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4"/>
    <p:sldMasterId id="2147483695" r:id="rId5"/>
    <p:sldMasterId id="2147483707" r:id="rId6"/>
    <p:sldMasterId id="2147483720" r:id="rId7"/>
    <p:sldMasterId id="2147483733" r:id="rId8"/>
  </p:sldMasterIdLst>
  <p:notesMasterIdLst>
    <p:notesMasterId r:id="rId30"/>
  </p:notesMasterIdLst>
  <p:handoutMasterIdLst>
    <p:handoutMasterId r:id="rId31"/>
  </p:handoutMasterIdLst>
  <p:sldIdLst>
    <p:sldId id="261" r:id="rId9"/>
    <p:sldId id="258" r:id="rId10"/>
    <p:sldId id="303" r:id="rId11"/>
    <p:sldId id="319" r:id="rId12"/>
    <p:sldId id="320" r:id="rId13"/>
    <p:sldId id="259" r:id="rId14"/>
    <p:sldId id="321" r:id="rId15"/>
    <p:sldId id="329" r:id="rId16"/>
    <p:sldId id="256" r:id="rId17"/>
    <p:sldId id="298" r:id="rId18"/>
    <p:sldId id="291" r:id="rId19"/>
    <p:sldId id="301" r:id="rId20"/>
    <p:sldId id="302" r:id="rId21"/>
    <p:sldId id="292" r:id="rId22"/>
    <p:sldId id="275" r:id="rId23"/>
    <p:sldId id="262" r:id="rId24"/>
    <p:sldId id="257" r:id="rId25"/>
    <p:sldId id="263" r:id="rId26"/>
    <p:sldId id="330" r:id="rId27"/>
    <p:sldId id="331" r:id="rId28"/>
    <p:sldId id="264" r:id="rId29"/>
  </p:sldIdLst>
  <p:sldSz cx="9144000" cy="6858000" type="screen4x3"/>
  <p:notesSz cx="6724650" cy="9774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1E"/>
    <a:srgbClr val="CE1921"/>
    <a:srgbClr val="CF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451" autoAdjust="0"/>
  </p:normalViewPr>
  <p:slideViewPr>
    <p:cSldViewPr>
      <p:cViewPr varScale="1">
        <p:scale>
          <a:sx n="72" d="100"/>
          <a:sy n="72" d="100"/>
        </p:scale>
        <p:origin x="11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be.local\fileserver\Social\HHASC_Public_Health_Resources\PH%20SharePoint%20Migration\Health%20Intelligence\Confidential\COVID-19%20data%20confidential\Enfield%20COVID19%20Dashboard_13082020\Age%20Stratified%20COVID-19%20Ca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'5-Year Brackets'!$E$1</c:f>
              <c:strCache>
                <c:ptCount val="1"/>
                <c:pt idx="0">
                  <c:v> Cases (week)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'5-Year Brackets'!$A$2:$D$20</c:f>
              <c:strCache>
                <c:ptCount val="19"/>
                <c:pt idx="0">
                  <c:v> 0-4 years </c:v>
                </c:pt>
                <c:pt idx="1">
                  <c:v> 5-9 years </c:v>
                </c:pt>
                <c:pt idx="2">
                  <c:v> 10-14 years </c:v>
                </c:pt>
                <c:pt idx="3">
                  <c:v> 15-19 years </c:v>
                </c:pt>
                <c:pt idx="4">
                  <c:v> 20-24 years </c:v>
                </c:pt>
                <c:pt idx="5">
                  <c:v> 25-29 years </c:v>
                </c:pt>
                <c:pt idx="6">
                  <c:v> 30-34 years </c:v>
                </c:pt>
                <c:pt idx="7">
                  <c:v> 35-39 years </c:v>
                </c:pt>
                <c:pt idx="8">
                  <c:v> 40-44 years </c:v>
                </c:pt>
                <c:pt idx="9">
                  <c:v> 45-49 years </c:v>
                </c:pt>
                <c:pt idx="10">
                  <c:v> 50-54 years </c:v>
                </c:pt>
                <c:pt idx="11">
                  <c:v> 55-59 years </c:v>
                </c:pt>
                <c:pt idx="12">
                  <c:v> 60-64 years </c:v>
                </c:pt>
                <c:pt idx="13">
                  <c:v> 65-69 years </c:v>
                </c:pt>
                <c:pt idx="14">
                  <c:v> 70-74 years </c:v>
                </c:pt>
                <c:pt idx="15">
                  <c:v> 75-79 years </c:v>
                </c:pt>
                <c:pt idx="16">
                  <c:v> 80-84 years </c:v>
                </c:pt>
                <c:pt idx="17">
                  <c:v> 85-89 years </c:v>
                </c:pt>
                <c:pt idx="18">
                  <c:v> 90+ years </c:v>
                </c:pt>
              </c:strCache>
            </c:strRef>
          </c:cat>
          <c:val>
            <c:numRef>
              <c:f>'5-Year Brackets'!$E$2:$E$20</c:f>
            </c:numRef>
          </c:val>
          <c:extLst>
            <c:ext xmlns:c16="http://schemas.microsoft.com/office/drawing/2014/chart" uri="{C3380CC4-5D6E-409C-BE32-E72D297353CC}">
              <c16:uniqueId val="{00000000-C108-43A4-9710-8B56730F30F4}"/>
            </c:ext>
          </c:extLst>
        </c:ser>
        <c:ser>
          <c:idx val="1"/>
          <c:order val="1"/>
          <c:tx>
            <c:strRef>
              <c:f>'5-Year Brackets'!$F$1</c:f>
              <c:strCache>
                <c:ptCount val="1"/>
                <c:pt idx="0">
                  <c:v> Cases (two week)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'5-Year Brackets'!$A$2:$D$20</c:f>
              <c:strCache>
                <c:ptCount val="19"/>
                <c:pt idx="0">
                  <c:v> 0-4 years </c:v>
                </c:pt>
                <c:pt idx="1">
                  <c:v> 5-9 years </c:v>
                </c:pt>
                <c:pt idx="2">
                  <c:v> 10-14 years </c:v>
                </c:pt>
                <c:pt idx="3">
                  <c:v> 15-19 years </c:v>
                </c:pt>
                <c:pt idx="4">
                  <c:v> 20-24 years </c:v>
                </c:pt>
                <c:pt idx="5">
                  <c:v> 25-29 years </c:v>
                </c:pt>
                <c:pt idx="6">
                  <c:v> 30-34 years </c:v>
                </c:pt>
                <c:pt idx="7">
                  <c:v> 35-39 years </c:v>
                </c:pt>
                <c:pt idx="8">
                  <c:v> 40-44 years </c:v>
                </c:pt>
                <c:pt idx="9">
                  <c:v> 45-49 years </c:v>
                </c:pt>
                <c:pt idx="10">
                  <c:v> 50-54 years </c:v>
                </c:pt>
                <c:pt idx="11">
                  <c:v> 55-59 years </c:v>
                </c:pt>
                <c:pt idx="12">
                  <c:v> 60-64 years </c:v>
                </c:pt>
                <c:pt idx="13">
                  <c:v> 65-69 years </c:v>
                </c:pt>
                <c:pt idx="14">
                  <c:v> 70-74 years </c:v>
                </c:pt>
                <c:pt idx="15">
                  <c:v> 75-79 years </c:v>
                </c:pt>
                <c:pt idx="16">
                  <c:v> 80-84 years </c:v>
                </c:pt>
                <c:pt idx="17">
                  <c:v> 85-89 years </c:v>
                </c:pt>
                <c:pt idx="18">
                  <c:v> 90+ years </c:v>
                </c:pt>
              </c:strCache>
            </c:strRef>
          </c:cat>
          <c:val>
            <c:numRef>
              <c:f>'5-Year Brackets'!$F$2:$F$20</c:f>
            </c:numRef>
          </c:val>
          <c:extLst>
            <c:ext xmlns:c16="http://schemas.microsoft.com/office/drawing/2014/chart" uri="{C3380CC4-5D6E-409C-BE32-E72D297353CC}">
              <c16:uniqueId val="{00000001-C108-43A4-9710-8B56730F30F4}"/>
            </c:ext>
          </c:extLst>
        </c:ser>
        <c:ser>
          <c:idx val="2"/>
          <c:order val="2"/>
          <c:tx>
            <c:strRef>
              <c:f>'5-Year Brackets'!$G$1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'5-Year Brackets'!$A$2:$D$20</c:f>
              <c:strCache>
                <c:ptCount val="19"/>
                <c:pt idx="0">
                  <c:v> 0-4 years </c:v>
                </c:pt>
                <c:pt idx="1">
                  <c:v> 5-9 years </c:v>
                </c:pt>
                <c:pt idx="2">
                  <c:v> 10-14 years </c:v>
                </c:pt>
                <c:pt idx="3">
                  <c:v> 15-19 years </c:v>
                </c:pt>
                <c:pt idx="4">
                  <c:v> 20-24 years </c:v>
                </c:pt>
                <c:pt idx="5">
                  <c:v> 25-29 years </c:v>
                </c:pt>
                <c:pt idx="6">
                  <c:v> 30-34 years </c:v>
                </c:pt>
                <c:pt idx="7">
                  <c:v> 35-39 years </c:v>
                </c:pt>
                <c:pt idx="8">
                  <c:v> 40-44 years </c:v>
                </c:pt>
                <c:pt idx="9">
                  <c:v> 45-49 years </c:v>
                </c:pt>
                <c:pt idx="10">
                  <c:v> 50-54 years </c:v>
                </c:pt>
                <c:pt idx="11">
                  <c:v> 55-59 years </c:v>
                </c:pt>
                <c:pt idx="12">
                  <c:v> 60-64 years </c:v>
                </c:pt>
                <c:pt idx="13">
                  <c:v> 65-69 years </c:v>
                </c:pt>
                <c:pt idx="14">
                  <c:v> 70-74 years </c:v>
                </c:pt>
                <c:pt idx="15">
                  <c:v> 75-79 years </c:v>
                </c:pt>
                <c:pt idx="16">
                  <c:v> 80-84 years </c:v>
                </c:pt>
                <c:pt idx="17">
                  <c:v> 85-89 years </c:v>
                </c:pt>
                <c:pt idx="18">
                  <c:v> 90+ years </c:v>
                </c:pt>
              </c:strCache>
            </c:strRef>
          </c:cat>
          <c:val>
            <c:numRef>
              <c:f>'5-Year Brackets'!$G$2:$G$20</c:f>
            </c:numRef>
          </c:val>
          <c:extLst>
            <c:ext xmlns:c16="http://schemas.microsoft.com/office/drawing/2014/chart" uri="{C3380CC4-5D6E-409C-BE32-E72D297353CC}">
              <c16:uniqueId val="{00000002-C108-43A4-9710-8B56730F30F4}"/>
            </c:ext>
          </c:extLst>
        </c:ser>
        <c:ser>
          <c:idx val="3"/>
          <c:order val="3"/>
          <c:tx>
            <c:strRef>
              <c:f>'5-Year Brackets'!$H$1</c:f>
              <c:strCache>
                <c:ptCount val="1"/>
                <c:pt idx="0">
                  <c:v> Population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'5-Year Brackets'!$A$2:$D$20</c:f>
              <c:strCache>
                <c:ptCount val="19"/>
                <c:pt idx="0">
                  <c:v> 0-4 years </c:v>
                </c:pt>
                <c:pt idx="1">
                  <c:v> 5-9 years </c:v>
                </c:pt>
                <c:pt idx="2">
                  <c:v> 10-14 years </c:v>
                </c:pt>
                <c:pt idx="3">
                  <c:v> 15-19 years </c:v>
                </c:pt>
                <c:pt idx="4">
                  <c:v> 20-24 years </c:v>
                </c:pt>
                <c:pt idx="5">
                  <c:v> 25-29 years </c:v>
                </c:pt>
                <c:pt idx="6">
                  <c:v> 30-34 years </c:v>
                </c:pt>
                <c:pt idx="7">
                  <c:v> 35-39 years </c:v>
                </c:pt>
                <c:pt idx="8">
                  <c:v> 40-44 years </c:v>
                </c:pt>
                <c:pt idx="9">
                  <c:v> 45-49 years </c:v>
                </c:pt>
                <c:pt idx="10">
                  <c:v> 50-54 years </c:v>
                </c:pt>
                <c:pt idx="11">
                  <c:v> 55-59 years </c:v>
                </c:pt>
                <c:pt idx="12">
                  <c:v> 60-64 years </c:v>
                </c:pt>
                <c:pt idx="13">
                  <c:v> 65-69 years </c:v>
                </c:pt>
                <c:pt idx="14">
                  <c:v> 70-74 years </c:v>
                </c:pt>
                <c:pt idx="15">
                  <c:v> 75-79 years </c:v>
                </c:pt>
                <c:pt idx="16">
                  <c:v> 80-84 years </c:v>
                </c:pt>
                <c:pt idx="17">
                  <c:v> 85-89 years </c:v>
                </c:pt>
                <c:pt idx="18">
                  <c:v> 90+ years </c:v>
                </c:pt>
              </c:strCache>
            </c:strRef>
          </c:cat>
          <c:val>
            <c:numRef>
              <c:f>'5-Year Brackets'!$H$2:$H$20</c:f>
            </c:numRef>
          </c:val>
          <c:extLst>
            <c:ext xmlns:c16="http://schemas.microsoft.com/office/drawing/2014/chart" uri="{C3380CC4-5D6E-409C-BE32-E72D297353CC}">
              <c16:uniqueId val="{00000003-C108-43A4-9710-8B56730F30F4}"/>
            </c:ext>
          </c:extLst>
        </c:ser>
        <c:ser>
          <c:idx val="4"/>
          <c:order val="4"/>
          <c:tx>
            <c:strRef>
              <c:f>'5-Year Brackets'!$I$1</c:f>
              <c:strCache>
                <c:ptCount val="1"/>
                <c:pt idx="0">
                  <c:v> Average weekly infection rate  (last week) 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1.7766502344006698E-2"/>
                  <c:y val="-1.27157102600262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08-43A4-9710-8B56730F30F4}"/>
                </c:ext>
              </c:extLst>
            </c:dLbl>
            <c:dLbl>
              <c:idx val="18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08-43A4-9710-8B56730F30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'5-Year Brackets'!$A$2:$D$20</c:f>
              <c:strCache>
                <c:ptCount val="19"/>
                <c:pt idx="0">
                  <c:v> 0-4 years </c:v>
                </c:pt>
                <c:pt idx="1">
                  <c:v> 5-9 years </c:v>
                </c:pt>
                <c:pt idx="2">
                  <c:v> 10-14 years </c:v>
                </c:pt>
                <c:pt idx="3">
                  <c:v> 15-19 years </c:v>
                </c:pt>
                <c:pt idx="4">
                  <c:v> 20-24 years </c:v>
                </c:pt>
                <c:pt idx="5">
                  <c:v> 25-29 years </c:v>
                </c:pt>
                <c:pt idx="6">
                  <c:v> 30-34 years </c:v>
                </c:pt>
                <c:pt idx="7">
                  <c:v> 35-39 years </c:v>
                </c:pt>
                <c:pt idx="8">
                  <c:v> 40-44 years </c:v>
                </c:pt>
                <c:pt idx="9">
                  <c:v> 45-49 years </c:v>
                </c:pt>
                <c:pt idx="10">
                  <c:v> 50-54 years </c:v>
                </c:pt>
                <c:pt idx="11">
                  <c:v> 55-59 years </c:v>
                </c:pt>
                <c:pt idx="12">
                  <c:v> 60-64 years </c:v>
                </c:pt>
                <c:pt idx="13">
                  <c:v> 65-69 years </c:v>
                </c:pt>
                <c:pt idx="14">
                  <c:v> 70-74 years </c:v>
                </c:pt>
                <c:pt idx="15">
                  <c:v> 75-79 years </c:v>
                </c:pt>
                <c:pt idx="16">
                  <c:v> 80-84 years </c:v>
                </c:pt>
                <c:pt idx="17">
                  <c:v> 85-89 years </c:v>
                </c:pt>
                <c:pt idx="18">
                  <c:v> 90+ years </c:v>
                </c:pt>
              </c:strCache>
            </c:strRef>
          </c:cat>
          <c:val>
            <c:numRef>
              <c:f>'5-Year Brackets'!$I$2:$I$20</c:f>
              <c:numCache>
                <c:formatCode>_(* #,##0.00_);_(* \(#,##0.00\);_(* "-"??_);_(@_)</c:formatCode>
                <c:ptCount val="19"/>
                <c:pt idx="0">
                  <c:v>314.24142120920101</c:v>
                </c:pt>
                <c:pt idx="1">
                  <c:v>295.8939645737911</c:v>
                </c:pt>
                <c:pt idx="2">
                  <c:v>461.97279493540935</c:v>
                </c:pt>
                <c:pt idx="3">
                  <c:v>846.9387755102041</c:v>
                </c:pt>
                <c:pt idx="4">
                  <c:v>1619.3469344271027</c:v>
                </c:pt>
                <c:pt idx="5">
                  <c:v>1373.4084742225004</c:v>
                </c:pt>
                <c:pt idx="6">
                  <c:v>1356.3453373171883</c:v>
                </c:pt>
                <c:pt idx="7">
                  <c:v>1343.6610812519759</c:v>
                </c:pt>
                <c:pt idx="8">
                  <c:v>1293.4236399388246</c:v>
                </c:pt>
                <c:pt idx="9">
                  <c:v>1291.7258522727273</c:v>
                </c:pt>
                <c:pt idx="10">
                  <c:v>1029.0031260854464</c:v>
                </c:pt>
                <c:pt idx="11">
                  <c:v>1199.0171990171991</c:v>
                </c:pt>
                <c:pt idx="12">
                  <c:v>1300.8866740016826</c:v>
                </c:pt>
                <c:pt idx="13">
                  <c:v>1020.7388204795852</c:v>
                </c:pt>
                <c:pt idx="14">
                  <c:v>741.69032139913929</c:v>
                </c:pt>
                <c:pt idx="15">
                  <c:v>789.16372202591288</c:v>
                </c:pt>
                <c:pt idx="16">
                  <c:v>657.69348424594682</c:v>
                </c:pt>
                <c:pt idx="17">
                  <c:v>807.26538849646818</c:v>
                </c:pt>
                <c:pt idx="18">
                  <c:v>1430.4291287386216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08-43A4-9710-8B56730F30F4}"/>
            </c:ext>
          </c:extLst>
        </c:ser>
        <c:ser>
          <c:idx val="5"/>
          <c:order val="5"/>
          <c:tx>
            <c:strRef>
              <c:f>'5-Year Brackets'!$J$1</c:f>
              <c:strCache>
                <c:ptCount val="1"/>
                <c:pt idx="0">
                  <c:v> Average weekly infection rate  (last two weeks) </c:v>
                </c:pt>
              </c:strCache>
            </c:strRef>
          </c:tx>
          <c:spPr>
            <a:solidFill>
              <a:srgbClr val="992317"/>
            </a:solidFill>
            <a:ln>
              <a:noFill/>
            </a:ln>
            <a:effectLst/>
          </c:spPr>
          <c:invertIfNegative val="0"/>
          <c:cat>
            <c:strRef>
              <c:f>'5-Year Brackets'!$A$2:$D$20</c:f>
              <c:strCache>
                <c:ptCount val="19"/>
                <c:pt idx="0">
                  <c:v> 0-4 years </c:v>
                </c:pt>
                <c:pt idx="1">
                  <c:v> 5-9 years </c:v>
                </c:pt>
                <c:pt idx="2">
                  <c:v> 10-14 years </c:v>
                </c:pt>
                <c:pt idx="3">
                  <c:v> 15-19 years </c:v>
                </c:pt>
                <c:pt idx="4">
                  <c:v> 20-24 years </c:v>
                </c:pt>
                <c:pt idx="5">
                  <c:v> 25-29 years </c:v>
                </c:pt>
                <c:pt idx="6">
                  <c:v> 30-34 years </c:v>
                </c:pt>
                <c:pt idx="7">
                  <c:v> 35-39 years </c:v>
                </c:pt>
                <c:pt idx="8">
                  <c:v> 40-44 years </c:v>
                </c:pt>
                <c:pt idx="9">
                  <c:v> 45-49 years </c:v>
                </c:pt>
                <c:pt idx="10">
                  <c:v> 50-54 years </c:v>
                </c:pt>
                <c:pt idx="11">
                  <c:v> 55-59 years </c:v>
                </c:pt>
                <c:pt idx="12">
                  <c:v> 60-64 years </c:v>
                </c:pt>
                <c:pt idx="13">
                  <c:v> 65-69 years </c:v>
                </c:pt>
                <c:pt idx="14">
                  <c:v> 70-74 years </c:v>
                </c:pt>
                <c:pt idx="15">
                  <c:v> 75-79 years </c:v>
                </c:pt>
                <c:pt idx="16">
                  <c:v> 80-84 years </c:v>
                </c:pt>
                <c:pt idx="17">
                  <c:v> 85-89 years </c:v>
                </c:pt>
                <c:pt idx="18">
                  <c:v> 90+ years </c:v>
                </c:pt>
              </c:strCache>
            </c:strRef>
          </c:cat>
          <c:val>
            <c:numRef>
              <c:f>'5-Year Brackets'!$J$2:$J$20</c:f>
              <c:numCache>
                <c:formatCode>_(* #,##0.00_);_(* \(#,##0.00\);_(* "-"??_);_(@_)</c:formatCode>
                <c:ptCount val="19"/>
                <c:pt idx="0">
                  <c:v>374.99476264297982</c:v>
                </c:pt>
                <c:pt idx="1">
                  <c:v>354.667423290503</c:v>
                </c:pt>
                <c:pt idx="2">
                  <c:v>496.19300196766193</c:v>
                </c:pt>
                <c:pt idx="3">
                  <c:v>984.69387755102036</c:v>
                </c:pt>
                <c:pt idx="4">
                  <c:v>1744.5267138976189</c:v>
                </c:pt>
                <c:pt idx="5">
                  <c:v>1469.4218326027969</c:v>
                </c:pt>
                <c:pt idx="6">
                  <c:v>1503.7741783299261</c:v>
                </c:pt>
                <c:pt idx="7">
                  <c:v>1456.2914954157445</c:v>
                </c:pt>
                <c:pt idx="8">
                  <c:v>1525.0163862792222</c:v>
                </c:pt>
                <c:pt idx="9">
                  <c:v>1549.1832386363637</c:v>
                </c:pt>
                <c:pt idx="10">
                  <c:v>1272.1431052448768</c:v>
                </c:pt>
                <c:pt idx="11">
                  <c:v>1339.066339066339</c:v>
                </c:pt>
                <c:pt idx="12">
                  <c:v>1372.0794770565012</c:v>
                </c:pt>
                <c:pt idx="13">
                  <c:v>1077.4465327284511</c:v>
                </c:pt>
                <c:pt idx="14">
                  <c:v>888.19705155205565</c:v>
                </c:pt>
                <c:pt idx="15">
                  <c:v>824.49941107184918</c:v>
                </c:pt>
                <c:pt idx="16">
                  <c:v>665.34108289996936</c:v>
                </c:pt>
                <c:pt idx="17">
                  <c:v>794.65186680121087</c:v>
                </c:pt>
                <c:pt idx="18">
                  <c:v>1213.6974425661031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08-43A4-9710-8B56730F3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524264"/>
        <c:axId val="738524592"/>
      </c:barChart>
      <c:catAx>
        <c:axId val="738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524592"/>
        <c:crosses val="autoZero"/>
        <c:auto val="1"/>
        <c:lblAlgn val="ctr"/>
        <c:lblOffset val="100"/>
        <c:noMultiLvlLbl val="0"/>
      </c:catAx>
      <c:valAx>
        <c:axId val="7385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52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B6BA-74C3-4E64-B0FB-3DC3DB0F2F16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36CAF-CCAE-4AF9-A2AC-EB1FEE28B8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94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CB94-A30F-4C07-8FD5-5D3608F048A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0"/>
            <a:ext cx="2914015" cy="488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5E8E8-1528-48FB-B845-BEC6BE7B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18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25E8E8-1528-48FB-B845-BEC6BE7B33E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34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87768D-5CBE-4F75-9025-9EC3BF4EEF8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52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25E8E8-1528-48FB-B845-BEC6BE7B33E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660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25E8E8-1528-48FB-B845-BEC6BE7B33E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914015" cy="48871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34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BB028A-6267-4803-8473-71F7C4129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188" y="4797425"/>
            <a:ext cx="547298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pic>
        <p:nvPicPr>
          <p:cNvPr id="4" name="Picture 3" descr="A picture containing photo, holding, bed, person&#10;&#10;Description automatically generated">
            <a:extLst>
              <a:ext uri="{FF2B5EF4-FFF2-40B4-BE49-F238E27FC236}">
                <a16:creationId xmlns:a16="http://schemas.microsoft.com/office/drawing/2014/main" id="{678A1A93-764F-499D-9964-B5248F567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A4096C-2E85-414C-A74B-4C4733036C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98463"/>
            <a:ext cx="4608511" cy="4382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B54CD1-B643-4F38-8FB1-8EFA010DEF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287" y="836613"/>
            <a:ext cx="4608511" cy="30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8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5574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2265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00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40005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123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155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29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5794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4392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3812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96089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0383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9626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201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F7A4DF21-2D8F-4B6A-8EFD-DDE8F8F5F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453FF-2B41-4444-B7F9-DCEC97E6B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4509120"/>
            <a:ext cx="424847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A90480-4DA0-401C-96B3-E00037142C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25" y="765175"/>
            <a:ext cx="3167063" cy="2663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Index</a:t>
            </a:r>
          </a:p>
          <a:p>
            <a:pPr lvl="0"/>
            <a:r>
              <a:rPr lang="en-GB" dirty="0"/>
              <a:t>Title 1</a:t>
            </a:r>
          </a:p>
          <a:p>
            <a:pPr lvl="0"/>
            <a:r>
              <a:rPr lang="en-GB" dirty="0"/>
              <a:t>Title 2</a:t>
            </a:r>
          </a:p>
          <a:p>
            <a:pPr lvl="0"/>
            <a:r>
              <a:rPr lang="en-GB" dirty="0"/>
              <a:t>Title 3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70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0C9CEE9B-F49E-41E4-80AD-D1C0C36B7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61050-61C5-499A-9423-CD4A9C71C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1594" y="620713"/>
            <a:ext cx="3960812" cy="792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i="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59BDB5-D285-4B79-915A-0676850894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5287" y="1844675"/>
            <a:ext cx="8353425" cy="3529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05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4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3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8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9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48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8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0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9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8A866F7-320D-4E90-A33D-8B2FE1D08E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2A9531-CE88-4AA7-B052-03B943D6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4075" y="2636838"/>
            <a:ext cx="4968875" cy="18716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997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8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635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7BFA-0950-4D1E-96C9-4009043E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CA4B8-F2CF-4367-A9B6-BDDA96401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7B78-D52D-4998-AE43-F2226A42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2770-5C37-4C68-B288-07F9FEEC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B075-B682-461A-9D4E-EE20738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65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4441-F2DA-4688-9276-69650F1E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DF36-4126-4F24-A2E9-391F0205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276-6FBB-42FB-A6AD-70AFB798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F5F5F-D5B2-4A9D-8EEF-6868340F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7C84-A66D-419C-AAC4-77E21B0A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97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CF59-5704-4759-8676-0782AA9D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6B076-D7CC-4185-9AB3-60A2117F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DF60-26D2-42C4-B093-B3C805C4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1E8A-2EF6-4336-BE0F-B5729B95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8474-AACB-478E-8FC2-57564BD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11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EA9F-624B-4AD9-B693-1E96E99F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1DAC-B707-434A-9EFF-B2C7295E6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9755-6B40-46DF-882E-E3BACF1A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FCB1-597E-4718-A218-1A8CE5AC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E1ED7-628A-4C8D-88F5-A7914631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03AF-63DE-4AFE-B088-B9FD456D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4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9A3A-BEF5-43FE-91BA-AB719500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300A-7DA7-475A-8621-C38BFC40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052DA-5293-441B-8012-92616ACF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529C6-EE0C-4000-AC77-716505F0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3666-2A9F-4364-8A43-25279DF28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D880F-B798-4D20-8C96-13EFDFBA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5A4A2-342B-43EA-B3A1-E467589A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B090C-A661-4AC8-967D-7DE4B1D0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00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DABB-72C0-457E-9A45-17006ED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6DC7C-66F9-47AC-88C5-853CDE64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38777-FA10-4EB4-93DE-962258B6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0F847-4EAF-4BD6-9084-21044011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23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A83F-9099-4E85-A7AC-91316C6D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67412-9489-4E29-BDA2-814AE7D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68DE-5745-4349-91D6-DADF3009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443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1006-50C4-471C-BADE-A52655E9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F24E-41CC-4BE5-960D-44663C62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AAB20-1149-4C3A-9087-D9C30266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A94E-580E-4817-B695-23CEF07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46EE9-B824-4AF7-8297-C990FF63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8A31-05DB-4B2F-9A84-AEF39AE3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6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879B785-715B-403E-9FFE-FE5301BDE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5C556C4-383A-4AA2-8EEC-27FA7A7EA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2636912"/>
            <a:ext cx="388843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96FDB0-35C8-4230-A08D-DC6977EE52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29240" y="836712"/>
            <a:ext cx="1655762" cy="14398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6A57CB-EF01-4937-AA36-5B3A3C6F49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0210" y="2407494"/>
            <a:ext cx="1655762" cy="14398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7C059F3-AEF7-48E1-8732-80881CA32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0210" y="3964137"/>
            <a:ext cx="1655762" cy="14398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FFA8970-4CEB-4EA1-9F55-474B6DFBC5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0271" y="1289298"/>
            <a:ext cx="2088455" cy="534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3E6F021-0D7A-4017-A1B7-2A5B4601F9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0272" y="2860080"/>
            <a:ext cx="2088455" cy="534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GB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A99F4B4-ED59-4F4D-9F55-4BCC837ACB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0271" y="4430862"/>
            <a:ext cx="2088455" cy="534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3530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145C-DD6D-43D8-BE59-12FDB89B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2850C-7F0B-40FA-8A4F-47EB5BA89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4D3FA-9740-4B0A-8135-4924D350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871BA-40A0-45ED-8AD1-4AD18BF1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EBF39-497B-4CE4-812E-67942C2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1A15-321F-4E46-8CC6-64184F70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67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915-E2AD-487A-A9B4-50190818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3241-B33E-4CF6-ABD1-F152AA7D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EDFE-D35F-4928-B1FF-C13A50B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69573-2579-41D9-8F38-ECF0B232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A894-AAD0-43C6-BF8E-87CA8FC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48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8485D-8486-4BC3-B0BD-306CDE783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7CC97-1C2B-4E52-A26F-8A98883E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9FCF-630A-4CDD-9175-A34B6E63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30DA-1652-4FA6-8B20-D01B0465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D832-8906-4DAE-80C9-681976B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65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B445C-9B63-4153-932F-47589CD0F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36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20B2A84-040D-41D0-854F-C0F48D297D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BB028A-6267-4803-8473-71F7C4129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188" y="4797425"/>
            <a:ext cx="547298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772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ADA3D45-8164-46D7-820B-051E5B96C3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B2CE8-0584-4F2A-97F6-86BA3B845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6093296"/>
            <a:ext cx="5328840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F1DAF1-EBF3-4A17-A7F1-032E560C9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056" y="1412875"/>
            <a:ext cx="849788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643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74961C3-4873-43FA-A8E7-DEF965020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D5758-D3E5-411E-9B6B-098E13BD5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476672"/>
            <a:ext cx="3744416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61413D-7706-4666-A45D-504822E79D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5106" y="1710854"/>
            <a:ext cx="8713788" cy="4176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539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F7BDA6-D05C-46F9-9FF6-BE548557BF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79FC12-2537-4B45-BDD8-3B2150B90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1880" y="620688"/>
            <a:ext cx="403239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0EE48E-C22D-47DA-89CD-0DB0B194F8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484784"/>
            <a:ext cx="7848600" cy="4392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01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54F8F8-6CA6-4030-B710-40F54B2062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3A1F4-2B35-4858-ABE6-0E1085DC66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081" y="1917701"/>
            <a:ext cx="8351837" cy="3816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959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9DA032-8CF4-405F-9E98-188386295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AE8E-AB09-4623-AE5C-CCB8EA912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685" y="5805264"/>
            <a:ext cx="3888630" cy="504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DCA3A-DEB5-4371-8007-8A85578127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312" y="476250"/>
            <a:ext cx="8207375" cy="4681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2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03A083C-5D9C-47D0-8DE3-FC8D4DA3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453FF-2B41-4444-B7F9-DCEC97E6B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4509120"/>
            <a:ext cx="4248472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A90480-4DA0-401C-96B3-E00037142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6752" y="830763"/>
            <a:ext cx="3943280" cy="1207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91EDAC-10CF-419E-9C02-8C96435D32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2725" y="0"/>
            <a:ext cx="3382963" cy="41497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530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F3D54DF-9898-4D4C-946D-E0E0FBA6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0BDF95A-066A-4AB5-8D7F-785FA4ECB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685" y="5805264"/>
            <a:ext cx="3888630" cy="504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071258-3FD7-4CED-B417-5695AC1B99E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312" y="476250"/>
            <a:ext cx="8207375" cy="4681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600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23D6CF3-D4CD-4E08-9653-641363471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B81B3D0-F738-4AD6-BC6D-06AF124C8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685" y="548680"/>
            <a:ext cx="3888630" cy="504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611C4CF-45CF-42D7-82C2-38B1B2CE03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312" y="1772816"/>
            <a:ext cx="8207375" cy="4681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5843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umbrella, table&#10;&#10;Description automatically generated">
            <a:extLst>
              <a:ext uri="{FF2B5EF4-FFF2-40B4-BE49-F238E27FC236}">
                <a16:creationId xmlns:a16="http://schemas.microsoft.com/office/drawing/2014/main" id="{F3A58445-43C9-42C3-9653-29174C75E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048FA05-2FA5-4BF9-927E-BC118242F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7685" y="476672"/>
            <a:ext cx="3888630" cy="504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A3F938F-B7A1-4F45-8795-33F2DCEC19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312" y="1675382"/>
            <a:ext cx="8207375" cy="4681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1753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B24F919-4BC9-472C-BBB3-C1199B36D7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721F910-6F50-406F-9658-386FAB33D4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312" y="1675382"/>
            <a:ext cx="8207375" cy="420189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032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6F3EE43-3E02-4291-B7FB-95BE5824D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845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B6DE5-E9EC-4AA8-894A-CB6981A83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12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479B187F-8E35-49E5-9446-C622046C20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28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59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B324C1A-8B7A-48E8-980E-3AFB16CF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C661FF-5FA3-40AA-9DC3-08B318B67D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213" y="908050"/>
            <a:ext cx="4319587" cy="25209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24A05C-6F03-4F22-9506-0337BCC9E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92725" y="908050"/>
            <a:ext cx="3167063" cy="4392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0745F7-628D-4588-8E91-69FEDDAAC8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4652963"/>
            <a:ext cx="3600450" cy="86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05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erson&#10;&#10;Description automatically generated">
            <a:extLst>
              <a:ext uri="{FF2B5EF4-FFF2-40B4-BE49-F238E27FC236}">
                <a16:creationId xmlns:a16="http://schemas.microsoft.com/office/drawing/2014/main" id="{0C9CEE9B-F49E-41E4-80AD-D1C0C36B7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61050-61C5-499A-9423-CD4A9C71C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1594" y="620713"/>
            <a:ext cx="3960812" cy="792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i="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59BDB5-D285-4B79-915A-0676850894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5287" y="1844675"/>
            <a:ext cx="8353425" cy="3529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8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206F790-53BF-4667-BF23-AC8EB4AF17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6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184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8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8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0" r:id="rId3"/>
    <p:sldLayoutId id="2147483691" r:id="rId4"/>
    <p:sldLayoutId id="2147483693" r:id="rId5"/>
    <p:sldLayoutId id="2147483666" r:id="rId6"/>
    <p:sldLayoutId id="2147483668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153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5638800"/>
            <a:ext cx="2133600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7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9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D092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7FC74-60DF-44D5-8936-C448D7EB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907E-7F9A-44C6-95FF-1EF7A34C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FF83-1696-422E-9AC1-15F2D663D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DB64-F58E-4329-AD1F-1AFC6C62BAD1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2540-3436-40CD-8B21-94BFCCF23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85CBF-1F74-4BFE-8AA1-2F64FF14A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C7-6966-4F51-A3F0-C3C218D72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6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1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theintenseplayer.deviantart.com/art/Twitter-Neue-iOS-Icon-329042199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tech-demonstrator.lgfl.net/" TargetMode="External"/><Relationship Id="rId2" Type="http://schemas.openxmlformats.org/officeDocument/2006/relationships/hyperlink" Target="https://youtu.be/GRBt8jihADM" TargetMode="External"/><Relationship Id="rId1" Type="http://schemas.openxmlformats.org/officeDocument/2006/relationships/slideLayout" Target="../slideLayouts/slideLayout55.xml"/><Relationship Id="rId5" Type="http://schemas.openxmlformats.org/officeDocument/2006/relationships/hyperlink" Target="https://www.thenational.academy/" TargetMode="External"/><Relationship Id="rId4" Type="http://schemas.openxmlformats.org/officeDocument/2006/relationships/hyperlink" Target="https://vle.centralenfieldclc.org.uk/course/view.php?id=1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516f89e-246c-447b-bd77-ac67943b0857?pbi_source=PowerPoin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pp.powerbi.com/groups/me/reports/0516f89e-246c-447b-bd77-ac67943b0857/ReportSectionb8aec615ae72a2e192ee?pbi_source=PowerPoint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pp.powerbi.com/groups/me/reports/0516f89e-246c-447b-bd77-ac67943b0857/ReportSection961ecfcc2371e80a1f25?pbi_source=PowerPoint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eg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646707-1F1E-410E-ABA0-0E4AA93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5589240"/>
            <a:ext cx="5472980" cy="91440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Tuesday 19</a:t>
            </a:r>
            <a:r>
              <a:rPr lang="en-GB" baseline="30000" dirty="0"/>
              <a:t>th</a:t>
            </a:r>
            <a:r>
              <a:rPr lang="en-GB" dirty="0"/>
              <a:t> January</a:t>
            </a:r>
          </a:p>
        </p:txBody>
      </p:sp>
    </p:spTree>
    <p:extLst>
      <p:ext uri="{BB962C8B-B14F-4D97-AF65-F5344CB8AC3E}">
        <p14:creationId xmlns:p14="http://schemas.microsoft.com/office/powerpoint/2010/main" val="45784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DDFA-728C-4B88-9393-842493EC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B604D-E2AB-4F21-83DE-9D3C0D52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Enfield has now set up 6 community asymptomatic (LFT) testing sites with a good geographic spread across the borough aimed at addressing uptake and health inequalities. </a:t>
            </a:r>
          </a:p>
          <a:p>
            <a:endParaRPr lang="en-GB" dirty="0"/>
          </a:p>
          <a:p>
            <a:r>
              <a:rPr lang="en-GB" dirty="0"/>
              <a:t>We have been particularly keen to set up sites in areas of deprivation and have been led by ‘heat maps’ of infection provided by the public health intelligence team. </a:t>
            </a:r>
          </a:p>
        </p:txBody>
      </p:sp>
    </p:spTree>
    <p:extLst>
      <p:ext uri="{BB962C8B-B14F-4D97-AF65-F5344CB8AC3E}">
        <p14:creationId xmlns:p14="http://schemas.microsoft.com/office/powerpoint/2010/main" val="394999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13FF03-5DA8-43FE-8C96-A14AA195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E7A5E1-3344-4317-B609-7BF2B9B6BEA6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5800" y="1196752"/>
          <a:ext cx="7198568" cy="4680521"/>
        </p:xfrm>
        <a:graphic>
          <a:graphicData uri="http://schemas.openxmlformats.org/drawingml/2006/table">
            <a:tbl>
              <a:tblPr/>
              <a:tblGrid>
                <a:gridCol w="2302024">
                  <a:extLst>
                    <a:ext uri="{9D8B030D-6E8A-4147-A177-3AD203B41FA5}">
                      <a16:colId xmlns:a16="http://schemas.microsoft.com/office/drawing/2014/main" val="2532046263"/>
                    </a:ext>
                  </a:extLst>
                </a:gridCol>
                <a:gridCol w="3688972">
                  <a:extLst>
                    <a:ext uri="{9D8B030D-6E8A-4147-A177-3AD203B41FA5}">
                      <a16:colId xmlns:a16="http://schemas.microsoft.com/office/drawing/2014/main" val="2163806148"/>
                    </a:ext>
                  </a:extLst>
                </a:gridCol>
                <a:gridCol w="1207572">
                  <a:extLst>
                    <a:ext uri="{9D8B030D-6E8A-4147-A177-3AD203B41FA5}">
                      <a16:colId xmlns:a16="http://schemas.microsoft.com/office/drawing/2014/main" val="1107994105"/>
                    </a:ext>
                  </a:extLst>
                </a:gridCol>
              </a:tblGrid>
              <a:tr h="6968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 - 19.12.20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Klinger Community Hall</a:t>
                      </a:r>
                      <a:endParaRPr lang="en-GB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N18 1PF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49401"/>
                  </a:ext>
                </a:extLst>
              </a:tr>
              <a:tr h="6968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 - 21.12.20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Brigadier hall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EN2 0NL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82003"/>
                  </a:ext>
                </a:extLst>
              </a:tr>
              <a:tr h="6968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 - 21.12.20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Kempe Hall</a:t>
                      </a:r>
                      <a:endParaRPr lang="en-GB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EN1 4QS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427782"/>
                  </a:ext>
                </a:extLst>
              </a:tr>
              <a:tr h="6968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 - 24.12.20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Southgate Library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N9 0BT</a:t>
                      </a:r>
                      <a:endParaRPr lang="en-GB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44808"/>
                  </a:ext>
                </a:extLst>
              </a:tr>
              <a:tr h="6968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 - 29.12.20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Green Towers Community Centre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N14 6BP</a:t>
                      </a:r>
                      <a:endParaRPr lang="en-GB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144292"/>
                  </a:ext>
                </a:extLst>
              </a:tr>
              <a:tr h="56209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 - 04.01.21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 Wilkes House</a:t>
                      </a:r>
                      <a:endParaRPr lang="en-GB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EN3 4EN 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31018"/>
                  </a:ext>
                </a:extLst>
              </a:tr>
              <a:tr h="6341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Opened – 14.01.21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Morson</a:t>
                      </a: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Road Depot (Staff site)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EN3 4NQ</a:t>
                      </a:r>
                    </a:p>
                  </a:txBody>
                  <a:tcPr marL="10775" marR="10775" marT="10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7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2517-5B2A-4DE2-9FBF-1CCA7559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Testing Numbers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B4B8BE-EFD7-47C3-BF0B-FBEAB5147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552" y="1142746"/>
          <a:ext cx="7992888" cy="457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0237">
                  <a:extLst>
                    <a:ext uri="{9D8B030D-6E8A-4147-A177-3AD203B41FA5}">
                      <a16:colId xmlns:a16="http://schemas.microsoft.com/office/drawing/2014/main" val="3003401137"/>
                    </a:ext>
                  </a:extLst>
                </a:gridCol>
                <a:gridCol w="480170">
                  <a:extLst>
                    <a:ext uri="{9D8B030D-6E8A-4147-A177-3AD203B41FA5}">
                      <a16:colId xmlns:a16="http://schemas.microsoft.com/office/drawing/2014/main" val="3687374693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43716681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3533400189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3513926635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2991438596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1188422762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434762583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3622578184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2562058762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1679623055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1507030868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2871505328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1932300251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3836475196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3108377732"/>
                    </a:ext>
                  </a:extLst>
                </a:gridCol>
                <a:gridCol w="374765">
                  <a:extLst>
                    <a:ext uri="{9D8B030D-6E8A-4147-A177-3AD203B41FA5}">
                      <a16:colId xmlns:a16="http://schemas.microsoft.com/office/drawing/2014/main" val="2263600615"/>
                    </a:ext>
                  </a:extLst>
                </a:gridCol>
                <a:gridCol w="521006">
                  <a:extLst>
                    <a:ext uri="{9D8B030D-6E8A-4147-A177-3AD203B41FA5}">
                      <a16:colId xmlns:a16="http://schemas.microsoft.com/office/drawing/2014/main" val="1861403880"/>
                    </a:ext>
                  </a:extLst>
                </a:gridCol>
              </a:tblGrid>
              <a:tr h="3863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 stats available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 21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28492"/>
                  </a:ext>
                </a:extLst>
              </a:tr>
              <a:tr h="61517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07375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Klinger Hall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72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67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52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68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768620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Kempe Hall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233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184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186931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Brigadier Hall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166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248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270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254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245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224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204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247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212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224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180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180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181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200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60713"/>
                  </a:ext>
                </a:extLst>
              </a:tr>
              <a:tr h="3863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Southgate Library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242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398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320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436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318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332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326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340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343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342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280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255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344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276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292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12715"/>
                  </a:ext>
                </a:extLst>
              </a:tr>
              <a:tr h="3863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 Towers Hall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52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35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100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73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55479"/>
                  </a:ext>
                </a:extLst>
              </a:tr>
              <a:tr h="3863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Wilkes House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58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125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66073"/>
                  </a:ext>
                </a:extLst>
              </a:tr>
              <a:tr h="3863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Morson</a:t>
                      </a:r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Road Depot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90527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Total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602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949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833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1129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850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1081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907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1008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1009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978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1136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945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956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881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1017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847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815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7614"/>
                  </a:ext>
                </a:extLst>
              </a:tr>
              <a:tr h="280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617854"/>
                  </a:ext>
                </a:extLst>
              </a:tr>
              <a:tr h="54532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Total</a:t>
                      </a: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10121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11070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11903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13032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13882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14963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15870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16878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17887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18865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20001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20946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21902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22783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23800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</a:rPr>
                        <a:t>24647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>
                          <a:effectLst/>
                          <a:highlight>
                            <a:srgbClr val="FF0000"/>
                          </a:highlight>
                        </a:rPr>
                        <a:t>25,462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037" marR="6037" marT="60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9292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C0CC8B5-0F38-44BE-B833-49D72A7BF0E4}"/>
              </a:ext>
            </a:extLst>
          </p:cNvPr>
          <p:cNvSpPr/>
          <p:nvPr/>
        </p:nvSpPr>
        <p:spPr bwMode="auto">
          <a:xfrm>
            <a:off x="2987824" y="5924892"/>
            <a:ext cx="2664296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Total = 25,462</a:t>
            </a:r>
          </a:p>
        </p:txBody>
      </p:sp>
    </p:spTree>
    <p:extLst>
      <p:ext uri="{BB962C8B-B14F-4D97-AF65-F5344CB8AC3E}">
        <p14:creationId xmlns:p14="http://schemas.microsoft.com/office/powerpoint/2010/main" val="153736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F478-C0D5-4F33-8B0D-D473614A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tests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62A1FC-0096-45EC-B739-CF222FF8B2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561" y="1124744"/>
          <a:ext cx="7776859" cy="4271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050">
                  <a:extLst>
                    <a:ext uri="{9D8B030D-6E8A-4147-A177-3AD203B41FA5}">
                      <a16:colId xmlns:a16="http://schemas.microsoft.com/office/drawing/2014/main" val="12714951"/>
                    </a:ext>
                  </a:extLst>
                </a:gridCol>
                <a:gridCol w="475897">
                  <a:extLst>
                    <a:ext uri="{9D8B030D-6E8A-4147-A177-3AD203B41FA5}">
                      <a16:colId xmlns:a16="http://schemas.microsoft.com/office/drawing/2014/main" val="1109761582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1778620618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2669981502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3922238297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4101084524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1758165972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747173631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2931291246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2577248266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3009819651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3068290302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133614096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1888250751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1545050305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2928921811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3828339582"/>
                    </a:ext>
                  </a:extLst>
                </a:gridCol>
                <a:gridCol w="371432">
                  <a:extLst>
                    <a:ext uri="{9D8B030D-6E8A-4147-A177-3AD203B41FA5}">
                      <a16:colId xmlns:a16="http://schemas.microsoft.com/office/drawing/2014/main" val="2602442143"/>
                    </a:ext>
                  </a:extLst>
                </a:gridCol>
              </a:tblGrid>
              <a:tr h="20505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sng" strike="noStrike">
                          <a:effectLst/>
                        </a:rPr>
                        <a:t>Positive Tests</a:t>
                      </a:r>
                      <a:endParaRPr lang="en-GB" sz="1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443752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December stats available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Jan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15833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10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16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17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153950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Klinger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8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34728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Kempe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45376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Brigadier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02860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Southgate Library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12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58012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Green Towers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94619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John Wilkes House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04079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Morson Road Depot</a:t>
                      </a:r>
                      <a:endParaRPr lang="en-GB" sz="7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08884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Daily Total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12217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28773"/>
                  </a:ext>
                </a:extLst>
              </a:tr>
              <a:tr h="3063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effectLst/>
                        </a:rPr>
                        <a:t>Cumulative Total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751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845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920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1019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1112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1187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1254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1306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1363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1413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1487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>
                          <a:effectLst/>
                        </a:rPr>
                        <a:t>1564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1626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1677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1717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1761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  <a:highlight>
                            <a:srgbClr val="FF0000"/>
                          </a:highlight>
                        </a:rPr>
                        <a:t>1798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860668"/>
                  </a:ext>
                </a:extLst>
              </a:tr>
              <a:tr h="130552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 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8473"/>
                  </a:ext>
                </a:extLst>
              </a:tr>
              <a:tr h="1979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sng" strike="noStrike">
                          <a:effectLst/>
                        </a:rPr>
                        <a:t>% Positive</a:t>
                      </a:r>
                      <a:endParaRPr lang="en-GB" sz="10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91520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 dirty="0">
                          <a:effectLst/>
                        </a:rPr>
                        <a:t>January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1100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16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17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19238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Klinger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8736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Kempe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60802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Brigadier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1%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09734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Southgate Library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4%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26083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Green Towers Hall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 dirty="0">
                          <a:effectLst/>
                        </a:rPr>
                        <a:t>0%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44385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John Wilkes House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3%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051606"/>
                  </a:ext>
                </a:extLst>
              </a:tr>
              <a:tr h="14849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Morson Road Depot</a:t>
                      </a:r>
                      <a:endParaRPr lang="en-GB" sz="7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81676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Daily Total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12%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10%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9%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11%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7%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8%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6%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4%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u="none" strike="noStrike">
                          <a:effectLst/>
                        </a:rPr>
                        <a:t>5%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07716"/>
                  </a:ext>
                </a:extLst>
              </a:tr>
              <a:tr h="141420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u="none" strike="noStrike">
                          <a:effectLst/>
                        </a:rPr>
                        <a:t> 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79817"/>
                  </a:ext>
                </a:extLst>
              </a:tr>
              <a:tr h="2854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1" u="none" strike="noStrike" dirty="0">
                          <a:effectLst/>
                        </a:rPr>
                        <a:t>Cumulative Total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7.4%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7.6%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7.7%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7.8%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8.0%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7.9%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7.9%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7.7%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7.6%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>
                          <a:effectLst/>
                        </a:rPr>
                        <a:t>7.5%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7.4%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>
                          <a:effectLst/>
                        </a:rPr>
                        <a:t>7.5%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7.4%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7.4%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7.2%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</a:rPr>
                        <a:t>7.1%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50" b="1" u="none" strike="noStrike" dirty="0">
                          <a:effectLst/>
                          <a:highlight>
                            <a:srgbClr val="FF0000"/>
                          </a:highlight>
                        </a:rPr>
                        <a:t>7.1%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109" marR="6109" marT="61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2145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6626ED3-97D2-4917-869D-E41E332AAFA6}"/>
              </a:ext>
            </a:extLst>
          </p:cNvPr>
          <p:cNvSpPr/>
          <p:nvPr/>
        </p:nvSpPr>
        <p:spPr bwMode="auto">
          <a:xfrm>
            <a:off x="2267744" y="5621329"/>
            <a:ext cx="4076698" cy="8556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Of 25,462 tests 1,798 positive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Current + rate = 7.1%</a:t>
            </a:r>
          </a:p>
        </p:txBody>
      </p:sp>
    </p:spTree>
    <p:extLst>
      <p:ext uri="{BB962C8B-B14F-4D97-AF65-F5344CB8AC3E}">
        <p14:creationId xmlns:p14="http://schemas.microsoft.com/office/powerpoint/2010/main" val="354179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F8A6-854B-49C6-B2F5-AB9A7FAD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18CC8-9E3C-44D9-8141-D3AD48BB4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281264"/>
          </a:xfrm>
        </p:spPr>
        <p:txBody>
          <a:bodyPr/>
          <a:lstStyle/>
          <a:p>
            <a:r>
              <a:rPr lang="en-GB" sz="2400" dirty="0"/>
              <a:t>Social media</a:t>
            </a:r>
          </a:p>
          <a:p>
            <a:r>
              <a:rPr lang="en-GB" sz="2400" dirty="0"/>
              <a:t>Posters in local shops, areas</a:t>
            </a:r>
          </a:p>
          <a:p>
            <a:r>
              <a:rPr lang="en-GB" sz="2400" dirty="0"/>
              <a:t>Banners on sites </a:t>
            </a:r>
          </a:p>
          <a:p>
            <a:r>
              <a:rPr lang="en-GB" sz="2400" dirty="0"/>
              <a:t>Leaflets in surrounding areas</a:t>
            </a:r>
          </a:p>
          <a:p>
            <a:r>
              <a:rPr lang="en-GB" sz="2400" dirty="0"/>
              <a:t>Leaflets – whole borough distribution</a:t>
            </a:r>
          </a:p>
          <a:p>
            <a:r>
              <a:rPr lang="en-GB" sz="2400" dirty="0"/>
              <a:t>Schools via email to parents/carers</a:t>
            </a:r>
          </a:p>
          <a:p>
            <a:r>
              <a:rPr lang="en-GB" sz="2400" dirty="0"/>
              <a:t>Targeted – Key Worker Comms</a:t>
            </a:r>
          </a:p>
          <a:p>
            <a:pPr marL="0" indent="0">
              <a:buNone/>
            </a:pPr>
            <a:r>
              <a:rPr lang="en-GB" sz="2400" dirty="0"/>
              <a:t>_______________________________________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In London, in the last 7 days, the second highest number of LFTs conducted among residents was in LBE.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62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3164C-0C36-4FE5-840A-B8132B080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1594" y="188640"/>
            <a:ext cx="3960812" cy="1224235"/>
          </a:xfrm>
        </p:spPr>
        <p:txBody>
          <a:bodyPr/>
          <a:lstStyle/>
          <a:p>
            <a:r>
              <a:rPr lang="en-GB" dirty="0"/>
              <a:t>LOCKDOWN 3 ATTENDANCE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874DAC-5AC8-4994-B33C-F20F4C2CB08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5288" y="2425251"/>
            <a:ext cx="8353425" cy="2367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4BB36-00F4-45FF-B40F-A3924F3A90E3}"/>
              </a:ext>
            </a:extLst>
          </p:cNvPr>
          <p:cNvSpPr txBox="1"/>
          <p:nvPr/>
        </p:nvSpPr>
        <p:spPr>
          <a:xfrm>
            <a:off x="7596336" y="2204864"/>
            <a:ext cx="1152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2pm 18.1.21 – response rate 56.76%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pupils 2541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(1677 critical workers children).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89E31-0216-44B5-ACD8-E8A9A72A0C32}"/>
              </a:ext>
            </a:extLst>
          </p:cNvPr>
          <p:cNvSpPr txBox="1"/>
          <p:nvPr/>
        </p:nvSpPr>
        <p:spPr>
          <a:xfrm>
            <a:off x="5076056" y="198884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pupils 3878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(2415 critical workers children)</a:t>
            </a:r>
          </a:p>
        </p:txBody>
      </p:sp>
    </p:spTree>
    <p:extLst>
      <p:ext uri="{BB962C8B-B14F-4D97-AF65-F5344CB8AC3E}">
        <p14:creationId xmlns:p14="http://schemas.microsoft.com/office/powerpoint/2010/main" val="376042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5B852-27FB-4B79-B2DF-132FAFFFE4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9512" y="1844824"/>
            <a:ext cx="8856984" cy="3816573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/>
              <a:t>Staff Wellbeing &amp; Mental Health</a:t>
            </a:r>
          </a:p>
          <a:p>
            <a:pPr marL="0" indent="0" algn="ctr">
              <a:buNone/>
            </a:pPr>
            <a:r>
              <a:rPr lang="en-GB" dirty="0"/>
              <a:t>Suzy Francis </a:t>
            </a:r>
          </a:p>
          <a:p>
            <a:pPr marL="0" indent="0" algn="ctr">
              <a:buNone/>
            </a:pPr>
            <a:r>
              <a:rPr lang="en-GB" sz="2000" dirty="0"/>
              <a:t>(Principal Educational Psychologist/Strategic Lead for CYP Emotional Wellbeing)</a:t>
            </a:r>
          </a:p>
          <a:p>
            <a:pPr marL="0" indent="0" algn="ctr">
              <a:buNone/>
            </a:pPr>
            <a:r>
              <a:rPr lang="en-GB" dirty="0"/>
              <a:t>&amp;</a:t>
            </a:r>
          </a:p>
          <a:p>
            <a:pPr marL="0" indent="0" algn="ctr">
              <a:buNone/>
            </a:pPr>
            <a:r>
              <a:rPr lang="en-GB" dirty="0"/>
              <a:t>Emma Gore Langton </a:t>
            </a:r>
          </a:p>
          <a:p>
            <a:pPr marL="0" indent="0" algn="ctr">
              <a:buNone/>
            </a:pPr>
            <a:r>
              <a:rPr lang="en-GB" sz="2000" dirty="0"/>
              <a:t>(Senior Specialist EP for SEMH/Project Lead for Wellbeing for Education Return)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Follow us on Twitter @ENFIELDEPS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153400" cy="1143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	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2BD21C7-D126-4E54-B046-5E705D1AD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552" y="5229200"/>
            <a:ext cx="57606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8604D-5EFE-460F-A291-B92AE966F94E}"/>
              </a:ext>
            </a:extLst>
          </p:cNvPr>
          <p:cNvSpPr txBox="1"/>
          <p:nvPr/>
        </p:nvSpPr>
        <p:spPr>
          <a:xfrm>
            <a:off x="492185" y="1096332"/>
            <a:ext cx="4086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68BC9-3DD0-4EE0-B975-3512DA40FA3B}"/>
              </a:ext>
            </a:extLst>
          </p:cNvPr>
          <p:cNvSpPr txBox="1"/>
          <p:nvPr/>
        </p:nvSpPr>
        <p:spPr>
          <a:xfrm>
            <a:off x="904841" y="1259994"/>
            <a:ext cx="5059555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500" b="1" dirty="0">
                <a:solidFill>
                  <a:prstClr val="white"/>
                </a:solidFill>
                <a:latin typeface="Calibri" panose="020F0502020204030204"/>
              </a:rPr>
              <a:t>Free School Meals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prstClr val="white"/>
              </a:solidFill>
              <a:latin typeface="Calibri" panose="020F0502020204030204"/>
            </a:endParaRP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Christmas voucher update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Christmas food parcels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February Half Term  - The approach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prstClr val="white"/>
                </a:solidFill>
                <a:latin typeface="Calibri" panose="020F0502020204030204"/>
              </a:rPr>
              <a:t>Edenred</a:t>
            </a: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 National Vouchers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Food parcels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500" dirty="0">
              <a:solidFill>
                <a:prstClr val="white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500" dirty="0">
              <a:solidFill>
                <a:prstClr val="white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500" b="1" dirty="0">
                <a:solidFill>
                  <a:prstClr val="white"/>
                </a:solidFill>
                <a:latin typeface="Calibri" panose="020F0502020204030204"/>
              </a:rPr>
              <a:t>Enfield Catering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500" b="1" dirty="0">
              <a:solidFill>
                <a:prstClr val="white"/>
              </a:solidFill>
              <a:latin typeface="Calibri" panose="020F0502020204030204"/>
            </a:endParaRP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Food parcels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Curriculum Sequencing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Chefs in Schools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prstClr val="white"/>
                </a:solidFill>
                <a:latin typeface="Calibri" panose="020F0502020204030204"/>
              </a:rPr>
              <a:t>Co-owned model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987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E9853C-17CB-458F-BC77-B903C3EB856C}"/>
              </a:ext>
            </a:extLst>
          </p:cNvPr>
          <p:cNvSpPr/>
          <p:nvPr/>
        </p:nvSpPr>
        <p:spPr>
          <a:xfrm>
            <a:off x="1" y="857251"/>
            <a:ext cx="4876100" cy="5045978"/>
          </a:xfrm>
          <a:prstGeom prst="rect">
            <a:avLst/>
          </a:prstGeom>
          <a:solidFill>
            <a:srgbClr val="8F8271"/>
          </a:solidFill>
          <a:ln>
            <a:solidFill>
              <a:srgbClr val="8F82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C8348-DB78-4175-AE74-B97C2834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3" y="4216899"/>
            <a:ext cx="4862116" cy="1623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024E4B-D604-4EF7-9A99-83B259A5B0BC}"/>
              </a:ext>
            </a:extLst>
          </p:cNvPr>
          <p:cNvSpPr txBox="1"/>
          <p:nvPr/>
        </p:nvSpPr>
        <p:spPr>
          <a:xfrm>
            <a:off x="158696" y="1039711"/>
            <a:ext cx="589547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100" b="1" dirty="0">
                <a:solidFill>
                  <a:prstClr val="white"/>
                </a:solidFill>
                <a:latin typeface="Calibri" panose="020F0502020204030204"/>
              </a:rPr>
              <a:t>Traded Services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prstClr val="white"/>
                </a:solidFill>
                <a:latin typeface="Calibri" panose="020F0502020204030204"/>
              </a:rPr>
              <a:t>Trading is now live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prstClr val="white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100" b="1" dirty="0">
                <a:solidFill>
                  <a:prstClr val="white"/>
                </a:solidFill>
                <a:latin typeface="Calibri" panose="020F0502020204030204"/>
              </a:rPr>
              <a:t>Business Support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prstClr val="white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2100" b="1" dirty="0">
                <a:solidFill>
                  <a:prstClr val="white"/>
                </a:solidFill>
                <a:latin typeface="Calibri" panose="020F0502020204030204"/>
              </a:rPr>
              <a:t>Customer Satisfaction Survey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solidFill>
                <a:prstClr val="white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prstClr val="white"/>
                </a:solidFill>
                <a:latin typeface="Calibri" panose="020F0502020204030204"/>
              </a:rPr>
              <a:t>How will Enfield Catering and Music Service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prstClr val="white"/>
                </a:solidFill>
                <a:latin typeface="Calibri" panose="020F0502020204030204"/>
              </a:rPr>
              <a:t>Support Children's Mental Health Week…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100" b="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884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4CFDE0-6C8B-4543-8FD1-D684D26C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803"/>
            <a:ext cx="4741316" cy="6745958"/>
          </a:xfrm>
          <a:prstGeom prst="rect">
            <a:avLst/>
          </a:prstGeom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15B511CB-A933-4454-8556-EADF0E7677AA}"/>
              </a:ext>
            </a:extLst>
          </p:cNvPr>
          <p:cNvSpPr/>
          <p:nvPr/>
        </p:nvSpPr>
        <p:spPr>
          <a:xfrm>
            <a:off x="5136852" y="44624"/>
            <a:ext cx="4032448" cy="3528392"/>
          </a:xfrm>
          <a:prstGeom prst="irregularSeal1">
            <a:avLst/>
          </a:prstGeom>
          <a:solidFill>
            <a:srgbClr val="B3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Pivotal – Leading Behaviour Change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PRIMARY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– 25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Jan 10 a.m.</a:t>
            </a: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B557EC0E-CADA-4C84-B4AD-32E709863A78}"/>
              </a:ext>
            </a:extLst>
          </p:cNvPr>
          <p:cNvSpPr/>
          <p:nvPr/>
        </p:nvSpPr>
        <p:spPr>
          <a:xfrm>
            <a:off x="5148064" y="3212976"/>
            <a:ext cx="4032448" cy="3528392"/>
          </a:xfrm>
          <a:prstGeom prst="irregularSeal1">
            <a:avLst/>
          </a:prstGeom>
          <a:solidFill>
            <a:srgbClr val="B3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Pivotal – Leading Behaviour Change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SECONDARY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– 8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Feb 2 p.m.</a:t>
            </a:r>
          </a:p>
        </p:txBody>
      </p:sp>
    </p:spTree>
    <p:extLst>
      <p:ext uri="{BB962C8B-B14F-4D97-AF65-F5344CB8AC3E}">
        <p14:creationId xmlns:p14="http://schemas.microsoft.com/office/powerpoint/2010/main" val="421787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153400" cy="1143000"/>
          </a:xfrm>
        </p:spPr>
        <p:txBody>
          <a:bodyPr/>
          <a:lstStyle/>
          <a:p>
            <a:r>
              <a:rPr lang="en-GB" dirty="0"/>
              <a:t>			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0728"/>
            <a:ext cx="8153400" cy="557247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2400" dirty="0"/>
              <a:t>Welcome </a:t>
            </a:r>
          </a:p>
          <a:p>
            <a:pPr marL="514350" indent="-514350">
              <a:buAutoNum type="arabicPeriod"/>
            </a:pPr>
            <a:r>
              <a:rPr lang="en-GB" sz="2400" dirty="0"/>
              <a:t>Public Health update – COVID data update: testing: vaccinations. In-school LTF testing (Sec/Prim)</a:t>
            </a:r>
          </a:p>
          <a:p>
            <a:pPr marL="514350" indent="-514350">
              <a:buAutoNum type="arabicPeriod"/>
            </a:pPr>
            <a:r>
              <a:rPr lang="en-GB" sz="2400" dirty="0"/>
              <a:t>Lockdown updates until February half-term including Free School Meals: Remote Learning (LA document): Early Years Census: IT &amp; broadband provision.</a:t>
            </a:r>
          </a:p>
          <a:p>
            <a:pPr marL="514350" indent="-514350">
              <a:buAutoNum type="arabicPeriod"/>
            </a:pPr>
            <a:r>
              <a:rPr lang="en-GB" sz="2400" dirty="0"/>
              <a:t>Approach/Restraint Training alternatives (</a:t>
            </a:r>
            <a:r>
              <a:rPr lang="en-GB" sz="2400" dirty="0" err="1"/>
              <a:t>N.Ellerby</a:t>
            </a:r>
            <a:r>
              <a:rPr lang="en-GB" sz="2400" dirty="0"/>
              <a:t>-Jones)</a:t>
            </a:r>
          </a:p>
          <a:p>
            <a:pPr marL="514350" indent="-514350">
              <a:buAutoNum type="arabicPeriod"/>
            </a:pPr>
            <a:r>
              <a:rPr lang="en-GB" sz="2400" dirty="0"/>
              <a:t>Support to Schools (</a:t>
            </a:r>
            <a:r>
              <a:rPr lang="en-GB" sz="2400" dirty="0" err="1"/>
              <a:t>S.Francis</a:t>
            </a:r>
            <a:r>
              <a:rPr lang="en-GB" sz="2400" dirty="0"/>
              <a:t>) – staff welfare &amp; mental health</a:t>
            </a:r>
          </a:p>
          <a:p>
            <a:pPr marL="514350" indent="-514350">
              <a:buAutoNum type="arabicPeriod"/>
            </a:pPr>
            <a:r>
              <a:rPr lang="en-GB" sz="2400" dirty="0"/>
              <a:t>Holiday &amp; Food fund (Easter, Summer, Xmas breaks)</a:t>
            </a:r>
          </a:p>
          <a:p>
            <a:pPr marL="514350" indent="-514350">
              <a:buAutoNum type="arabicPeriod"/>
            </a:pPr>
            <a:r>
              <a:rPr lang="en-GB" sz="2400" dirty="0"/>
              <a:t>Professional Learning update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76CEE-1A3B-4429-8B14-7C5C8E838D02}"/>
              </a:ext>
            </a:extLst>
          </p:cNvPr>
          <p:cNvSpPr txBox="1"/>
          <p:nvPr/>
        </p:nvSpPr>
        <p:spPr>
          <a:xfrm>
            <a:off x="971600" y="76470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Digital &amp; Online Learning Support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4B53D-05F5-4605-8F9D-721B2BB25899}"/>
              </a:ext>
            </a:extLst>
          </p:cNvPr>
          <p:cNvSpPr txBox="1"/>
          <p:nvPr/>
        </p:nvSpPr>
        <p:spPr>
          <a:xfrm>
            <a:off x="539552" y="1772816"/>
            <a:ext cx="83529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Recording of 21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Century Skills session from Digital Transformation PL Program: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2"/>
              </a:rPr>
              <a:t>https://youtu.be/GRBt8jihADM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Upcoming Sessions from Digital Transformation PL Program: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Online Safeguarding: Empowerment; Strategies &amp; Key Issues 26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Jan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Strategic Planning for Online Safety &amp; Safe Implementation 2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Feb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Eduprotocols for primary (live from California!) 23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Feb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Eduprotocols for secondary     “      2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Online Teaching &amp; Learning (UCL/IOE; Michigan Virtual; LGfL) 16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Sharing School Stories; Launching Digital Community  30</a:t>
            </a:r>
            <a:r>
              <a:rPr kumimoji="0" lang="en-GB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Mar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3"/>
              </a:rPr>
              <a:t>EdTech Demonstrator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  <a:hlinkClick r:id="rId3"/>
              </a:rPr>
              <a:t> 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4"/>
              </a:rPr>
              <a:t>Guides from our VLE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5"/>
              </a:rPr>
              <a:t>Oak National Academy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99809483-E416-4E35-80FF-3C01AA7DD8B5}"/>
              </a:ext>
            </a:extLst>
          </p:cNvPr>
          <p:cNvSpPr/>
          <p:nvPr/>
        </p:nvSpPr>
        <p:spPr>
          <a:xfrm>
            <a:off x="7524328" y="1988840"/>
            <a:ext cx="1493912" cy="119451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No-cost!</a:t>
            </a:r>
          </a:p>
        </p:txBody>
      </p:sp>
    </p:spTree>
    <p:extLst>
      <p:ext uri="{BB962C8B-B14F-4D97-AF65-F5344CB8AC3E}">
        <p14:creationId xmlns:p14="http://schemas.microsoft.com/office/powerpoint/2010/main" val="306333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323583-37C1-4E77-93FB-26612B5F7888}"/>
              </a:ext>
            </a:extLst>
          </p:cNvPr>
          <p:cNvSpPr txBox="1"/>
          <p:nvPr/>
        </p:nvSpPr>
        <p:spPr>
          <a:xfrm>
            <a:off x="971600" y="764704"/>
            <a:ext cx="7128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School Expertise – Input Into Our New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Professional Learning Offer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Advertised April 2021 for September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940A8-B742-48F7-B7EC-6F36C9F0F1F0}"/>
              </a:ext>
            </a:extLst>
          </p:cNvPr>
          <p:cNvSpPr txBox="1"/>
          <p:nvPr/>
        </p:nvSpPr>
        <p:spPr>
          <a:xfrm>
            <a:off x="971600" y="270485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Mail primary heads &amp; secondary PL leads to confirm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Meet with staff member; go through: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 protocols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QA framework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Structure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Agreement</a:t>
            </a:r>
          </a:p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If proceeding; confirm title &amp; dates</a:t>
            </a:r>
          </a:p>
          <a:p>
            <a:pPr marL="365125" marR="0" lvl="1" indent="-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Plan support for content </a:t>
            </a:r>
          </a:p>
        </p:txBody>
      </p:sp>
    </p:spTree>
    <p:extLst>
      <p:ext uri="{BB962C8B-B14F-4D97-AF65-F5344CB8AC3E}">
        <p14:creationId xmlns:p14="http://schemas.microsoft.com/office/powerpoint/2010/main" val="37670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607938" y="3093862"/>
            <a:ext cx="4735513" cy="45005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 defTabSz="685800">
              <a:defRPr/>
            </a:pPr>
            <a:r>
              <a:rPr lang="en-US" sz="3300">
                <a:solidFill>
                  <a:srgbClr val="F3C910"/>
                </a:solidFill>
              </a:rPr>
              <a:t>Enfield COVID19 Dashboard</a:t>
            </a:r>
            <a:endParaRPr lang="en-US" sz="3300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640086" y="3601321"/>
            <a:ext cx="1116013" cy="19010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685800" fontAlgn="auto">
              <a:spcBef>
                <a:spcPts val="750"/>
              </a:spcBef>
              <a:spcAft>
                <a:spcPts val="0"/>
              </a:spcAft>
            </a:pPr>
            <a:r>
              <a:rPr lang="en-US" sz="900" dirty="0">
                <a:solidFill>
                  <a:prstClr val="white"/>
                </a:solidFill>
                <a:hlinkClick r:id="rId3"/>
              </a:rPr>
              <a:t>View in Power BI</a:t>
            </a:r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236" y="5224908"/>
            <a:ext cx="163328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75" b="1" dirty="0">
                <a:solidFill>
                  <a:prstClr val="white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75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13/01/2021 14:08:10 GMT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384" y="4913177"/>
            <a:ext cx="163328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75" b="1" dirty="0">
                <a:solidFill>
                  <a:prstClr val="white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75" dirty="0">
                <a:solidFill>
                  <a:prstClr val="white"/>
                </a:solidFill>
                <a:latin typeface="Segoe UI" charset="0"/>
                <a:ea typeface="Segoe UI" charset="0"/>
                <a:cs typeface="Segoe UI" charset="0"/>
              </a:rPr>
              <a:t>13/01/2021 13:03:47 GMT Standard Time</a:t>
            </a: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" y="1399032"/>
            <a:ext cx="1118018" cy="184354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3" y="3627882"/>
            <a:ext cx="121520" cy="1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8D8611-763A-4FFF-AE39-656B5EF92F25}"/>
              </a:ext>
            </a:extLst>
          </p:cNvPr>
          <p:cNvSpPr/>
          <p:nvPr/>
        </p:nvSpPr>
        <p:spPr>
          <a:xfrm>
            <a:off x="50791" y="971826"/>
            <a:ext cx="8935279" cy="499271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D9D9D9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F1E40-FEE8-4452-A17A-CA1A23FA4136}"/>
              </a:ext>
            </a:extLst>
          </p:cNvPr>
          <p:cNvSpPr/>
          <p:nvPr/>
        </p:nvSpPr>
        <p:spPr>
          <a:xfrm>
            <a:off x="3785658" y="3896385"/>
            <a:ext cx="1651113" cy="1719800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5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5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A75FCD8-8CE4-4B78-9DF4-D52EC0205755}"/>
              </a:ext>
            </a:extLst>
          </p:cNvPr>
          <p:cNvSpPr/>
          <p:nvPr/>
        </p:nvSpPr>
        <p:spPr>
          <a:xfrm>
            <a:off x="3814753" y="4447954"/>
            <a:ext cx="1580830" cy="578507"/>
          </a:xfrm>
          <a:prstGeom prst="rect">
            <a:avLst/>
          </a:prstGeom>
          <a:solidFill>
            <a:srgbClr val="B0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88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88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 HOMES AFFECTED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34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9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of deaths= 6 (3)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Staff = 69 cases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Residents = 79 cases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ECEFC62F-442E-4FA5-80C5-1B69B806D199}"/>
              </a:ext>
            </a:extLst>
          </p:cNvPr>
          <p:cNvSpPr/>
          <p:nvPr/>
        </p:nvSpPr>
        <p:spPr>
          <a:xfrm>
            <a:off x="199736" y="1285637"/>
            <a:ext cx="1766416" cy="4418967"/>
          </a:xfrm>
          <a:prstGeom prst="rect">
            <a:avLst/>
          </a:prstGeom>
          <a:noFill/>
          <a:ln w="539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44">
            <a:extLst>
              <a:ext uri="{FF2B5EF4-FFF2-40B4-BE49-F238E27FC236}">
                <a16:creationId xmlns:a16="http://schemas.microsoft.com/office/drawing/2014/main" id="{4DFE77AE-2A12-4420-A047-F69A2DA1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750" y="1006397"/>
            <a:ext cx="1284515" cy="70820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CBEDB0-A658-482F-8482-8D04BB1A1D01}"/>
              </a:ext>
            </a:extLst>
          </p:cNvPr>
          <p:cNvSpPr/>
          <p:nvPr/>
        </p:nvSpPr>
        <p:spPr>
          <a:xfrm>
            <a:off x="2456132" y="991472"/>
            <a:ext cx="4529595" cy="433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700" b="1" dirty="0">
                <a:solidFill>
                  <a:srgbClr val="B004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ENFIELD COVID-19 DATA</a:t>
            </a:r>
            <a:endParaRPr lang="en-GB" sz="2700" dirty="0">
              <a:solidFill>
                <a:srgbClr val="B0041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3CDE24-612E-49E7-8B7A-B7E764349EB7}"/>
              </a:ext>
            </a:extLst>
          </p:cNvPr>
          <p:cNvSpPr/>
          <p:nvPr/>
        </p:nvSpPr>
        <p:spPr>
          <a:xfrm>
            <a:off x="253687" y="1948540"/>
            <a:ext cx="1651113" cy="1691155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 CASES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5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25,248</a:t>
            </a:r>
            <a:endParaRPr lang="en-GB" sz="15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37620-E907-4B6A-A218-79AB82A8AC67}"/>
              </a:ext>
            </a:extLst>
          </p:cNvPr>
          <p:cNvSpPr/>
          <p:nvPr/>
        </p:nvSpPr>
        <p:spPr>
          <a:xfrm>
            <a:off x="253687" y="3908678"/>
            <a:ext cx="1651113" cy="1688150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 COVID DEATHS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485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(463 excess)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842094-1512-4EDF-A72F-840453BF634C}"/>
              </a:ext>
            </a:extLst>
          </p:cNvPr>
          <p:cNvSpPr/>
          <p:nvPr/>
        </p:nvSpPr>
        <p:spPr>
          <a:xfrm>
            <a:off x="2035629" y="1948540"/>
            <a:ext cx="1651113" cy="1711499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CASES*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5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2,444</a:t>
            </a:r>
            <a:endParaRPr lang="en-GB" sz="15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9C4D2-9CE5-43D5-8C08-2E8CDFB47CC3}"/>
              </a:ext>
            </a:extLst>
          </p:cNvPr>
          <p:cNvSpPr/>
          <p:nvPr/>
        </p:nvSpPr>
        <p:spPr>
          <a:xfrm>
            <a:off x="2035629" y="3928555"/>
            <a:ext cx="1651113" cy="1719800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RECENT COVID DEATHS*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(36 excess)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E7555-6F54-4BFE-ACC9-658792BCCE90}"/>
              </a:ext>
            </a:extLst>
          </p:cNvPr>
          <p:cNvSpPr/>
          <p:nvPr/>
        </p:nvSpPr>
        <p:spPr>
          <a:xfrm>
            <a:off x="3770270" y="1955580"/>
            <a:ext cx="1651113" cy="1718680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TESTS*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5,354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</a:t>
            </a:r>
            <a:r>
              <a:rPr lang="en-GB" sz="120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VACCINATIONS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11,322 </a:t>
            </a:r>
            <a:r>
              <a:rPr lang="en-GB" sz="10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GB" sz="1050" baseline="3000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GB" sz="10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D8721-CEA1-4AAA-96DD-96ECECD7ECA7}"/>
              </a:ext>
            </a:extLst>
          </p:cNvPr>
          <p:cNvSpPr/>
          <p:nvPr/>
        </p:nvSpPr>
        <p:spPr>
          <a:xfrm>
            <a:off x="5542245" y="1944632"/>
            <a:ext cx="1651113" cy="1718679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INFECTION RATE PER 100,000*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708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AGE GROUP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0-29    30-59   60+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6864-1C47-4718-8569-E5C090A83404}"/>
              </a:ext>
            </a:extLst>
          </p:cNvPr>
          <p:cNvSpPr/>
          <p:nvPr/>
        </p:nvSpPr>
        <p:spPr>
          <a:xfrm>
            <a:off x="3751315" y="2438467"/>
            <a:ext cx="1626392" cy="638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75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 100,000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75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(PCR = 10,324 tests,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75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 LFT total – 7,662 tests)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602C9D-09FB-4D77-AA5D-0BA5199FD8D7}"/>
              </a:ext>
            </a:extLst>
          </p:cNvPr>
          <p:cNvSpPr/>
          <p:nvPr/>
        </p:nvSpPr>
        <p:spPr>
          <a:xfrm>
            <a:off x="5563159" y="3412968"/>
            <a:ext cx="528194" cy="227192"/>
          </a:xfrm>
          <a:prstGeom prst="rect">
            <a:avLst/>
          </a:prstGeom>
          <a:solidFill>
            <a:srgbClr val="FA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586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0E941E-5638-4575-BC0C-9A23DFB3DEB0}"/>
              </a:ext>
            </a:extLst>
          </p:cNvPr>
          <p:cNvSpPr/>
          <p:nvPr/>
        </p:nvSpPr>
        <p:spPr>
          <a:xfrm>
            <a:off x="6095483" y="3411385"/>
            <a:ext cx="548271" cy="233686"/>
          </a:xfrm>
          <a:prstGeom prst="rect">
            <a:avLst/>
          </a:prstGeom>
          <a:solidFill>
            <a:srgbClr val="E30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1,020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9ECB3-5F5D-498D-845F-3F5B3CA54A1F}"/>
              </a:ext>
            </a:extLst>
          </p:cNvPr>
          <p:cNvSpPr/>
          <p:nvPr/>
        </p:nvSpPr>
        <p:spPr>
          <a:xfrm>
            <a:off x="6637458" y="3413436"/>
            <a:ext cx="548271" cy="226259"/>
          </a:xfrm>
          <a:prstGeom prst="rect">
            <a:avLst/>
          </a:prstGeom>
          <a:solidFill>
            <a:srgbClr val="FC7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701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5CD24F-5FF4-4D13-B6A1-9AB395BF63B1}"/>
              </a:ext>
            </a:extLst>
          </p:cNvPr>
          <p:cNvCxnSpPr>
            <a:cxnSpLocks/>
          </p:cNvCxnSpPr>
          <p:nvPr/>
        </p:nvCxnSpPr>
        <p:spPr>
          <a:xfrm>
            <a:off x="5542244" y="2820138"/>
            <a:ext cx="1651113" cy="0"/>
          </a:xfrm>
          <a:prstGeom prst="line">
            <a:avLst/>
          </a:prstGeom>
          <a:ln>
            <a:solidFill>
              <a:srgbClr val="F5F5F5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542C1D3-E916-4FAD-B029-55F1C3DFD710}"/>
              </a:ext>
            </a:extLst>
          </p:cNvPr>
          <p:cNvSpPr/>
          <p:nvPr/>
        </p:nvSpPr>
        <p:spPr>
          <a:xfrm>
            <a:off x="5530560" y="3890548"/>
            <a:ext cx="1651113" cy="1706280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SCHOOLS/ EARLY YEARS AFFECTED</a:t>
            </a:r>
            <a:endParaRPr lang="en-GB" sz="21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37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5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93620E-35F1-4E1D-B4F8-C15605E8E4EA}"/>
              </a:ext>
            </a:extLst>
          </p:cNvPr>
          <p:cNvSpPr/>
          <p:nvPr/>
        </p:nvSpPr>
        <p:spPr>
          <a:xfrm>
            <a:off x="3736049" y="4729846"/>
            <a:ext cx="1537679" cy="87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23D7FD-B5B2-4960-9688-96166FF2ACF8}"/>
              </a:ext>
            </a:extLst>
          </p:cNvPr>
          <p:cNvSpPr/>
          <p:nvPr/>
        </p:nvSpPr>
        <p:spPr>
          <a:xfrm>
            <a:off x="5604631" y="4739666"/>
            <a:ext cx="1537679" cy="87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Staff = 63 cases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Students =  42 cases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90CD5B-1B59-49CA-95D6-F16D75FE6AC4}"/>
              </a:ext>
            </a:extLst>
          </p:cNvPr>
          <p:cNvSpPr/>
          <p:nvPr/>
        </p:nvSpPr>
        <p:spPr>
          <a:xfrm>
            <a:off x="7319207" y="3883273"/>
            <a:ext cx="1651113" cy="1707173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WARDS WITH MOST CASES* (TOP THREE)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9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105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Enfield Lock (225)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105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Edmonton Green (210)</a:t>
            </a:r>
          </a:p>
          <a:p>
            <a:pPr marL="342900" indent="-342900" defTabSz="6858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105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Enfield Highway (208)</a:t>
            </a:r>
          </a:p>
        </p:txBody>
      </p:sp>
      <p:grpSp>
        <p:nvGrpSpPr>
          <p:cNvPr id="49" name="그룹 90">
            <a:extLst>
              <a:ext uri="{FF2B5EF4-FFF2-40B4-BE49-F238E27FC236}">
                <a16:creationId xmlns:a16="http://schemas.microsoft.com/office/drawing/2014/main" id="{50EBDAD0-F675-426D-9C78-8A870C2C7728}"/>
              </a:ext>
            </a:extLst>
          </p:cNvPr>
          <p:cNvGrpSpPr/>
          <p:nvPr/>
        </p:nvGrpSpPr>
        <p:grpSpPr>
          <a:xfrm>
            <a:off x="433300" y="3273878"/>
            <a:ext cx="1297381" cy="210634"/>
            <a:chOff x="1832146" y="1840455"/>
            <a:chExt cx="3892427" cy="827075"/>
          </a:xfrm>
          <a:solidFill>
            <a:srgbClr val="FC7C8E"/>
          </a:solidFill>
        </p:grpSpPr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BBD749B7-6100-44CC-BA35-1DC4D933DEC6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1" name="Round Same Side Corner Rectangle 8">
              <a:extLst>
                <a:ext uri="{FF2B5EF4-FFF2-40B4-BE49-F238E27FC236}">
                  <a16:creationId xmlns:a16="http://schemas.microsoft.com/office/drawing/2014/main" id="{25DF1A81-A0F9-4413-824A-79BB067FCC82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2" name="Round Same Side Corner Rectangle 8">
              <a:extLst>
                <a:ext uri="{FF2B5EF4-FFF2-40B4-BE49-F238E27FC236}">
                  <a16:creationId xmlns:a16="http://schemas.microsoft.com/office/drawing/2014/main" id="{CD060047-EED0-4372-BCB0-1286E9BBC8C8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3" name="Round Same Side Corner Rectangle 8">
              <a:extLst>
                <a:ext uri="{FF2B5EF4-FFF2-40B4-BE49-F238E27FC236}">
                  <a16:creationId xmlns:a16="http://schemas.microsoft.com/office/drawing/2014/main" id="{41C55FDF-9AEA-4D6A-8559-220B63DEFDCF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4" name="Round Same Side Corner Rectangle 8">
              <a:extLst>
                <a:ext uri="{FF2B5EF4-FFF2-40B4-BE49-F238E27FC236}">
                  <a16:creationId xmlns:a16="http://schemas.microsoft.com/office/drawing/2014/main" id="{83BE0DB7-3A4A-4C56-80CF-78EC92A2CCAB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5" name="Round Same Side Corner Rectangle 8">
              <a:extLst>
                <a:ext uri="{FF2B5EF4-FFF2-40B4-BE49-F238E27FC236}">
                  <a16:creationId xmlns:a16="http://schemas.microsoft.com/office/drawing/2014/main" id="{D1529A32-5CF9-4219-98DC-660E0E606B75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6" name="Round Same Side Corner Rectangle 8">
              <a:extLst>
                <a:ext uri="{FF2B5EF4-FFF2-40B4-BE49-F238E27FC236}">
                  <a16:creationId xmlns:a16="http://schemas.microsoft.com/office/drawing/2014/main" id="{6A525E98-A3E3-4A76-AB7F-97BA65B5B3D9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7" name="Round Same Side Corner Rectangle 8">
              <a:extLst>
                <a:ext uri="{FF2B5EF4-FFF2-40B4-BE49-F238E27FC236}">
                  <a16:creationId xmlns:a16="http://schemas.microsoft.com/office/drawing/2014/main" id="{6C40032D-BBA2-432A-A0D1-55E7B97C67D8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8" name="Round Same Side Corner Rectangle 8">
              <a:extLst>
                <a:ext uri="{FF2B5EF4-FFF2-40B4-BE49-F238E27FC236}">
                  <a16:creationId xmlns:a16="http://schemas.microsoft.com/office/drawing/2014/main" id="{78487E3A-C021-45E5-9937-4AA8C3FDEE2D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59" name="Round Same Side Corner Rectangle 8">
              <a:extLst>
                <a:ext uri="{FF2B5EF4-FFF2-40B4-BE49-F238E27FC236}">
                  <a16:creationId xmlns:a16="http://schemas.microsoft.com/office/drawing/2014/main" id="{5AB24977-0B69-4659-AE04-A48FDAB45091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71" name="그룹 90">
            <a:extLst>
              <a:ext uri="{FF2B5EF4-FFF2-40B4-BE49-F238E27FC236}">
                <a16:creationId xmlns:a16="http://schemas.microsoft.com/office/drawing/2014/main" id="{4EFC0A01-EBC6-46D9-9613-D37A1DA64A4E}"/>
              </a:ext>
            </a:extLst>
          </p:cNvPr>
          <p:cNvGrpSpPr/>
          <p:nvPr/>
        </p:nvGrpSpPr>
        <p:grpSpPr>
          <a:xfrm>
            <a:off x="507243" y="3056296"/>
            <a:ext cx="1164858" cy="210634"/>
            <a:chOff x="1832146" y="1840455"/>
            <a:chExt cx="3494830" cy="827075"/>
          </a:xfrm>
          <a:solidFill>
            <a:srgbClr val="FC7C8E"/>
          </a:solidFill>
        </p:grpSpPr>
        <p:sp>
          <p:nvSpPr>
            <p:cNvPr id="72" name="Round Same Side Corner Rectangle 8">
              <a:extLst>
                <a:ext uri="{FF2B5EF4-FFF2-40B4-BE49-F238E27FC236}">
                  <a16:creationId xmlns:a16="http://schemas.microsoft.com/office/drawing/2014/main" id="{1850311A-D883-402F-A6C3-5B435116D73E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3" name="Round Same Side Corner Rectangle 8">
              <a:extLst>
                <a:ext uri="{FF2B5EF4-FFF2-40B4-BE49-F238E27FC236}">
                  <a16:creationId xmlns:a16="http://schemas.microsoft.com/office/drawing/2014/main" id="{95D0BF41-FCB6-4E33-9594-187C5D642A7C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4" name="Round Same Side Corner Rectangle 8">
              <a:extLst>
                <a:ext uri="{FF2B5EF4-FFF2-40B4-BE49-F238E27FC236}">
                  <a16:creationId xmlns:a16="http://schemas.microsoft.com/office/drawing/2014/main" id="{733DD64B-C450-44E2-8098-D02BAA2F4199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5" name="Round Same Side Corner Rectangle 8">
              <a:extLst>
                <a:ext uri="{FF2B5EF4-FFF2-40B4-BE49-F238E27FC236}">
                  <a16:creationId xmlns:a16="http://schemas.microsoft.com/office/drawing/2014/main" id="{476BB5C3-4B65-48D8-A8B1-81830A7371C3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6" name="Round Same Side Corner Rectangle 8">
              <a:extLst>
                <a:ext uri="{FF2B5EF4-FFF2-40B4-BE49-F238E27FC236}">
                  <a16:creationId xmlns:a16="http://schemas.microsoft.com/office/drawing/2014/main" id="{C6B08C4B-2F51-4A15-93E4-766F11D98114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7" name="Round Same Side Corner Rectangle 8">
              <a:extLst>
                <a:ext uri="{FF2B5EF4-FFF2-40B4-BE49-F238E27FC236}">
                  <a16:creationId xmlns:a16="http://schemas.microsoft.com/office/drawing/2014/main" id="{F776E5B3-674D-4D1A-B836-CCF279DE8B65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8" name="Round Same Side Corner Rectangle 8">
              <a:extLst>
                <a:ext uri="{FF2B5EF4-FFF2-40B4-BE49-F238E27FC236}">
                  <a16:creationId xmlns:a16="http://schemas.microsoft.com/office/drawing/2014/main" id="{3DDC3E14-0D56-463D-BB2C-DBE629BB33DE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79" name="Round Same Side Corner Rectangle 8">
              <a:extLst>
                <a:ext uri="{FF2B5EF4-FFF2-40B4-BE49-F238E27FC236}">
                  <a16:creationId xmlns:a16="http://schemas.microsoft.com/office/drawing/2014/main" id="{031426AF-C595-44C0-97FE-84217B2A6A1E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80" name="Round Same Side Corner Rectangle 8">
              <a:extLst>
                <a:ext uri="{FF2B5EF4-FFF2-40B4-BE49-F238E27FC236}">
                  <a16:creationId xmlns:a16="http://schemas.microsoft.com/office/drawing/2014/main" id="{2DBADEA5-B23B-4AD5-8D5E-01DCFF802A31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b="1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03" name="그룹 90">
            <a:extLst>
              <a:ext uri="{FF2B5EF4-FFF2-40B4-BE49-F238E27FC236}">
                <a16:creationId xmlns:a16="http://schemas.microsoft.com/office/drawing/2014/main" id="{33AE6CE2-9288-416A-A2ED-7FE16EF7E556}"/>
              </a:ext>
            </a:extLst>
          </p:cNvPr>
          <p:cNvGrpSpPr/>
          <p:nvPr/>
        </p:nvGrpSpPr>
        <p:grpSpPr>
          <a:xfrm>
            <a:off x="2188026" y="3257549"/>
            <a:ext cx="1297381" cy="210634"/>
            <a:chOff x="1832146" y="1840455"/>
            <a:chExt cx="3892427" cy="827075"/>
          </a:xfrm>
          <a:solidFill>
            <a:srgbClr val="FC7C8E"/>
          </a:solidFill>
        </p:grpSpPr>
        <p:sp>
          <p:nvSpPr>
            <p:cNvPr id="104" name="Round Same Side Corner Rectangle 8">
              <a:extLst>
                <a:ext uri="{FF2B5EF4-FFF2-40B4-BE49-F238E27FC236}">
                  <a16:creationId xmlns:a16="http://schemas.microsoft.com/office/drawing/2014/main" id="{597AC940-797C-4477-BDA8-C2B46B479CCC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5" name="Round Same Side Corner Rectangle 8">
              <a:extLst>
                <a:ext uri="{FF2B5EF4-FFF2-40B4-BE49-F238E27FC236}">
                  <a16:creationId xmlns:a16="http://schemas.microsoft.com/office/drawing/2014/main" id="{87CFB42E-AEE2-418A-9D25-6D4387437347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6" name="Round Same Side Corner Rectangle 8">
              <a:extLst>
                <a:ext uri="{FF2B5EF4-FFF2-40B4-BE49-F238E27FC236}">
                  <a16:creationId xmlns:a16="http://schemas.microsoft.com/office/drawing/2014/main" id="{0D181F77-2609-43F4-BA46-C567F64B2ACB}"/>
                </a:ext>
              </a:extLst>
            </p:cNvPr>
            <p:cNvSpPr/>
            <p:nvPr/>
          </p:nvSpPr>
          <p:spPr>
            <a:xfrm>
              <a:off x="2627345" y="1840455"/>
              <a:ext cx="314031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rgbClr val="FC7C8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7" name="Round Same Side Corner Rectangle 8">
              <a:extLst>
                <a:ext uri="{FF2B5EF4-FFF2-40B4-BE49-F238E27FC236}">
                  <a16:creationId xmlns:a16="http://schemas.microsoft.com/office/drawing/2014/main" id="{3CD98682-91E2-4F6C-959D-ED3C199B89B6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8" name="Round Same Side Corner Rectangle 8">
              <a:extLst>
                <a:ext uri="{FF2B5EF4-FFF2-40B4-BE49-F238E27FC236}">
                  <a16:creationId xmlns:a16="http://schemas.microsoft.com/office/drawing/2014/main" id="{A3FD8756-8664-4779-A9BA-4FE7ED35AE0A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09" name="Round Same Side Corner Rectangle 8">
              <a:extLst>
                <a:ext uri="{FF2B5EF4-FFF2-40B4-BE49-F238E27FC236}">
                  <a16:creationId xmlns:a16="http://schemas.microsoft.com/office/drawing/2014/main" id="{C2202A5F-AD6E-4D0C-86D9-CDDF978484D5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0" name="Round Same Side Corner Rectangle 8">
              <a:extLst>
                <a:ext uri="{FF2B5EF4-FFF2-40B4-BE49-F238E27FC236}">
                  <a16:creationId xmlns:a16="http://schemas.microsoft.com/office/drawing/2014/main" id="{EDA91187-5DD5-42C8-959B-806D2599101C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1" name="Round Same Side Corner Rectangle 8">
              <a:extLst>
                <a:ext uri="{FF2B5EF4-FFF2-40B4-BE49-F238E27FC236}">
                  <a16:creationId xmlns:a16="http://schemas.microsoft.com/office/drawing/2014/main" id="{B74AE161-ADBF-4D74-8ECF-BE55D561E1A2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2" name="Round Same Side Corner Rectangle 8">
              <a:extLst>
                <a:ext uri="{FF2B5EF4-FFF2-40B4-BE49-F238E27FC236}">
                  <a16:creationId xmlns:a16="http://schemas.microsoft.com/office/drawing/2014/main" id="{876F1211-7261-4D9B-AC23-DDEFB81FF9C1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3" name="Round Same Side Corner Rectangle 8">
              <a:extLst>
                <a:ext uri="{FF2B5EF4-FFF2-40B4-BE49-F238E27FC236}">
                  <a16:creationId xmlns:a16="http://schemas.microsoft.com/office/drawing/2014/main" id="{46656051-B5B5-4D86-9CFB-411BA4CB29ED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14" name="그룹 90">
            <a:extLst>
              <a:ext uri="{FF2B5EF4-FFF2-40B4-BE49-F238E27FC236}">
                <a16:creationId xmlns:a16="http://schemas.microsoft.com/office/drawing/2014/main" id="{35771D3B-7DEF-45ED-8158-D1E9270FF6A1}"/>
              </a:ext>
            </a:extLst>
          </p:cNvPr>
          <p:cNvGrpSpPr/>
          <p:nvPr/>
        </p:nvGrpSpPr>
        <p:grpSpPr>
          <a:xfrm>
            <a:off x="2261969" y="3039967"/>
            <a:ext cx="1164858" cy="210634"/>
            <a:chOff x="1832146" y="1840455"/>
            <a:chExt cx="3494830" cy="827075"/>
          </a:xfrm>
          <a:solidFill>
            <a:srgbClr val="FC7C8E"/>
          </a:solidFill>
        </p:grpSpPr>
        <p:sp>
          <p:nvSpPr>
            <p:cNvPr id="115" name="Round Same Side Corner Rectangle 8">
              <a:extLst>
                <a:ext uri="{FF2B5EF4-FFF2-40B4-BE49-F238E27FC236}">
                  <a16:creationId xmlns:a16="http://schemas.microsoft.com/office/drawing/2014/main" id="{C73A569D-FB34-45C7-84F1-A9B7FDF92F05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6" name="Round Same Side Corner Rectangle 8">
              <a:extLst>
                <a:ext uri="{FF2B5EF4-FFF2-40B4-BE49-F238E27FC236}">
                  <a16:creationId xmlns:a16="http://schemas.microsoft.com/office/drawing/2014/main" id="{571B1369-5D9E-42F3-8E92-1DA214D02559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7" name="Round Same Side Corner Rectangle 8">
              <a:extLst>
                <a:ext uri="{FF2B5EF4-FFF2-40B4-BE49-F238E27FC236}">
                  <a16:creationId xmlns:a16="http://schemas.microsoft.com/office/drawing/2014/main" id="{9AB8BD64-84BE-48EC-8C08-DE7E0C12C074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8" name="Round Same Side Corner Rectangle 8">
              <a:extLst>
                <a:ext uri="{FF2B5EF4-FFF2-40B4-BE49-F238E27FC236}">
                  <a16:creationId xmlns:a16="http://schemas.microsoft.com/office/drawing/2014/main" id="{8A0D1AFF-7BCF-472D-85AF-47ADF86B9084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9" name="Round Same Side Corner Rectangle 8">
              <a:extLst>
                <a:ext uri="{FF2B5EF4-FFF2-40B4-BE49-F238E27FC236}">
                  <a16:creationId xmlns:a16="http://schemas.microsoft.com/office/drawing/2014/main" id="{8D558857-584C-41C8-82C7-6C34A37646C7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0" name="Round Same Side Corner Rectangle 8">
              <a:extLst>
                <a:ext uri="{FF2B5EF4-FFF2-40B4-BE49-F238E27FC236}">
                  <a16:creationId xmlns:a16="http://schemas.microsoft.com/office/drawing/2014/main" id="{F874592A-4591-4BF0-AB9E-B94B9B41C41D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1" name="Round Same Side Corner Rectangle 8">
              <a:extLst>
                <a:ext uri="{FF2B5EF4-FFF2-40B4-BE49-F238E27FC236}">
                  <a16:creationId xmlns:a16="http://schemas.microsoft.com/office/drawing/2014/main" id="{283D9B50-C5C7-4557-8430-6D224627BFBC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2" name="Round Same Side Corner Rectangle 8">
              <a:extLst>
                <a:ext uri="{FF2B5EF4-FFF2-40B4-BE49-F238E27FC236}">
                  <a16:creationId xmlns:a16="http://schemas.microsoft.com/office/drawing/2014/main" id="{DD6225C4-D2B1-4EE0-93D4-013690DE764D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3" name="Round Same Side Corner Rectangle 8">
              <a:extLst>
                <a:ext uri="{FF2B5EF4-FFF2-40B4-BE49-F238E27FC236}">
                  <a16:creationId xmlns:a16="http://schemas.microsoft.com/office/drawing/2014/main" id="{F55E139D-F18C-40D6-8B99-D9F6C1877087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35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225" name="Graphic 77">
            <a:extLst>
              <a:ext uri="{FF2B5EF4-FFF2-40B4-BE49-F238E27FC236}">
                <a16:creationId xmlns:a16="http://schemas.microsoft.com/office/drawing/2014/main" id="{B447773E-5026-4CA7-8A98-58AD56245571}"/>
              </a:ext>
            </a:extLst>
          </p:cNvPr>
          <p:cNvGrpSpPr>
            <a:grpSpLocks noChangeAspect="1"/>
          </p:cNvGrpSpPr>
          <p:nvPr/>
        </p:nvGrpSpPr>
        <p:grpSpPr>
          <a:xfrm>
            <a:off x="435310" y="5221513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226" name="Freeform 994">
              <a:extLst>
                <a:ext uri="{FF2B5EF4-FFF2-40B4-BE49-F238E27FC236}">
                  <a16:creationId xmlns:a16="http://schemas.microsoft.com/office/drawing/2014/main" id="{FBB0C556-0DA3-4743-A796-50D5BFE4637A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7" name="Freeform 995">
              <a:extLst>
                <a:ext uri="{FF2B5EF4-FFF2-40B4-BE49-F238E27FC236}">
                  <a16:creationId xmlns:a16="http://schemas.microsoft.com/office/drawing/2014/main" id="{7A278A93-AC01-4D3B-BBCB-723CA732C2EB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Freeform 996">
              <a:extLst>
                <a:ext uri="{FF2B5EF4-FFF2-40B4-BE49-F238E27FC236}">
                  <a16:creationId xmlns:a16="http://schemas.microsoft.com/office/drawing/2014/main" id="{BB034925-905F-44A8-8E16-DA35A6C8A935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9" name="Freeform 997">
              <a:extLst>
                <a:ext uri="{FF2B5EF4-FFF2-40B4-BE49-F238E27FC236}">
                  <a16:creationId xmlns:a16="http://schemas.microsoft.com/office/drawing/2014/main" id="{A68D6E14-0ACE-4490-80BC-2E0D7D11DC0D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0" name="Freeform 998">
              <a:extLst>
                <a:ext uri="{FF2B5EF4-FFF2-40B4-BE49-F238E27FC236}">
                  <a16:creationId xmlns:a16="http://schemas.microsoft.com/office/drawing/2014/main" id="{3BDA10A3-7705-4CB4-8B71-2CF23D904AC0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1" name="Freeform 999">
              <a:extLst>
                <a:ext uri="{FF2B5EF4-FFF2-40B4-BE49-F238E27FC236}">
                  <a16:creationId xmlns:a16="http://schemas.microsoft.com/office/drawing/2014/main" id="{02757D58-43CC-47D9-AFB4-4AC9B3F34747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2" name="Freeform 1000">
              <a:extLst>
                <a:ext uri="{FF2B5EF4-FFF2-40B4-BE49-F238E27FC236}">
                  <a16:creationId xmlns:a16="http://schemas.microsoft.com/office/drawing/2014/main" id="{463A7340-268E-4FA4-BA5B-9793332E0987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33" name="Graphic 77">
            <a:extLst>
              <a:ext uri="{FF2B5EF4-FFF2-40B4-BE49-F238E27FC236}">
                <a16:creationId xmlns:a16="http://schemas.microsoft.com/office/drawing/2014/main" id="{FA9453B4-3EA8-4D95-880F-6AF18F462A56}"/>
              </a:ext>
            </a:extLst>
          </p:cNvPr>
          <p:cNvGrpSpPr>
            <a:grpSpLocks noChangeAspect="1"/>
          </p:cNvGrpSpPr>
          <p:nvPr/>
        </p:nvGrpSpPr>
        <p:grpSpPr>
          <a:xfrm>
            <a:off x="675672" y="5221513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234" name="Freeform 994">
              <a:extLst>
                <a:ext uri="{FF2B5EF4-FFF2-40B4-BE49-F238E27FC236}">
                  <a16:creationId xmlns:a16="http://schemas.microsoft.com/office/drawing/2014/main" id="{34B590BB-5362-494B-A0A6-2E53AA62BD19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5" name="Freeform 995">
              <a:extLst>
                <a:ext uri="{FF2B5EF4-FFF2-40B4-BE49-F238E27FC236}">
                  <a16:creationId xmlns:a16="http://schemas.microsoft.com/office/drawing/2014/main" id="{52CBD80D-D307-49C9-9B40-5011C473033D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6" name="Freeform 996">
              <a:extLst>
                <a:ext uri="{FF2B5EF4-FFF2-40B4-BE49-F238E27FC236}">
                  <a16:creationId xmlns:a16="http://schemas.microsoft.com/office/drawing/2014/main" id="{FFB9F005-3BDE-4401-8665-67AD234FFB83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7" name="Freeform 997">
              <a:extLst>
                <a:ext uri="{FF2B5EF4-FFF2-40B4-BE49-F238E27FC236}">
                  <a16:creationId xmlns:a16="http://schemas.microsoft.com/office/drawing/2014/main" id="{87A56A70-BE37-4499-A690-9DE775D28A21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8" name="Freeform 998">
              <a:extLst>
                <a:ext uri="{FF2B5EF4-FFF2-40B4-BE49-F238E27FC236}">
                  <a16:creationId xmlns:a16="http://schemas.microsoft.com/office/drawing/2014/main" id="{1F799CB6-573D-4731-8C3D-EA9485E1F9BE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9" name="Freeform 999">
              <a:extLst>
                <a:ext uri="{FF2B5EF4-FFF2-40B4-BE49-F238E27FC236}">
                  <a16:creationId xmlns:a16="http://schemas.microsoft.com/office/drawing/2014/main" id="{DB4D6EBC-2393-4850-BBE9-69C338BA5E1D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0" name="Freeform 1000">
              <a:extLst>
                <a:ext uri="{FF2B5EF4-FFF2-40B4-BE49-F238E27FC236}">
                  <a16:creationId xmlns:a16="http://schemas.microsoft.com/office/drawing/2014/main" id="{F3549317-49F1-4796-BDEF-FE005A03F935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41" name="Graphic 77">
            <a:extLst>
              <a:ext uri="{FF2B5EF4-FFF2-40B4-BE49-F238E27FC236}">
                <a16:creationId xmlns:a16="http://schemas.microsoft.com/office/drawing/2014/main" id="{7F61FE2F-D692-4B7F-B333-5E8D73CC5CA2}"/>
              </a:ext>
            </a:extLst>
          </p:cNvPr>
          <p:cNvGrpSpPr>
            <a:grpSpLocks noChangeAspect="1"/>
          </p:cNvGrpSpPr>
          <p:nvPr/>
        </p:nvGrpSpPr>
        <p:grpSpPr>
          <a:xfrm>
            <a:off x="916897" y="5221513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242" name="Freeform 994">
              <a:extLst>
                <a:ext uri="{FF2B5EF4-FFF2-40B4-BE49-F238E27FC236}">
                  <a16:creationId xmlns:a16="http://schemas.microsoft.com/office/drawing/2014/main" id="{129BD310-BBFC-4584-81ED-40322246967C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3" name="Freeform 995">
              <a:extLst>
                <a:ext uri="{FF2B5EF4-FFF2-40B4-BE49-F238E27FC236}">
                  <a16:creationId xmlns:a16="http://schemas.microsoft.com/office/drawing/2014/main" id="{B203D819-9B91-4C81-907C-79963E2B2B51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4" name="Freeform 996">
              <a:extLst>
                <a:ext uri="{FF2B5EF4-FFF2-40B4-BE49-F238E27FC236}">
                  <a16:creationId xmlns:a16="http://schemas.microsoft.com/office/drawing/2014/main" id="{C35F5302-EC1C-4A60-8787-308330963C93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5" name="Freeform 997">
              <a:extLst>
                <a:ext uri="{FF2B5EF4-FFF2-40B4-BE49-F238E27FC236}">
                  <a16:creationId xmlns:a16="http://schemas.microsoft.com/office/drawing/2014/main" id="{43A5B649-41A1-4083-8AF2-75424951A4FF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6" name="Freeform 998">
              <a:extLst>
                <a:ext uri="{FF2B5EF4-FFF2-40B4-BE49-F238E27FC236}">
                  <a16:creationId xmlns:a16="http://schemas.microsoft.com/office/drawing/2014/main" id="{B1296C5D-623D-4D54-BA5A-A7179ACEDE04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7" name="Freeform 999">
              <a:extLst>
                <a:ext uri="{FF2B5EF4-FFF2-40B4-BE49-F238E27FC236}">
                  <a16:creationId xmlns:a16="http://schemas.microsoft.com/office/drawing/2014/main" id="{B7A38957-B2F4-4B52-B8A1-97949D537B08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8" name="Freeform 1000">
              <a:extLst>
                <a:ext uri="{FF2B5EF4-FFF2-40B4-BE49-F238E27FC236}">
                  <a16:creationId xmlns:a16="http://schemas.microsoft.com/office/drawing/2014/main" id="{6CF76AF4-AD66-4999-AE91-0C628973755D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49" name="Graphic 77">
            <a:extLst>
              <a:ext uri="{FF2B5EF4-FFF2-40B4-BE49-F238E27FC236}">
                <a16:creationId xmlns:a16="http://schemas.microsoft.com/office/drawing/2014/main" id="{0F344E0B-C244-4E47-9861-B3B97D6EC431}"/>
              </a:ext>
            </a:extLst>
          </p:cNvPr>
          <p:cNvGrpSpPr>
            <a:grpSpLocks noChangeAspect="1"/>
          </p:cNvGrpSpPr>
          <p:nvPr/>
        </p:nvGrpSpPr>
        <p:grpSpPr>
          <a:xfrm>
            <a:off x="1178367" y="5221513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250" name="Freeform 994">
              <a:extLst>
                <a:ext uri="{FF2B5EF4-FFF2-40B4-BE49-F238E27FC236}">
                  <a16:creationId xmlns:a16="http://schemas.microsoft.com/office/drawing/2014/main" id="{C2C9C74C-58F9-4AEF-B3D7-9A82E93A25B1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1" name="Freeform 995">
              <a:extLst>
                <a:ext uri="{FF2B5EF4-FFF2-40B4-BE49-F238E27FC236}">
                  <a16:creationId xmlns:a16="http://schemas.microsoft.com/office/drawing/2014/main" id="{83D97808-C16D-48A6-A88E-A2B83F9A4BD8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2" name="Freeform 996">
              <a:extLst>
                <a:ext uri="{FF2B5EF4-FFF2-40B4-BE49-F238E27FC236}">
                  <a16:creationId xmlns:a16="http://schemas.microsoft.com/office/drawing/2014/main" id="{D9920C0D-A781-4AC2-AB1B-38297173A2BD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3" name="Freeform 997">
              <a:extLst>
                <a:ext uri="{FF2B5EF4-FFF2-40B4-BE49-F238E27FC236}">
                  <a16:creationId xmlns:a16="http://schemas.microsoft.com/office/drawing/2014/main" id="{4B989A39-3A2D-4ACF-B7F6-867CE6E213EB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4" name="Freeform 998">
              <a:extLst>
                <a:ext uri="{FF2B5EF4-FFF2-40B4-BE49-F238E27FC236}">
                  <a16:creationId xmlns:a16="http://schemas.microsoft.com/office/drawing/2014/main" id="{1EBE2E5B-25F0-46FA-8E9A-FB8A2CEA7C99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5" name="Freeform 999">
              <a:extLst>
                <a:ext uri="{FF2B5EF4-FFF2-40B4-BE49-F238E27FC236}">
                  <a16:creationId xmlns:a16="http://schemas.microsoft.com/office/drawing/2014/main" id="{D8CB67DF-ACA9-4EE2-9C40-7E3CC923487A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6" name="Freeform 1000">
              <a:extLst>
                <a:ext uri="{FF2B5EF4-FFF2-40B4-BE49-F238E27FC236}">
                  <a16:creationId xmlns:a16="http://schemas.microsoft.com/office/drawing/2014/main" id="{DFE550F4-6CE9-463B-B995-24FED7040A1C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7" name="Graphic 77">
            <a:extLst>
              <a:ext uri="{FF2B5EF4-FFF2-40B4-BE49-F238E27FC236}">
                <a16:creationId xmlns:a16="http://schemas.microsoft.com/office/drawing/2014/main" id="{F4527079-9894-42BB-9551-7915AC2A2719}"/>
              </a:ext>
            </a:extLst>
          </p:cNvPr>
          <p:cNvGrpSpPr>
            <a:grpSpLocks noChangeAspect="1"/>
          </p:cNvGrpSpPr>
          <p:nvPr/>
        </p:nvGrpSpPr>
        <p:grpSpPr>
          <a:xfrm>
            <a:off x="1439997" y="5221513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258" name="Freeform 994">
              <a:extLst>
                <a:ext uri="{FF2B5EF4-FFF2-40B4-BE49-F238E27FC236}">
                  <a16:creationId xmlns:a16="http://schemas.microsoft.com/office/drawing/2014/main" id="{3D401838-6B69-474C-A7DE-8229E8246CAE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9" name="Freeform 995">
              <a:extLst>
                <a:ext uri="{FF2B5EF4-FFF2-40B4-BE49-F238E27FC236}">
                  <a16:creationId xmlns:a16="http://schemas.microsoft.com/office/drawing/2014/main" id="{411E819A-9BCD-47B0-BB6E-CE665840B329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Freeform 996">
              <a:extLst>
                <a:ext uri="{FF2B5EF4-FFF2-40B4-BE49-F238E27FC236}">
                  <a16:creationId xmlns:a16="http://schemas.microsoft.com/office/drawing/2014/main" id="{F89C510C-BE94-4999-9551-E474344F9822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1" name="Freeform 997">
              <a:extLst>
                <a:ext uri="{FF2B5EF4-FFF2-40B4-BE49-F238E27FC236}">
                  <a16:creationId xmlns:a16="http://schemas.microsoft.com/office/drawing/2014/main" id="{89C20BB5-1273-41DE-B6D1-4770EE8CBD30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2" name="Freeform 998">
              <a:extLst>
                <a:ext uri="{FF2B5EF4-FFF2-40B4-BE49-F238E27FC236}">
                  <a16:creationId xmlns:a16="http://schemas.microsoft.com/office/drawing/2014/main" id="{94E1995D-CBF4-4B86-8E54-070416A8D182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3" name="Freeform 999">
              <a:extLst>
                <a:ext uri="{FF2B5EF4-FFF2-40B4-BE49-F238E27FC236}">
                  <a16:creationId xmlns:a16="http://schemas.microsoft.com/office/drawing/2014/main" id="{E46AA654-FDBF-4CC4-8769-4FF2F3A2A28A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Freeform 1000">
              <a:extLst>
                <a:ext uri="{FF2B5EF4-FFF2-40B4-BE49-F238E27FC236}">
                  <a16:creationId xmlns:a16="http://schemas.microsoft.com/office/drawing/2014/main" id="{21CD8F2B-621D-4AE7-B934-753B1EA70128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305" name="Graphic 304" descr="Books">
            <a:extLst>
              <a:ext uri="{FF2B5EF4-FFF2-40B4-BE49-F238E27FC236}">
                <a16:creationId xmlns:a16="http://schemas.microsoft.com/office/drawing/2014/main" id="{D31DB819-DBBD-45EE-94D1-3D0EF016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9685" y="4465516"/>
            <a:ext cx="336755" cy="336755"/>
          </a:xfrm>
          <a:prstGeom prst="rect">
            <a:avLst/>
          </a:prstGeom>
          <a:effectLst/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59A0AFE5-56F8-4BBA-9505-35EA71EEA281}"/>
              </a:ext>
            </a:extLst>
          </p:cNvPr>
          <p:cNvSpPr/>
          <p:nvPr/>
        </p:nvSpPr>
        <p:spPr>
          <a:xfrm>
            <a:off x="434425" y="1273510"/>
            <a:ext cx="1335336" cy="398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TOTALS</a:t>
            </a:r>
          </a:p>
        </p:txBody>
      </p:sp>
      <p:grpSp>
        <p:nvGrpSpPr>
          <p:cNvPr id="309" name="Graphic 77">
            <a:extLst>
              <a:ext uri="{FF2B5EF4-FFF2-40B4-BE49-F238E27FC236}">
                <a16:creationId xmlns:a16="http://schemas.microsoft.com/office/drawing/2014/main" id="{F19586B6-F108-4E76-836C-6B9611764D87}"/>
              </a:ext>
            </a:extLst>
          </p:cNvPr>
          <p:cNvGrpSpPr>
            <a:grpSpLocks noChangeAspect="1"/>
          </p:cNvGrpSpPr>
          <p:nvPr/>
        </p:nvGrpSpPr>
        <p:grpSpPr>
          <a:xfrm>
            <a:off x="440281" y="5017761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310" name="Freeform 994">
              <a:extLst>
                <a:ext uri="{FF2B5EF4-FFF2-40B4-BE49-F238E27FC236}">
                  <a16:creationId xmlns:a16="http://schemas.microsoft.com/office/drawing/2014/main" id="{2969EA1C-FF31-420C-B7D9-CA3D7D904F21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1" name="Freeform 995">
              <a:extLst>
                <a:ext uri="{FF2B5EF4-FFF2-40B4-BE49-F238E27FC236}">
                  <a16:creationId xmlns:a16="http://schemas.microsoft.com/office/drawing/2014/main" id="{23E62123-B92A-4C3F-8DA3-8F3B03EC1E88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2" name="Freeform 996">
              <a:extLst>
                <a:ext uri="{FF2B5EF4-FFF2-40B4-BE49-F238E27FC236}">
                  <a16:creationId xmlns:a16="http://schemas.microsoft.com/office/drawing/2014/main" id="{A78D59E6-E0DE-4586-86A1-CA931E8D5950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3" name="Freeform 997">
              <a:extLst>
                <a:ext uri="{FF2B5EF4-FFF2-40B4-BE49-F238E27FC236}">
                  <a16:creationId xmlns:a16="http://schemas.microsoft.com/office/drawing/2014/main" id="{CB5F2112-551F-4B8A-8DE0-7084265F5A4E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4" name="Freeform 998">
              <a:extLst>
                <a:ext uri="{FF2B5EF4-FFF2-40B4-BE49-F238E27FC236}">
                  <a16:creationId xmlns:a16="http://schemas.microsoft.com/office/drawing/2014/main" id="{A0DAC735-26BB-4C7B-A10E-E8B372592B71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5" name="Freeform 999">
              <a:extLst>
                <a:ext uri="{FF2B5EF4-FFF2-40B4-BE49-F238E27FC236}">
                  <a16:creationId xmlns:a16="http://schemas.microsoft.com/office/drawing/2014/main" id="{3501765E-B2BC-49DA-A6A5-0C93F951D27F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6" name="Freeform 1000">
              <a:extLst>
                <a:ext uri="{FF2B5EF4-FFF2-40B4-BE49-F238E27FC236}">
                  <a16:creationId xmlns:a16="http://schemas.microsoft.com/office/drawing/2014/main" id="{4B21F0C1-C9A7-473B-9F40-6D4348553B2F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17" name="Graphic 77">
            <a:extLst>
              <a:ext uri="{FF2B5EF4-FFF2-40B4-BE49-F238E27FC236}">
                <a16:creationId xmlns:a16="http://schemas.microsoft.com/office/drawing/2014/main" id="{0CBBF05F-E6A5-4F3A-9D96-80445DCA259C}"/>
              </a:ext>
            </a:extLst>
          </p:cNvPr>
          <p:cNvGrpSpPr>
            <a:grpSpLocks noChangeAspect="1"/>
          </p:cNvGrpSpPr>
          <p:nvPr/>
        </p:nvGrpSpPr>
        <p:grpSpPr>
          <a:xfrm>
            <a:off x="680643" y="5007820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318" name="Freeform 994">
              <a:extLst>
                <a:ext uri="{FF2B5EF4-FFF2-40B4-BE49-F238E27FC236}">
                  <a16:creationId xmlns:a16="http://schemas.microsoft.com/office/drawing/2014/main" id="{8DF3744C-3C9E-4C52-AEE9-CE79A36A56C0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9" name="Freeform 995">
              <a:extLst>
                <a:ext uri="{FF2B5EF4-FFF2-40B4-BE49-F238E27FC236}">
                  <a16:creationId xmlns:a16="http://schemas.microsoft.com/office/drawing/2014/main" id="{28A86A50-1C25-48EA-AE3E-75766F1CDA3F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0" name="Freeform 996">
              <a:extLst>
                <a:ext uri="{FF2B5EF4-FFF2-40B4-BE49-F238E27FC236}">
                  <a16:creationId xmlns:a16="http://schemas.microsoft.com/office/drawing/2014/main" id="{33070D52-2E39-4512-919B-43D706F212EE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1" name="Freeform 997">
              <a:extLst>
                <a:ext uri="{FF2B5EF4-FFF2-40B4-BE49-F238E27FC236}">
                  <a16:creationId xmlns:a16="http://schemas.microsoft.com/office/drawing/2014/main" id="{836E54C8-E94F-466F-8EE2-35EA52641216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2" name="Freeform 998">
              <a:extLst>
                <a:ext uri="{FF2B5EF4-FFF2-40B4-BE49-F238E27FC236}">
                  <a16:creationId xmlns:a16="http://schemas.microsoft.com/office/drawing/2014/main" id="{5F521781-F448-4502-833F-A11AEE773C7C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3" name="Freeform 999">
              <a:extLst>
                <a:ext uri="{FF2B5EF4-FFF2-40B4-BE49-F238E27FC236}">
                  <a16:creationId xmlns:a16="http://schemas.microsoft.com/office/drawing/2014/main" id="{863A1E32-A432-4936-9662-56FC3A8F020F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4" name="Freeform 1000">
              <a:extLst>
                <a:ext uri="{FF2B5EF4-FFF2-40B4-BE49-F238E27FC236}">
                  <a16:creationId xmlns:a16="http://schemas.microsoft.com/office/drawing/2014/main" id="{0A85E58E-3E1A-4C48-8616-607704669017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25" name="Graphic 77">
            <a:extLst>
              <a:ext uri="{FF2B5EF4-FFF2-40B4-BE49-F238E27FC236}">
                <a16:creationId xmlns:a16="http://schemas.microsoft.com/office/drawing/2014/main" id="{73E4981C-B8A3-42E5-AF89-727E0FA010BE}"/>
              </a:ext>
            </a:extLst>
          </p:cNvPr>
          <p:cNvGrpSpPr>
            <a:grpSpLocks noChangeAspect="1"/>
          </p:cNvGrpSpPr>
          <p:nvPr/>
        </p:nvGrpSpPr>
        <p:grpSpPr>
          <a:xfrm>
            <a:off x="921868" y="5007820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326" name="Freeform 994">
              <a:extLst>
                <a:ext uri="{FF2B5EF4-FFF2-40B4-BE49-F238E27FC236}">
                  <a16:creationId xmlns:a16="http://schemas.microsoft.com/office/drawing/2014/main" id="{C5138152-5F9C-49B6-BD6E-6ED31CEB1331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7" name="Freeform 995">
              <a:extLst>
                <a:ext uri="{FF2B5EF4-FFF2-40B4-BE49-F238E27FC236}">
                  <a16:creationId xmlns:a16="http://schemas.microsoft.com/office/drawing/2014/main" id="{935CF920-5FA0-44EC-B02B-7FC54F66B35E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8" name="Freeform 996">
              <a:extLst>
                <a:ext uri="{FF2B5EF4-FFF2-40B4-BE49-F238E27FC236}">
                  <a16:creationId xmlns:a16="http://schemas.microsoft.com/office/drawing/2014/main" id="{2C3F1E68-C878-45DF-BAED-C1174810DAE1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9" name="Freeform 997">
              <a:extLst>
                <a:ext uri="{FF2B5EF4-FFF2-40B4-BE49-F238E27FC236}">
                  <a16:creationId xmlns:a16="http://schemas.microsoft.com/office/drawing/2014/main" id="{6822F408-84DD-44B2-98D3-ADC53A92D119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0" name="Freeform 998">
              <a:extLst>
                <a:ext uri="{FF2B5EF4-FFF2-40B4-BE49-F238E27FC236}">
                  <a16:creationId xmlns:a16="http://schemas.microsoft.com/office/drawing/2014/main" id="{852D835A-2279-4EA8-B1A4-9ED4D47DE6B7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1" name="Freeform 999">
              <a:extLst>
                <a:ext uri="{FF2B5EF4-FFF2-40B4-BE49-F238E27FC236}">
                  <a16:creationId xmlns:a16="http://schemas.microsoft.com/office/drawing/2014/main" id="{85293C1E-3039-459A-ACD6-012230B3BCEB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2" name="Freeform 1000">
              <a:extLst>
                <a:ext uri="{FF2B5EF4-FFF2-40B4-BE49-F238E27FC236}">
                  <a16:creationId xmlns:a16="http://schemas.microsoft.com/office/drawing/2014/main" id="{7C97EAA5-9853-4566-8556-179265C0C1D9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33" name="Graphic 77">
            <a:extLst>
              <a:ext uri="{FF2B5EF4-FFF2-40B4-BE49-F238E27FC236}">
                <a16:creationId xmlns:a16="http://schemas.microsoft.com/office/drawing/2014/main" id="{97F12E23-87BF-4847-AD13-DD2A0A9C74FC}"/>
              </a:ext>
            </a:extLst>
          </p:cNvPr>
          <p:cNvGrpSpPr>
            <a:grpSpLocks noChangeAspect="1"/>
          </p:cNvGrpSpPr>
          <p:nvPr/>
        </p:nvGrpSpPr>
        <p:grpSpPr>
          <a:xfrm>
            <a:off x="1183338" y="5007106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334" name="Freeform 994">
              <a:extLst>
                <a:ext uri="{FF2B5EF4-FFF2-40B4-BE49-F238E27FC236}">
                  <a16:creationId xmlns:a16="http://schemas.microsoft.com/office/drawing/2014/main" id="{8E664DB5-4AB0-498A-A0D9-C07FCACA9C00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5" name="Freeform 995">
              <a:extLst>
                <a:ext uri="{FF2B5EF4-FFF2-40B4-BE49-F238E27FC236}">
                  <a16:creationId xmlns:a16="http://schemas.microsoft.com/office/drawing/2014/main" id="{AD18C4A0-1D11-4C43-AC93-53FD6904C6FE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6" name="Freeform 996">
              <a:extLst>
                <a:ext uri="{FF2B5EF4-FFF2-40B4-BE49-F238E27FC236}">
                  <a16:creationId xmlns:a16="http://schemas.microsoft.com/office/drawing/2014/main" id="{53B8157D-DE7E-4AFD-BDDC-073BAF2D1282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7" name="Freeform 997">
              <a:extLst>
                <a:ext uri="{FF2B5EF4-FFF2-40B4-BE49-F238E27FC236}">
                  <a16:creationId xmlns:a16="http://schemas.microsoft.com/office/drawing/2014/main" id="{5280CAAB-C4B5-4119-8C97-FED7F75890A4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8" name="Freeform 998">
              <a:extLst>
                <a:ext uri="{FF2B5EF4-FFF2-40B4-BE49-F238E27FC236}">
                  <a16:creationId xmlns:a16="http://schemas.microsoft.com/office/drawing/2014/main" id="{ADA022FE-0181-4D1D-AA3C-2857A27BF6DC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9" name="Freeform 999">
              <a:extLst>
                <a:ext uri="{FF2B5EF4-FFF2-40B4-BE49-F238E27FC236}">
                  <a16:creationId xmlns:a16="http://schemas.microsoft.com/office/drawing/2014/main" id="{3F8F42CC-8D84-4300-B5DB-C5094D7A23CD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0" name="Freeform 1000">
              <a:extLst>
                <a:ext uri="{FF2B5EF4-FFF2-40B4-BE49-F238E27FC236}">
                  <a16:creationId xmlns:a16="http://schemas.microsoft.com/office/drawing/2014/main" id="{49AFED4D-F6AA-4164-8430-C836B51ED9D9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49" name="Graphic 77">
            <a:extLst>
              <a:ext uri="{FF2B5EF4-FFF2-40B4-BE49-F238E27FC236}">
                <a16:creationId xmlns:a16="http://schemas.microsoft.com/office/drawing/2014/main" id="{7506C1F6-1BEE-4320-97E6-D015E7922DEC}"/>
              </a:ext>
            </a:extLst>
          </p:cNvPr>
          <p:cNvGrpSpPr>
            <a:grpSpLocks noChangeAspect="1"/>
          </p:cNvGrpSpPr>
          <p:nvPr/>
        </p:nvGrpSpPr>
        <p:grpSpPr>
          <a:xfrm>
            <a:off x="1436784" y="5012077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350" name="Freeform 994">
              <a:extLst>
                <a:ext uri="{FF2B5EF4-FFF2-40B4-BE49-F238E27FC236}">
                  <a16:creationId xmlns:a16="http://schemas.microsoft.com/office/drawing/2014/main" id="{6D16950C-FFA0-4F38-BC16-93B2B7E1DA27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1" name="Freeform 995">
              <a:extLst>
                <a:ext uri="{FF2B5EF4-FFF2-40B4-BE49-F238E27FC236}">
                  <a16:creationId xmlns:a16="http://schemas.microsoft.com/office/drawing/2014/main" id="{3CDEAAD1-D37F-431E-B83B-1B58D84C4F5A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2" name="Freeform 996">
              <a:extLst>
                <a:ext uri="{FF2B5EF4-FFF2-40B4-BE49-F238E27FC236}">
                  <a16:creationId xmlns:a16="http://schemas.microsoft.com/office/drawing/2014/main" id="{28EC52F8-2FD0-4480-90A0-042513C5A276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3" name="Freeform 997">
              <a:extLst>
                <a:ext uri="{FF2B5EF4-FFF2-40B4-BE49-F238E27FC236}">
                  <a16:creationId xmlns:a16="http://schemas.microsoft.com/office/drawing/2014/main" id="{12B0A825-13B2-474C-9032-0D6978572474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4" name="Freeform 998">
              <a:extLst>
                <a:ext uri="{FF2B5EF4-FFF2-40B4-BE49-F238E27FC236}">
                  <a16:creationId xmlns:a16="http://schemas.microsoft.com/office/drawing/2014/main" id="{FEFD0943-4569-4A4C-9AEF-8E9296F62D10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5" name="Freeform 999">
              <a:extLst>
                <a:ext uri="{FF2B5EF4-FFF2-40B4-BE49-F238E27FC236}">
                  <a16:creationId xmlns:a16="http://schemas.microsoft.com/office/drawing/2014/main" id="{4749EFCC-03DD-48DE-B5B6-F3CF19B70F7C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6" name="Freeform 1000">
              <a:extLst>
                <a:ext uri="{FF2B5EF4-FFF2-40B4-BE49-F238E27FC236}">
                  <a16:creationId xmlns:a16="http://schemas.microsoft.com/office/drawing/2014/main" id="{6FE13AD1-F688-4165-AD35-B6D25A7592C5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97" name="Graphic 77">
            <a:extLst>
              <a:ext uri="{FF2B5EF4-FFF2-40B4-BE49-F238E27FC236}">
                <a16:creationId xmlns:a16="http://schemas.microsoft.com/office/drawing/2014/main" id="{531C93E6-CE18-4777-B57D-A5B19A326151}"/>
              </a:ext>
            </a:extLst>
          </p:cNvPr>
          <p:cNvGrpSpPr>
            <a:grpSpLocks noChangeAspect="1"/>
          </p:cNvGrpSpPr>
          <p:nvPr/>
        </p:nvGrpSpPr>
        <p:grpSpPr>
          <a:xfrm>
            <a:off x="2193883" y="5216545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398" name="Freeform 994">
              <a:extLst>
                <a:ext uri="{FF2B5EF4-FFF2-40B4-BE49-F238E27FC236}">
                  <a16:creationId xmlns:a16="http://schemas.microsoft.com/office/drawing/2014/main" id="{E5283ABD-8C2B-418D-9725-6FF8CC524D60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9" name="Freeform 995">
              <a:extLst>
                <a:ext uri="{FF2B5EF4-FFF2-40B4-BE49-F238E27FC236}">
                  <a16:creationId xmlns:a16="http://schemas.microsoft.com/office/drawing/2014/main" id="{2F12613B-0655-4C2D-AB6E-BDAFB722D70C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0" name="Freeform 996">
              <a:extLst>
                <a:ext uri="{FF2B5EF4-FFF2-40B4-BE49-F238E27FC236}">
                  <a16:creationId xmlns:a16="http://schemas.microsoft.com/office/drawing/2014/main" id="{50ABE502-2868-4EBA-8A00-0F79B0D522AE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1" name="Freeform 997">
              <a:extLst>
                <a:ext uri="{FF2B5EF4-FFF2-40B4-BE49-F238E27FC236}">
                  <a16:creationId xmlns:a16="http://schemas.microsoft.com/office/drawing/2014/main" id="{13AACAD9-8150-4674-9ABF-053F2F3610BD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2" name="Freeform 998">
              <a:extLst>
                <a:ext uri="{FF2B5EF4-FFF2-40B4-BE49-F238E27FC236}">
                  <a16:creationId xmlns:a16="http://schemas.microsoft.com/office/drawing/2014/main" id="{E7BD982A-5BA6-4004-9CF6-9C612BCBC851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3" name="Freeform 999">
              <a:extLst>
                <a:ext uri="{FF2B5EF4-FFF2-40B4-BE49-F238E27FC236}">
                  <a16:creationId xmlns:a16="http://schemas.microsoft.com/office/drawing/2014/main" id="{7224B1BE-C489-4EB9-BDFF-A302ED0F6FBF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4" name="Freeform 1000">
              <a:extLst>
                <a:ext uri="{FF2B5EF4-FFF2-40B4-BE49-F238E27FC236}">
                  <a16:creationId xmlns:a16="http://schemas.microsoft.com/office/drawing/2014/main" id="{514D672B-281C-4263-B061-CD466FE61153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05" name="Graphic 77">
            <a:extLst>
              <a:ext uri="{FF2B5EF4-FFF2-40B4-BE49-F238E27FC236}">
                <a16:creationId xmlns:a16="http://schemas.microsoft.com/office/drawing/2014/main" id="{F5426838-5F59-481E-943A-5FD3CB832670}"/>
              </a:ext>
            </a:extLst>
          </p:cNvPr>
          <p:cNvGrpSpPr>
            <a:grpSpLocks noChangeAspect="1"/>
          </p:cNvGrpSpPr>
          <p:nvPr/>
        </p:nvGrpSpPr>
        <p:grpSpPr>
          <a:xfrm>
            <a:off x="2434245" y="5216545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06" name="Freeform 994">
              <a:extLst>
                <a:ext uri="{FF2B5EF4-FFF2-40B4-BE49-F238E27FC236}">
                  <a16:creationId xmlns:a16="http://schemas.microsoft.com/office/drawing/2014/main" id="{25199DCF-3654-42B5-B528-096B0D4AFB25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7" name="Freeform 995">
              <a:extLst>
                <a:ext uri="{FF2B5EF4-FFF2-40B4-BE49-F238E27FC236}">
                  <a16:creationId xmlns:a16="http://schemas.microsoft.com/office/drawing/2014/main" id="{B3422013-1B71-4F3E-AFAF-9AD997A72C05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8" name="Freeform 996">
              <a:extLst>
                <a:ext uri="{FF2B5EF4-FFF2-40B4-BE49-F238E27FC236}">
                  <a16:creationId xmlns:a16="http://schemas.microsoft.com/office/drawing/2014/main" id="{587BB7A8-D0C9-49E9-B9B9-AE89207D3F20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9" name="Freeform 997">
              <a:extLst>
                <a:ext uri="{FF2B5EF4-FFF2-40B4-BE49-F238E27FC236}">
                  <a16:creationId xmlns:a16="http://schemas.microsoft.com/office/drawing/2014/main" id="{74732514-FB88-4BE5-BD84-FEA0C65DBB55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0" name="Freeform 998">
              <a:extLst>
                <a:ext uri="{FF2B5EF4-FFF2-40B4-BE49-F238E27FC236}">
                  <a16:creationId xmlns:a16="http://schemas.microsoft.com/office/drawing/2014/main" id="{EB791244-3B72-4787-AE94-E74382B7BAA0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1" name="Freeform 999">
              <a:extLst>
                <a:ext uri="{FF2B5EF4-FFF2-40B4-BE49-F238E27FC236}">
                  <a16:creationId xmlns:a16="http://schemas.microsoft.com/office/drawing/2014/main" id="{F742C1A2-0450-4D3B-A441-9427D897D921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2" name="Freeform 1000">
              <a:extLst>
                <a:ext uri="{FF2B5EF4-FFF2-40B4-BE49-F238E27FC236}">
                  <a16:creationId xmlns:a16="http://schemas.microsoft.com/office/drawing/2014/main" id="{FAC711B3-FA4E-4E9A-8B20-D3C9F808DE70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13" name="Graphic 77">
            <a:extLst>
              <a:ext uri="{FF2B5EF4-FFF2-40B4-BE49-F238E27FC236}">
                <a16:creationId xmlns:a16="http://schemas.microsoft.com/office/drawing/2014/main" id="{E4FCA6C5-CE02-46AA-BC0F-810026857435}"/>
              </a:ext>
            </a:extLst>
          </p:cNvPr>
          <p:cNvGrpSpPr>
            <a:grpSpLocks noChangeAspect="1"/>
          </p:cNvGrpSpPr>
          <p:nvPr/>
        </p:nvGrpSpPr>
        <p:grpSpPr>
          <a:xfrm>
            <a:off x="2675470" y="5216545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14" name="Freeform 994">
              <a:extLst>
                <a:ext uri="{FF2B5EF4-FFF2-40B4-BE49-F238E27FC236}">
                  <a16:creationId xmlns:a16="http://schemas.microsoft.com/office/drawing/2014/main" id="{68873384-8AD2-49E4-B781-A421DD18DA4E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5" name="Freeform 995">
              <a:extLst>
                <a:ext uri="{FF2B5EF4-FFF2-40B4-BE49-F238E27FC236}">
                  <a16:creationId xmlns:a16="http://schemas.microsoft.com/office/drawing/2014/main" id="{70FDF701-6828-49C2-8539-90EA2C1A956B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6" name="Freeform 996">
              <a:extLst>
                <a:ext uri="{FF2B5EF4-FFF2-40B4-BE49-F238E27FC236}">
                  <a16:creationId xmlns:a16="http://schemas.microsoft.com/office/drawing/2014/main" id="{9D7D9AB7-3C33-414F-A5D6-EB53DE13DBEE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7" name="Freeform 997">
              <a:extLst>
                <a:ext uri="{FF2B5EF4-FFF2-40B4-BE49-F238E27FC236}">
                  <a16:creationId xmlns:a16="http://schemas.microsoft.com/office/drawing/2014/main" id="{867A8F1C-804F-47F7-966A-2BA224D37409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8" name="Freeform 998">
              <a:extLst>
                <a:ext uri="{FF2B5EF4-FFF2-40B4-BE49-F238E27FC236}">
                  <a16:creationId xmlns:a16="http://schemas.microsoft.com/office/drawing/2014/main" id="{46AE7C4F-4EC8-45D3-BCAF-4B0CB9CA261F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9" name="Freeform 999">
              <a:extLst>
                <a:ext uri="{FF2B5EF4-FFF2-40B4-BE49-F238E27FC236}">
                  <a16:creationId xmlns:a16="http://schemas.microsoft.com/office/drawing/2014/main" id="{90F3F4CC-76DD-4450-A8E8-C7503E847F83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0" name="Freeform 1000">
              <a:extLst>
                <a:ext uri="{FF2B5EF4-FFF2-40B4-BE49-F238E27FC236}">
                  <a16:creationId xmlns:a16="http://schemas.microsoft.com/office/drawing/2014/main" id="{20027D6F-A727-45EA-954D-51581086690B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21" name="Graphic 77">
            <a:extLst>
              <a:ext uri="{FF2B5EF4-FFF2-40B4-BE49-F238E27FC236}">
                <a16:creationId xmlns:a16="http://schemas.microsoft.com/office/drawing/2014/main" id="{72F236E0-55D6-41EF-BCD9-F0C6F78761E0}"/>
              </a:ext>
            </a:extLst>
          </p:cNvPr>
          <p:cNvGrpSpPr>
            <a:grpSpLocks noChangeAspect="1"/>
          </p:cNvGrpSpPr>
          <p:nvPr/>
        </p:nvGrpSpPr>
        <p:grpSpPr>
          <a:xfrm>
            <a:off x="2936940" y="5216545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22" name="Freeform 994">
              <a:extLst>
                <a:ext uri="{FF2B5EF4-FFF2-40B4-BE49-F238E27FC236}">
                  <a16:creationId xmlns:a16="http://schemas.microsoft.com/office/drawing/2014/main" id="{91302031-2B67-4F09-8F1E-8EDED57E1E08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3" name="Freeform 995">
              <a:extLst>
                <a:ext uri="{FF2B5EF4-FFF2-40B4-BE49-F238E27FC236}">
                  <a16:creationId xmlns:a16="http://schemas.microsoft.com/office/drawing/2014/main" id="{60453E52-C4A2-408D-B506-32E599E97107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4" name="Freeform 996">
              <a:extLst>
                <a:ext uri="{FF2B5EF4-FFF2-40B4-BE49-F238E27FC236}">
                  <a16:creationId xmlns:a16="http://schemas.microsoft.com/office/drawing/2014/main" id="{F6F22BE5-DDF6-4D2F-B3D2-7E3EAF351F67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5" name="Freeform 997">
              <a:extLst>
                <a:ext uri="{FF2B5EF4-FFF2-40B4-BE49-F238E27FC236}">
                  <a16:creationId xmlns:a16="http://schemas.microsoft.com/office/drawing/2014/main" id="{7AEBD8E7-6987-4267-848D-8462234C6257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6" name="Freeform 998">
              <a:extLst>
                <a:ext uri="{FF2B5EF4-FFF2-40B4-BE49-F238E27FC236}">
                  <a16:creationId xmlns:a16="http://schemas.microsoft.com/office/drawing/2014/main" id="{6E464764-18F8-43BA-80C0-4276CB0F76F6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7" name="Freeform 999">
              <a:extLst>
                <a:ext uri="{FF2B5EF4-FFF2-40B4-BE49-F238E27FC236}">
                  <a16:creationId xmlns:a16="http://schemas.microsoft.com/office/drawing/2014/main" id="{A82A405E-35E5-4520-BFC8-2B4B34B7BD38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8" name="Freeform 1000">
              <a:extLst>
                <a:ext uri="{FF2B5EF4-FFF2-40B4-BE49-F238E27FC236}">
                  <a16:creationId xmlns:a16="http://schemas.microsoft.com/office/drawing/2014/main" id="{6EF584AE-8D7C-40DA-A831-3D5D38C4C26A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29" name="Graphic 77">
            <a:extLst>
              <a:ext uri="{FF2B5EF4-FFF2-40B4-BE49-F238E27FC236}">
                <a16:creationId xmlns:a16="http://schemas.microsoft.com/office/drawing/2014/main" id="{315E17B8-B312-49C4-A23E-58B51520C6F4}"/>
              </a:ext>
            </a:extLst>
          </p:cNvPr>
          <p:cNvGrpSpPr>
            <a:grpSpLocks noChangeAspect="1"/>
          </p:cNvGrpSpPr>
          <p:nvPr/>
        </p:nvGrpSpPr>
        <p:grpSpPr>
          <a:xfrm>
            <a:off x="3198570" y="5216545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30" name="Freeform 994">
              <a:extLst>
                <a:ext uri="{FF2B5EF4-FFF2-40B4-BE49-F238E27FC236}">
                  <a16:creationId xmlns:a16="http://schemas.microsoft.com/office/drawing/2014/main" id="{DB98DC72-25F6-4A2D-A40D-A4B7806DC045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1" name="Freeform 995">
              <a:extLst>
                <a:ext uri="{FF2B5EF4-FFF2-40B4-BE49-F238E27FC236}">
                  <a16:creationId xmlns:a16="http://schemas.microsoft.com/office/drawing/2014/main" id="{B9FD5D28-38ED-4DCC-9F30-CCC33A170143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2" name="Freeform 996">
              <a:extLst>
                <a:ext uri="{FF2B5EF4-FFF2-40B4-BE49-F238E27FC236}">
                  <a16:creationId xmlns:a16="http://schemas.microsoft.com/office/drawing/2014/main" id="{19E1C930-9E61-4393-9C2E-CDB604CEBCD3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3" name="Freeform 997">
              <a:extLst>
                <a:ext uri="{FF2B5EF4-FFF2-40B4-BE49-F238E27FC236}">
                  <a16:creationId xmlns:a16="http://schemas.microsoft.com/office/drawing/2014/main" id="{1E19BB8E-C7E2-410F-BC18-7015C6D4E741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4" name="Freeform 998">
              <a:extLst>
                <a:ext uri="{FF2B5EF4-FFF2-40B4-BE49-F238E27FC236}">
                  <a16:creationId xmlns:a16="http://schemas.microsoft.com/office/drawing/2014/main" id="{BB9C87CB-9D3C-45E5-9358-75683D261322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5" name="Freeform 999">
              <a:extLst>
                <a:ext uri="{FF2B5EF4-FFF2-40B4-BE49-F238E27FC236}">
                  <a16:creationId xmlns:a16="http://schemas.microsoft.com/office/drawing/2014/main" id="{5A32D134-6296-4A6A-B84D-BF2B797840F2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6" name="Freeform 1000">
              <a:extLst>
                <a:ext uri="{FF2B5EF4-FFF2-40B4-BE49-F238E27FC236}">
                  <a16:creationId xmlns:a16="http://schemas.microsoft.com/office/drawing/2014/main" id="{58A39487-236A-4427-94D4-9DA1697A2D79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45" name="Graphic 77">
            <a:extLst>
              <a:ext uri="{FF2B5EF4-FFF2-40B4-BE49-F238E27FC236}">
                <a16:creationId xmlns:a16="http://schemas.microsoft.com/office/drawing/2014/main" id="{5FBD0943-DCD9-4F8B-9F2C-1CB70740C47F}"/>
              </a:ext>
            </a:extLst>
          </p:cNvPr>
          <p:cNvGrpSpPr>
            <a:grpSpLocks noChangeAspect="1"/>
          </p:cNvGrpSpPr>
          <p:nvPr/>
        </p:nvGrpSpPr>
        <p:grpSpPr>
          <a:xfrm>
            <a:off x="2439216" y="5002852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46" name="Freeform 994">
              <a:extLst>
                <a:ext uri="{FF2B5EF4-FFF2-40B4-BE49-F238E27FC236}">
                  <a16:creationId xmlns:a16="http://schemas.microsoft.com/office/drawing/2014/main" id="{84F58B87-6A31-46C8-9F89-3F308E589FFC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7" name="Freeform 995">
              <a:extLst>
                <a:ext uri="{FF2B5EF4-FFF2-40B4-BE49-F238E27FC236}">
                  <a16:creationId xmlns:a16="http://schemas.microsoft.com/office/drawing/2014/main" id="{4CA2461F-2CAC-4F16-9EA2-75556422F109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8" name="Freeform 996">
              <a:extLst>
                <a:ext uri="{FF2B5EF4-FFF2-40B4-BE49-F238E27FC236}">
                  <a16:creationId xmlns:a16="http://schemas.microsoft.com/office/drawing/2014/main" id="{DE115B16-79A0-4F9C-9AA4-467316BB3340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9" name="Freeform 997">
              <a:extLst>
                <a:ext uri="{FF2B5EF4-FFF2-40B4-BE49-F238E27FC236}">
                  <a16:creationId xmlns:a16="http://schemas.microsoft.com/office/drawing/2014/main" id="{0879ECEF-C5F9-4267-BB57-6D28B14B58A7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0" name="Freeform 998">
              <a:extLst>
                <a:ext uri="{FF2B5EF4-FFF2-40B4-BE49-F238E27FC236}">
                  <a16:creationId xmlns:a16="http://schemas.microsoft.com/office/drawing/2014/main" id="{897C068C-6204-4ABB-B9E0-C14BA7134C48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1" name="Freeform 999">
              <a:extLst>
                <a:ext uri="{FF2B5EF4-FFF2-40B4-BE49-F238E27FC236}">
                  <a16:creationId xmlns:a16="http://schemas.microsoft.com/office/drawing/2014/main" id="{49929CBF-6C2B-4CE1-BA7C-D0129C565623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2" name="Freeform 1000">
              <a:extLst>
                <a:ext uri="{FF2B5EF4-FFF2-40B4-BE49-F238E27FC236}">
                  <a16:creationId xmlns:a16="http://schemas.microsoft.com/office/drawing/2014/main" id="{42420015-2A2B-4CAB-A7A0-A3288ADCABB8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53" name="Graphic 77">
            <a:extLst>
              <a:ext uri="{FF2B5EF4-FFF2-40B4-BE49-F238E27FC236}">
                <a16:creationId xmlns:a16="http://schemas.microsoft.com/office/drawing/2014/main" id="{6C184A23-029A-4DE2-8167-34E3267115FB}"/>
              </a:ext>
            </a:extLst>
          </p:cNvPr>
          <p:cNvGrpSpPr>
            <a:grpSpLocks noChangeAspect="1"/>
          </p:cNvGrpSpPr>
          <p:nvPr/>
        </p:nvGrpSpPr>
        <p:grpSpPr>
          <a:xfrm>
            <a:off x="2680441" y="5002852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54" name="Freeform 994">
              <a:extLst>
                <a:ext uri="{FF2B5EF4-FFF2-40B4-BE49-F238E27FC236}">
                  <a16:creationId xmlns:a16="http://schemas.microsoft.com/office/drawing/2014/main" id="{B2CEE369-AD2A-4313-B1A3-036AE43484FF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5" name="Freeform 995">
              <a:extLst>
                <a:ext uri="{FF2B5EF4-FFF2-40B4-BE49-F238E27FC236}">
                  <a16:creationId xmlns:a16="http://schemas.microsoft.com/office/drawing/2014/main" id="{79E947C6-2F85-4F4C-A3AB-C3F67331A482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6" name="Freeform 996">
              <a:extLst>
                <a:ext uri="{FF2B5EF4-FFF2-40B4-BE49-F238E27FC236}">
                  <a16:creationId xmlns:a16="http://schemas.microsoft.com/office/drawing/2014/main" id="{728AEE2D-37BC-4615-AA4F-539BA8E1DD7C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7" name="Freeform 997">
              <a:extLst>
                <a:ext uri="{FF2B5EF4-FFF2-40B4-BE49-F238E27FC236}">
                  <a16:creationId xmlns:a16="http://schemas.microsoft.com/office/drawing/2014/main" id="{280600B1-8BAF-49FF-BCE9-5D1FD7128F91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8" name="Freeform 998">
              <a:extLst>
                <a:ext uri="{FF2B5EF4-FFF2-40B4-BE49-F238E27FC236}">
                  <a16:creationId xmlns:a16="http://schemas.microsoft.com/office/drawing/2014/main" id="{4352B7BA-25B5-4F42-883F-1ECF4B9849FC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9" name="Freeform 999">
              <a:extLst>
                <a:ext uri="{FF2B5EF4-FFF2-40B4-BE49-F238E27FC236}">
                  <a16:creationId xmlns:a16="http://schemas.microsoft.com/office/drawing/2014/main" id="{80FFC295-D345-475B-9BB8-BFD80049ECC3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0" name="Freeform 1000">
              <a:extLst>
                <a:ext uri="{FF2B5EF4-FFF2-40B4-BE49-F238E27FC236}">
                  <a16:creationId xmlns:a16="http://schemas.microsoft.com/office/drawing/2014/main" id="{837C59F4-1A29-4F67-BDE4-5B35D7775703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61" name="Graphic 77">
            <a:extLst>
              <a:ext uri="{FF2B5EF4-FFF2-40B4-BE49-F238E27FC236}">
                <a16:creationId xmlns:a16="http://schemas.microsoft.com/office/drawing/2014/main" id="{DCB76F8F-E5AB-45C3-B53E-696031F38DC0}"/>
              </a:ext>
            </a:extLst>
          </p:cNvPr>
          <p:cNvGrpSpPr>
            <a:grpSpLocks noChangeAspect="1"/>
          </p:cNvGrpSpPr>
          <p:nvPr/>
        </p:nvGrpSpPr>
        <p:grpSpPr>
          <a:xfrm>
            <a:off x="2941911" y="5002138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62" name="Freeform 994">
              <a:extLst>
                <a:ext uri="{FF2B5EF4-FFF2-40B4-BE49-F238E27FC236}">
                  <a16:creationId xmlns:a16="http://schemas.microsoft.com/office/drawing/2014/main" id="{E6E44E6D-3196-4CA2-91EF-F5D6644C024C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3" name="Freeform 995">
              <a:extLst>
                <a:ext uri="{FF2B5EF4-FFF2-40B4-BE49-F238E27FC236}">
                  <a16:creationId xmlns:a16="http://schemas.microsoft.com/office/drawing/2014/main" id="{E21E101F-D247-47C8-A651-5B7A17D112F3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4" name="Freeform 996">
              <a:extLst>
                <a:ext uri="{FF2B5EF4-FFF2-40B4-BE49-F238E27FC236}">
                  <a16:creationId xmlns:a16="http://schemas.microsoft.com/office/drawing/2014/main" id="{41254FA3-7F16-4390-B4CB-004ADFFEB460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5" name="Freeform 997">
              <a:extLst>
                <a:ext uri="{FF2B5EF4-FFF2-40B4-BE49-F238E27FC236}">
                  <a16:creationId xmlns:a16="http://schemas.microsoft.com/office/drawing/2014/main" id="{53FB9BDA-5865-4070-83C4-2EFB7D4A9211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6" name="Freeform 998">
              <a:extLst>
                <a:ext uri="{FF2B5EF4-FFF2-40B4-BE49-F238E27FC236}">
                  <a16:creationId xmlns:a16="http://schemas.microsoft.com/office/drawing/2014/main" id="{E8A9805A-0505-432C-951A-7D8205E32B26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7" name="Freeform 999">
              <a:extLst>
                <a:ext uri="{FF2B5EF4-FFF2-40B4-BE49-F238E27FC236}">
                  <a16:creationId xmlns:a16="http://schemas.microsoft.com/office/drawing/2014/main" id="{03069176-3C77-4F90-8F4E-9BB3834F6405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8" name="Freeform 1000">
              <a:extLst>
                <a:ext uri="{FF2B5EF4-FFF2-40B4-BE49-F238E27FC236}">
                  <a16:creationId xmlns:a16="http://schemas.microsoft.com/office/drawing/2014/main" id="{B5A8059B-EE53-4511-A486-CE569BE42740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69" name="Graphic 77">
            <a:extLst>
              <a:ext uri="{FF2B5EF4-FFF2-40B4-BE49-F238E27FC236}">
                <a16:creationId xmlns:a16="http://schemas.microsoft.com/office/drawing/2014/main" id="{AADFB768-DA37-4743-9069-7A63F0DDA193}"/>
              </a:ext>
            </a:extLst>
          </p:cNvPr>
          <p:cNvGrpSpPr>
            <a:grpSpLocks noChangeAspect="1"/>
          </p:cNvGrpSpPr>
          <p:nvPr/>
        </p:nvGrpSpPr>
        <p:grpSpPr>
          <a:xfrm>
            <a:off x="3195357" y="5007109"/>
            <a:ext cx="299134" cy="258737"/>
            <a:chOff x="299367" y="4388315"/>
            <a:chExt cx="806947" cy="697970"/>
          </a:xfrm>
          <a:solidFill>
            <a:srgbClr val="FC7C8E"/>
          </a:solidFill>
        </p:grpSpPr>
        <p:sp>
          <p:nvSpPr>
            <p:cNvPr id="470" name="Freeform 994">
              <a:extLst>
                <a:ext uri="{FF2B5EF4-FFF2-40B4-BE49-F238E27FC236}">
                  <a16:creationId xmlns:a16="http://schemas.microsoft.com/office/drawing/2014/main" id="{8A6F5AE5-9C60-41C8-8CE9-48D10EA6A3E2}"/>
                </a:ext>
              </a:extLst>
            </p:cNvPr>
            <p:cNvSpPr/>
            <p:nvPr/>
          </p:nvSpPr>
          <p:spPr>
            <a:xfrm>
              <a:off x="370601" y="4567274"/>
              <a:ext cx="635777" cy="519011"/>
            </a:xfrm>
            <a:custGeom>
              <a:avLst/>
              <a:gdLst>
                <a:gd name="connsiteX0" fmla="*/ 492462 w 635777"/>
                <a:gd name="connsiteY0" fmla="*/ 7895 h 519011"/>
                <a:gd name="connsiteX1" fmla="*/ 322774 w 635777"/>
                <a:gd name="connsiteY1" fmla="*/ 128021 h 519011"/>
                <a:gd name="connsiteX2" fmla="*/ 314602 w 635777"/>
                <a:gd name="connsiteY2" fmla="*/ 128021 h 519011"/>
                <a:gd name="connsiteX3" fmla="*/ 145411 w 635777"/>
                <a:gd name="connsiteY3" fmla="*/ 562 h 519011"/>
                <a:gd name="connsiteX4" fmla="*/ 1403 w 635777"/>
                <a:gd name="connsiteY4" fmla="*/ 137563 h 519011"/>
                <a:gd name="connsiteX5" fmla="*/ 57337 w 635777"/>
                <a:gd name="connsiteY5" fmla="*/ 281126 h 519011"/>
                <a:gd name="connsiteX6" fmla="*/ 286215 w 635777"/>
                <a:gd name="connsiteY6" fmla="*/ 505875 h 519011"/>
                <a:gd name="connsiteX7" fmla="*/ 349996 w 635777"/>
                <a:gd name="connsiteY7" fmla="*/ 506320 h 519011"/>
                <a:gd name="connsiteX8" fmla="*/ 578445 w 635777"/>
                <a:gd name="connsiteY8" fmla="*/ 288287 h 519011"/>
                <a:gd name="connsiteX9" fmla="*/ 634363 w 635777"/>
                <a:gd name="connsiteY9" fmla="*/ 144587 h 519011"/>
                <a:gd name="connsiteX10" fmla="*/ 492462 w 635777"/>
                <a:gd name="connsiteY10" fmla="*/ 7895 h 51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5777" h="519011">
                  <a:moveTo>
                    <a:pt x="492462" y="7895"/>
                  </a:moveTo>
                  <a:cubicBezTo>
                    <a:pt x="411036" y="117"/>
                    <a:pt x="341019" y="53859"/>
                    <a:pt x="322774" y="128021"/>
                  </a:cubicBezTo>
                  <a:lnTo>
                    <a:pt x="314602" y="128021"/>
                  </a:lnTo>
                  <a:cubicBezTo>
                    <a:pt x="299372" y="50844"/>
                    <a:pt x="228516" y="-6325"/>
                    <a:pt x="145411" y="562"/>
                  </a:cubicBezTo>
                  <a:cubicBezTo>
                    <a:pt x="72105" y="6627"/>
                    <a:pt x="10911" y="64634"/>
                    <a:pt x="1403" y="137563"/>
                  </a:cubicBezTo>
                  <a:cubicBezTo>
                    <a:pt x="-6135" y="195194"/>
                    <a:pt x="17301" y="247788"/>
                    <a:pt x="57337" y="281126"/>
                  </a:cubicBezTo>
                  <a:lnTo>
                    <a:pt x="286215" y="505875"/>
                  </a:lnTo>
                  <a:cubicBezTo>
                    <a:pt x="303878" y="523212"/>
                    <a:pt x="332093" y="523418"/>
                    <a:pt x="349996" y="506320"/>
                  </a:cubicBezTo>
                  <a:lnTo>
                    <a:pt x="578445" y="288287"/>
                  </a:lnTo>
                  <a:cubicBezTo>
                    <a:pt x="618516" y="254932"/>
                    <a:pt x="641935" y="202287"/>
                    <a:pt x="634363" y="144587"/>
                  </a:cubicBezTo>
                  <a:cubicBezTo>
                    <a:pt x="624889" y="72446"/>
                    <a:pt x="564894" y="14816"/>
                    <a:pt x="492462" y="7895"/>
                  </a:cubicBezTo>
                  <a:close/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1" name="Freeform 995">
              <a:extLst>
                <a:ext uri="{FF2B5EF4-FFF2-40B4-BE49-F238E27FC236}">
                  <a16:creationId xmlns:a16="http://schemas.microsoft.com/office/drawing/2014/main" id="{A1CE67B4-6C10-48FB-B0FA-41533DE52F5F}"/>
                </a:ext>
              </a:extLst>
            </p:cNvPr>
            <p:cNvSpPr/>
            <p:nvPr/>
          </p:nvSpPr>
          <p:spPr>
            <a:xfrm>
              <a:off x="299367" y="4388315"/>
              <a:ext cx="1713" cy="1713"/>
            </a:xfrm>
            <a:custGeom>
              <a:avLst/>
              <a:gdLst/>
              <a:ahLst/>
              <a:cxnLst/>
              <a:rect l="l" t="t" r="r" b="b"/>
              <a:pathLst>
                <a:path w="1713" h="1713"/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2" name="Freeform 996">
              <a:extLst>
                <a:ext uri="{FF2B5EF4-FFF2-40B4-BE49-F238E27FC236}">
                  <a16:creationId xmlns:a16="http://schemas.microsoft.com/office/drawing/2014/main" id="{64A76FAA-84C5-42C8-A520-91B8432E09C1}"/>
                </a:ext>
              </a:extLst>
            </p:cNvPr>
            <p:cNvSpPr/>
            <p:nvPr/>
          </p:nvSpPr>
          <p:spPr>
            <a:xfrm>
              <a:off x="881617" y="4615650"/>
              <a:ext cx="23041" cy="9353"/>
            </a:xfrm>
            <a:custGeom>
              <a:avLst/>
              <a:gdLst>
                <a:gd name="connsiteX0" fmla="*/ 0 w 23041"/>
                <a:gd name="connsiteY0" fmla="*/ 0 h 9353"/>
                <a:gd name="connsiteX1" fmla="*/ 23042 w 23041"/>
                <a:gd name="connsiteY1" fmla="*/ 9354 h 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41" h="9353">
                  <a:moveTo>
                    <a:pt x="0" y="0"/>
                  </a:moveTo>
                  <a:cubicBezTo>
                    <a:pt x="8035" y="2330"/>
                    <a:pt x="15744" y="5482"/>
                    <a:pt x="23042" y="9354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3" name="Freeform 997">
              <a:extLst>
                <a:ext uri="{FF2B5EF4-FFF2-40B4-BE49-F238E27FC236}">
                  <a16:creationId xmlns:a16="http://schemas.microsoft.com/office/drawing/2014/main" id="{22A8F53C-EF9B-4C16-A738-610CE90E734B}"/>
                </a:ext>
              </a:extLst>
            </p:cNvPr>
            <p:cNvSpPr/>
            <p:nvPr/>
          </p:nvSpPr>
          <p:spPr>
            <a:xfrm>
              <a:off x="799591" y="4610853"/>
              <a:ext cx="47831" cy="9713"/>
            </a:xfrm>
            <a:custGeom>
              <a:avLst/>
              <a:gdLst>
                <a:gd name="connsiteX0" fmla="*/ 0 w 47831"/>
                <a:gd name="connsiteY0" fmla="*/ 9714 h 9713"/>
                <a:gd name="connsiteX1" fmla="*/ 47831 w 47831"/>
                <a:gd name="connsiteY1" fmla="*/ 0 h 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1" h="9713">
                  <a:moveTo>
                    <a:pt x="0" y="9714"/>
                  </a:moveTo>
                  <a:cubicBezTo>
                    <a:pt x="14767" y="3443"/>
                    <a:pt x="30974" y="0"/>
                    <a:pt x="47831" y="0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4" name="Freeform 998">
              <a:extLst>
                <a:ext uri="{FF2B5EF4-FFF2-40B4-BE49-F238E27FC236}">
                  <a16:creationId xmlns:a16="http://schemas.microsoft.com/office/drawing/2014/main" id="{C14C7D39-0098-4CDC-80F3-A38E1FB82F54}"/>
                </a:ext>
              </a:extLst>
            </p:cNvPr>
            <p:cNvSpPr/>
            <p:nvPr/>
          </p:nvSpPr>
          <p:spPr>
            <a:xfrm>
              <a:off x="390061" y="4585465"/>
              <a:ext cx="277274" cy="121702"/>
            </a:xfrm>
            <a:custGeom>
              <a:avLst/>
              <a:gdLst>
                <a:gd name="connsiteX0" fmla="*/ 0 w 277274"/>
                <a:gd name="connsiteY0" fmla="*/ 121703 h 121702"/>
                <a:gd name="connsiteX1" fmla="*/ 127459 w 277274"/>
                <a:gd name="connsiteY1" fmla="*/ 497 h 121702"/>
                <a:gd name="connsiteX2" fmla="*/ 139485 w 277274"/>
                <a:gd name="connsiteY2" fmla="*/ 0 h 121702"/>
                <a:gd name="connsiteX3" fmla="*/ 277274 w 277274"/>
                <a:gd name="connsiteY3" fmla="*/ 113342 h 12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74" h="121702">
                  <a:moveTo>
                    <a:pt x="0" y="121703"/>
                  </a:moveTo>
                  <a:cubicBezTo>
                    <a:pt x="8463" y="56877"/>
                    <a:pt x="62068" y="5910"/>
                    <a:pt x="127459" y="497"/>
                  </a:cubicBezTo>
                  <a:cubicBezTo>
                    <a:pt x="131468" y="154"/>
                    <a:pt x="135511" y="0"/>
                    <a:pt x="139485" y="0"/>
                  </a:cubicBezTo>
                  <a:cubicBezTo>
                    <a:pt x="206367" y="0"/>
                    <a:pt x="264306" y="47660"/>
                    <a:pt x="277274" y="113342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5" name="Freeform 999">
              <a:extLst>
                <a:ext uri="{FF2B5EF4-FFF2-40B4-BE49-F238E27FC236}">
                  <a16:creationId xmlns:a16="http://schemas.microsoft.com/office/drawing/2014/main" id="{77C121E2-B901-4C88-9E9F-FD2F5EF0A10F}"/>
                </a:ext>
              </a:extLst>
            </p:cNvPr>
            <p:cNvSpPr/>
            <p:nvPr/>
          </p:nvSpPr>
          <p:spPr>
            <a:xfrm>
              <a:off x="711072" y="4592626"/>
              <a:ext cx="275835" cy="121582"/>
            </a:xfrm>
            <a:custGeom>
              <a:avLst/>
              <a:gdLst>
                <a:gd name="connsiteX0" fmla="*/ 0 w 275835"/>
                <a:gd name="connsiteY0" fmla="*/ 107004 h 121582"/>
                <a:gd name="connsiteX1" fmla="*/ 136367 w 275835"/>
                <a:gd name="connsiteY1" fmla="*/ 0 h 121582"/>
                <a:gd name="connsiteX2" fmla="*/ 150278 w 275835"/>
                <a:gd name="connsiteY2" fmla="*/ 668 h 121582"/>
                <a:gd name="connsiteX3" fmla="*/ 275835 w 275835"/>
                <a:gd name="connsiteY3" fmla="*/ 121583 h 121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35" h="121582">
                  <a:moveTo>
                    <a:pt x="0" y="107004"/>
                  </a:moveTo>
                  <a:cubicBezTo>
                    <a:pt x="15504" y="44011"/>
                    <a:pt x="71576" y="0"/>
                    <a:pt x="136367" y="0"/>
                  </a:cubicBezTo>
                  <a:cubicBezTo>
                    <a:pt x="140959" y="0"/>
                    <a:pt x="145653" y="223"/>
                    <a:pt x="150278" y="668"/>
                  </a:cubicBezTo>
                  <a:cubicBezTo>
                    <a:pt x="214641" y="6818"/>
                    <a:pt x="267458" y="57665"/>
                    <a:pt x="275835" y="121583"/>
                  </a:cubicBez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6" name="Freeform 1000">
              <a:extLst>
                <a:ext uri="{FF2B5EF4-FFF2-40B4-BE49-F238E27FC236}">
                  <a16:creationId xmlns:a16="http://schemas.microsoft.com/office/drawing/2014/main" id="{28109389-2C13-491A-8A2A-DC2CAA685AD3}"/>
                </a:ext>
              </a:extLst>
            </p:cNvPr>
            <p:cNvSpPr/>
            <p:nvPr/>
          </p:nvSpPr>
          <p:spPr>
            <a:xfrm>
              <a:off x="523670" y="4740762"/>
              <a:ext cx="582644" cy="167375"/>
            </a:xfrm>
            <a:custGeom>
              <a:avLst/>
              <a:gdLst>
                <a:gd name="connsiteX0" fmla="*/ 0 w 582644"/>
                <a:gd name="connsiteY0" fmla="*/ 66470 h 167375"/>
                <a:gd name="connsiteX1" fmla="*/ 67738 w 582644"/>
                <a:gd name="connsiteY1" fmla="*/ 66470 h 167375"/>
                <a:gd name="connsiteX2" fmla="*/ 107158 w 582644"/>
                <a:gd name="connsiteY2" fmla="*/ 0 h 167375"/>
                <a:gd name="connsiteX3" fmla="*/ 206932 w 582644"/>
                <a:gd name="connsiteY3" fmla="*/ 167375 h 167375"/>
                <a:gd name="connsiteX4" fmla="*/ 286029 w 582644"/>
                <a:gd name="connsiteY4" fmla="*/ 24926 h 167375"/>
                <a:gd name="connsiteX5" fmla="*/ 341209 w 582644"/>
                <a:gd name="connsiteY5" fmla="*/ 125386 h 167375"/>
                <a:gd name="connsiteX6" fmla="*/ 373417 w 582644"/>
                <a:gd name="connsiteY6" fmla="*/ 66470 h 167375"/>
                <a:gd name="connsiteX7" fmla="*/ 582644 w 582644"/>
                <a:gd name="connsiteY7" fmla="*/ 66470 h 16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2644" h="167375">
                  <a:moveTo>
                    <a:pt x="0" y="66470"/>
                  </a:moveTo>
                  <a:lnTo>
                    <a:pt x="67738" y="66470"/>
                  </a:lnTo>
                  <a:lnTo>
                    <a:pt x="107158" y="0"/>
                  </a:lnTo>
                  <a:lnTo>
                    <a:pt x="206932" y="167375"/>
                  </a:lnTo>
                  <a:lnTo>
                    <a:pt x="286029" y="24926"/>
                  </a:lnTo>
                  <a:lnTo>
                    <a:pt x="341209" y="125386"/>
                  </a:lnTo>
                  <a:lnTo>
                    <a:pt x="373417" y="66470"/>
                  </a:lnTo>
                  <a:lnTo>
                    <a:pt x="582644" y="66470"/>
                  </a:lnTo>
                </a:path>
              </a:pathLst>
            </a:custGeom>
            <a:grpFill/>
            <a:ln w="18201" cap="rnd">
              <a:solidFill>
                <a:srgbClr val="FA2241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6BE37B0-3AA3-4C26-BD94-90E7C36F8DB6}"/>
              </a:ext>
            </a:extLst>
          </p:cNvPr>
          <p:cNvSpPr/>
          <p:nvPr/>
        </p:nvSpPr>
        <p:spPr>
          <a:xfrm>
            <a:off x="332913" y="1728917"/>
            <a:ext cx="1397768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06</a:t>
            </a:r>
            <a:r>
              <a:rPr lang="en-GB" sz="825" b="1" baseline="30000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 20- 16 Jan 21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9C0B2751-DE7A-4695-8029-2C21E69CC757}"/>
              </a:ext>
            </a:extLst>
          </p:cNvPr>
          <p:cNvSpPr/>
          <p:nvPr/>
        </p:nvSpPr>
        <p:spPr>
          <a:xfrm>
            <a:off x="534790" y="3688342"/>
            <a:ext cx="116261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06 Mar – 1</a:t>
            </a:r>
            <a:r>
              <a:rPr lang="en-GB" sz="825" b="1" baseline="30000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</a:t>
            </a: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Jan 21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778364AB-848B-4881-8194-D4CD3347B95F}"/>
              </a:ext>
            </a:extLst>
          </p:cNvPr>
          <p:cNvSpPr/>
          <p:nvPr/>
        </p:nvSpPr>
        <p:spPr>
          <a:xfrm>
            <a:off x="5822093" y="3686581"/>
            <a:ext cx="1102755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18 Jan update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47A82B9-AF23-4C0E-AD53-954C86E06E0C}"/>
              </a:ext>
            </a:extLst>
          </p:cNvPr>
          <p:cNvSpPr/>
          <p:nvPr/>
        </p:nvSpPr>
        <p:spPr>
          <a:xfrm>
            <a:off x="3765400" y="3702001"/>
            <a:ext cx="1671371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 Jan /18 Jan </a:t>
            </a:r>
            <a:r>
              <a:rPr lang="en-GB" sz="825" b="1" dirty="0" err="1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upd</a:t>
            </a: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ate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9E45219-C8CE-4B2B-BB2E-D57DE3FF46AD}"/>
              </a:ext>
            </a:extLst>
          </p:cNvPr>
          <p:cNvSpPr/>
          <p:nvPr/>
        </p:nvSpPr>
        <p:spPr>
          <a:xfrm>
            <a:off x="7317855" y="1941361"/>
            <a:ext cx="1651113" cy="1718679"/>
          </a:xfrm>
          <a:prstGeom prst="rect">
            <a:avLst/>
          </a:prstGeom>
          <a:solidFill>
            <a:srgbClr val="B0041D"/>
          </a:solidFill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9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200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F30EE32D-5CED-4150-851A-B3AD3B2C1CC1}"/>
              </a:ext>
            </a:extLst>
          </p:cNvPr>
          <p:cNvSpPr/>
          <p:nvPr/>
        </p:nvSpPr>
        <p:spPr>
          <a:xfrm rot="5400000">
            <a:off x="2194424" y="2642831"/>
            <a:ext cx="252249" cy="276919"/>
          </a:xfrm>
          <a:prstGeom prst="stripedRightArrow">
            <a:avLst>
              <a:gd name="adj1" fmla="val 39038"/>
              <a:gd name="adj2" fmla="val 38885"/>
            </a:avLst>
          </a:prstGeom>
          <a:solidFill>
            <a:srgbClr val="FC7C8E">
              <a:alpha val="78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C492B7E5-7AC3-463A-9610-D005EA1F7871}"/>
              </a:ext>
            </a:extLst>
          </p:cNvPr>
          <p:cNvGrpSpPr/>
          <p:nvPr/>
        </p:nvGrpSpPr>
        <p:grpSpPr>
          <a:xfrm>
            <a:off x="2171652" y="5008369"/>
            <a:ext cx="322250" cy="217781"/>
            <a:chOff x="6950218" y="524280"/>
            <a:chExt cx="6671050" cy="5795803"/>
          </a:xfrm>
        </p:grpSpPr>
        <p:grpSp>
          <p:nvGrpSpPr>
            <p:cNvPr id="362" name="Graphic 77">
              <a:extLst>
                <a:ext uri="{FF2B5EF4-FFF2-40B4-BE49-F238E27FC236}">
                  <a16:creationId xmlns:a16="http://schemas.microsoft.com/office/drawing/2014/main" id="{B95F909B-8CB7-4329-B9AA-88C20B025B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50218" y="524280"/>
              <a:ext cx="6671050" cy="5770146"/>
              <a:chOff x="299367" y="4388315"/>
              <a:chExt cx="806947" cy="697970"/>
            </a:xfrm>
            <a:solidFill>
              <a:srgbClr val="FC7C8E"/>
            </a:solidFill>
          </p:grpSpPr>
          <p:sp>
            <p:nvSpPr>
              <p:cNvPr id="364" name="Freeform 994">
                <a:extLst>
                  <a:ext uri="{FF2B5EF4-FFF2-40B4-BE49-F238E27FC236}">
                    <a16:creationId xmlns:a16="http://schemas.microsoft.com/office/drawing/2014/main" id="{BAB3C612-834C-4F43-AFFD-035971BD5D06}"/>
                  </a:ext>
                </a:extLst>
              </p:cNvPr>
              <p:cNvSpPr/>
              <p:nvPr/>
            </p:nvSpPr>
            <p:spPr>
              <a:xfrm>
                <a:off x="370601" y="4567274"/>
                <a:ext cx="635777" cy="519011"/>
              </a:xfrm>
              <a:custGeom>
                <a:avLst/>
                <a:gdLst>
                  <a:gd name="connsiteX0" fmla="*/ 492462 w 635777"/>
                  <a:gd name="connsiteY0" fmla="*/ 7895 h 519011"/>
                  <a:gd name="connsiteX1" fmla="*/ 322774 w 635777"/>
                  <a:gd name="connsiteY1" fmla="*/ 128021 h 519011"/>
                  <a:gd name="connsiteX2" fmla="*/ 314602 w 635777"/>
                  <a:gd name="connsiteY2" fmla="*/ 128021 h 519011"/>
                  <a:gd name="connsiteX3" fmla="*/ 145411 w 635777"/>
                  <a:gd name="connsiteY3" fmla="*/ 562 h 519011"/>
                  <a:gd name="connsiteX4" fmla="*/ 1403 w 635777"/>
                  <a:gd name="connsiteY4" fmla="*/ 137563 h 519011"/>
                  <a:gd name="connsiteX5" fmla="*/ 57337 w 635777"/>
                  <a:gd name="connsiteY5" fmla="*/ 281126 h 519011"/>
                  <a:gd name="connsiteX6" fmla="*/ 286215 w 635777"/>
                  <a:gd name="connsiteY6" fmla="*/ 505875 h 519011"/>
                  <a:gd name="connsiteX7" fmla="*/ 349996 w 635777"/>
                  <a:gd name="connsiteY7" fmla="*/ 506320 h 519011"/>
                  <a:gd name="connsiteX8" fmla="*/ 578445 w 635777"/>
                  <a:gd name="connsiteY8" fmla="*/ 288287 h 519011"/>
                  <a:gd name="connsiteX9" fmla="*/ 634363 w 635777"/>
                  <a:gd name="connsiteY9" fmla="*/ 144587 h 519011"/>
                  <a:gd name="connsiteX10" fmla="*/ 492462 w 635777"/>
                  <a:gd name="connsiteY10" fmla="*/ 7895 h 5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5777" h="519011">
                    <a:moveTo>
                      <a:pt x="492462" y="7895"/>
                    </a:moveTo>
                    <a:cubicBezTo>
                      <a:pt x="411036" y="117"/>
                      <a:pt x="341019" y="53859"/>
                      <a:pt x="322774" y="128021"/>
                    </a:cubicBezTo>
                    <a:lnTo>
                      <a:pt x="314602" y="128021"/>
                    </a:lnTo>
                    <a:cubicBezTo>
                      <a:pt x="299372" y="50844"/>
                      <a:pt x="228516" y="-6325"/>
                      <a:pt x="145411" y="562"/>
                    </a:cubicBezTo>
                    <a:cubicBezTo>
                      <a:pt x="72105" y="6627"/>
                      <a:pt x="10911" y="64634"/>
                      <a:pt x="1403" y="137563"/>
                    </a:cubicBezTo>
                    <a:cubicBezTo>
                      <a:pt x="-6135" y="195194"/>
                      <a:pt x="17301" y="247788"/>
                      <a:pt x="57337" y="281126"/>
                    </a:cubicBezTo>
                    <a:lnTo>
                      <a:pt x="286215" y="505875"/>
                    </a:lnTo>
                    <a:cubicBezTo>
                      <a:pt x="303878" y="523212"/>
                      <a:pt x="332093" y="523418"/>
                      <a:pt x="349996" y="506320"/>
                    </a:cubicBezTo>
                    <a:lnTo>
                      <a:pt x="578445" y="288287"/>
                    </a:lnTo>
                    <a:cubicBezTo>
                      <a:pt x="618516" y="254932"/>
                      <a:pt x="641935" y="202287"/>
                      <a:pt x="634363" y="144587"/>
                    </a:cubicBezTo>
                    <a:cubicBezTo>
                      <a:pt x="624889" y="72446"/>
                      <a:pt x="564894" y="14816"/>
                      <a:pt x="492462" y="7895"/>
                    </a:cubicBezTo>
                    <a:close/>
                  </a:path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5" name="Freeform 995">
                <a:extLst>
                  <a:ext uri="{FF2B5EF4-FFF2-40B4-BE49-F238E27FC236}">
                    <a16:creationId xmlns:a16="http://schemas.microsoft.com/office/drawing/2014/main" id="{24199D80-B849-48C4-999F-1C788A51BDB1}"/>
                  </a:ext>
                </a:extLst>
              </p:cNvPr>
              <p:cNvSpPr/>
              <p:nvPr/>
            </p:nvSpPr>
            <p:spPr>
              <a:xfrm>
                <a:off x="299367" y="4388315"/>
                <a:ext cx="1713" cy="171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/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6" name="Freeform 996">
                <a:extLst>
                  <a:ext uri="{FF2B5EF4-FFF2-40B4-BE49-F238E27FC236}">
                    <a16:creationId xmlns:a16="http://schemas.microsoft.com/office/drawing/2014/main" id="{84E25E1C-EFEB-4A76-8803-17302A2B4E03}"/>
                  </a:ext>
                </a:extLst>
              </p:cNvPr>
              <p:cNvSpPr/>
              <p:nvPr/>
            </p:nvSpPr>
            <p:spPr>
              <a:xfrm>
                <a:off x="881617" y="4615650"/>
                <a:ext cx="23041" cy="9353"/>
              </a:xfrm>
              <a:custGeom>
                <a:avLst/>
                <a:gdLst>
                  <a:gd name="connsiteX0" fmla="*/ 0 w 23041"/>
                  <a:gd name="connsiteY0" fmla="*/ 0 h 9353"/>
                  <a:gd name="connsiteX1" fmla="*/ 23042 w 23041"/>
                  <a:gd name="connsiteY1" fmla="*/ 9354 h 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041" h="9353">
                    <a:moveTo>
                      <a:pt x="0" y="0"/>
                    </a:moveTo>
                    <a:cubicBezTo>
                      <a:pt x="8035" y="2330"/>
                      <a:pt x="15744" y="5482"/>
                      <a:pt x="23042" y="9354"/>
                    </a:cubicBezTo>
                  </a:path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7" name="Freeform 997">
                <a:extLst>
                  <a:ext uri="{FF2B5EF4-FFF2-40B4-BE49-F238E27FC236}">
                    <a16:creationId xmlns:a16="http://schemas.microsoft.com/office/drawing/2014/main" id="{D3FAEC3C-88F2-470C-90C1-6F543E7FF71B}"/>
                  </a:ext>
                </a:extLst>
              </p:cNvPr>
              <p:cNvSpPr/>
              <p:nvPr/>
            </p:nvSpPr>
            <p:spPr>
              <a:xfrm>
                <a:off x="799591" y="4610853"/>
                <a:ext cx="47831" cy="9713"/>
              </a:xfrm>
              <a:custGeom>
                <a:avLst/>
                <a:gdLst>
                  <a:gd name="connsiteX0" fmla="*/ 0 w 47831"/>
                  <a:gd name="connsiteY0" fmla="*/ 9714 h 9713"/>
                  <a:gd name="connsiteX1" fmla="*/ 47831 w 47831"/>
                  <a:gd name="connsiteY1" fmla="*/ 0 h 9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831" h="9713">
                    <a:moveTo>
                      <a:pt x="0" y="9714"/>
                    </a:moveTo>
                    <a:cubicBezTo>
                      <a:pt x="14767" y="3443"/>
                      <a:pt x="30974" y="0"/>
                      <a:pt x="47831" y="0"/>
                    </a:cubicBezTo>
                  </a:path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8" name="Freeform 998">
                <a:extLst>
                  <a:ext uri="{FF2B5EF4-FFF2-40B4-BE49-F238E27FC236}">
                    <a16:creationId xmlns:a16="http://schemas.microsoft.com/office/drawing/2014/main" id="{7EF850C6-0A92-4239-9FAB-AFE19EEF32CF}"/>
                  </a:ext>
                </a:extLst>
              </p:cNvPr>
              <p:cNvSpPr/>
              <p:nvPr/>
            </p:nvSpPr>
            <p:spPr>
              <a:xfrm>
                <a:off x="390061" y="4585465"/>
                <a:ext cx="277274" cy="121702"/>
              </a:xfrm>
              <a:custGeom>
                <a:avLst/>
                <a:gdLst>
                  <a:gd name="connsiteX0" fmla="*/ 0 w 277274"/>
                  <a:gd name="connsiteY0" fmla="*/ 121703 h 121702"/>
                  <a:gd name="connsiteX1" fmla="*/ 127459 w 277274"/>
                  <a:gd name="connsiteY1" fmla="*/ 497 h 121702"/>
                  <a:gd name="connsiteX2" fmla="*/ 139485 w 277274"/>
                  <a:gd name="connsiteY2" fmla="*/ 0 h 121702"/>
                  <a:gd name="connsiteX3" fmla="*/ 277274 w 277274"/>
                  <a:gd name="connsiteY3" fmla="*/ 113342 h 12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274" h="121702">
                    <a:moveTo>
                      <a:pt x="0" y="121703"/>
                    </a:moveTo>
                    <a:cubicBezTo>
                      <a:pt x="8463" y="56877"/>
                      <a:pt x="62068" y="5910"/>
                      <a:pt x="127459" y="497"/>
                    </a:cubicBezTo>
                    <a:cubicBezTo>
                      <a:pt x="131468" y="154"/>
                      <a:pt x="135511" y="0"/>
                      <a:pt x="139485" y="0"/>
                    </a:cubicBezTo>
                    <a:cubicBezTo>
                      <a:pt x="206367" y="0"/>
                      <a:pt x="264306" y="47660"/>
                      <a:pt x="277274" y="113342"/>
                    </a:cubicBezTo>
                  </a:path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9" name="Freeform 999">
                <a:extLst>
                  <a:ext uri="{FF2B5EF4-FFF2-40B4-BE49-F238E27FC236}">
                    <a16:creationId xmlns:a16="http://schemas.microsoft.com/office/drawing/2014/main" id="{C75ECB43-CC63-4569-837F-2BED83BF1247}"/>
                  </a:ext>
                </a:extLst>
              </p:cNvPr>
              <p:cNvSpPr/>
              <p:nvPr/>
            </p:nvSpPr>
            <p:spPr>
              <a:xfrm>
                <a:off x="711072" y="4592626"/>
                <a:ext cx="275835" cy="121582"/>
              </a:xfrm>
              <a:custGeom>
                <a:avLst/>
                <a:gdLst>
                  <a:gd name="connsiteX0" fmla="*/ 0 w 275835"/>
                  <a:gd name="connsiteY0" fmla="*/ 107004 h 121582"/>
                  <a:gd name="connsiteX1" fmla="*/ 136367 w 275835"/>
                  <a:gd name="connsiteY1" fmla="*/ 0 h 121582"/>
                  <a:gd name="connsiteX2" fmla="*/ 150278 w 275835"/>
                  <a:gd name="connsiteY2" fmla="*/ 668 h 121582"/>
                  <a:gd name="connsiteX3" fmla="*/ 275835 w 275835"/>
                  <a:gd name="connsiteY3" fmla="*/ 121583 h 12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835" h="121582">
                    <a:moveTo>
                      <a:pt x="0" y="107004"/>
                    </a:moveTo>
                    <a:cubicBezTo>
                      <a:pt x="15504" y="44011"/>
                      <a:pt x="71576" y="0"/>
                      <a:pt x="136367" y="0"/>
                    </a:cubicBezTo>
                    <a:cubicBezTo>
                      <a:pt x="140959" y="0"/>
                      <a:pt x="145653" y="223"/>
                      <a:pt x="150278" y="668"/>
                    </a:cubicBezTo>
                    <a:cubicBezTo>
                      <a:pt x="214641" y="6818"/>
                      <a:pt x="267458" y="57665"/>
                      <a:pt x="275835" y="121583"/>
                    </a:cubicBezTo>
                  </a:path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70" name="Freeform 1000">
                <a:extLst>
                  <a:ext uri="{FF2B5EF4-FFF2-40B4-BE49-F238E27FC236}">
                    <a16:creationId xmlns:a16="http://schemas.microsoft.com/office/drawing/2014/main" id="{8F113728-1F55-4678-8F9C-C2465C891640}"/>
                  </a:ext>
                </a:extLst>
              </p:cNvPr>
              <p:cNvSpPr/>
              <p:nvPr/>
            </p:nvSpPr>
            <p:spPr>
              <a:xfrm>
                <a:off x="523670" y="4740762"/>
                <a:ext cx="582644" cy="167375"/>
              </a:xfrm>
              <a:custGeom>
                <a:avLst/>
                <a:gdLst>
                  <a:gd name="connsiteX0" fmla="*/ 0 w 582644"/>
                  <a:gd name="connsiteY0" fmla="*/ 66470 h 167375"/>
                  <a:gd name="connsiteX1" fmla="*/ 67738 w 582644"/>
                  <a:gd name="connsiteY1" fmla="*/ 66470 h 167375"/>
                  <a:gd name="connsiteX2" fmla="*/ 107158 w 582644"/>
                  <a:gd name="connsiteY2" fmla="*/ 0 h 167375"/>
                  <a:gd name="connsiteX3" fmla="*/ 206932 w 582644"/>
                  <a:gd name="connsiteY3" fmla="*/ 167375 h 167375"/>
                  <a:gd name="connsiteX4" fmla="*/ 286029 w 582644"/>
                  <a:gd name="connsiteY4" fmla="*/ 24926 h 167375"/>
                  <a:gd name="connsiteX5" fmla="*/ 341209 w 582644"/>
                  <a:gd name="connsiteY5" fmla="*/ 125386 h 167375"/>
                  <a:gd name="connsiteX6" fmla="*/ 373417 w 582644"/>
                  <a:gd name="connsiteY6" fmla="*/ 66470 h 167375"/>
                  <a:gd name="connsiteX7" fmla="*/ 582644 w 582644"/>
                  <a:gd name="connsiteY7" fmla="*/ 66470 h 16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2644" h="167375">
                    <a:moveTo>
                      <a:pt x="0" y="66470"/>
                    </a:moveTo>
                    <a:lnTo>
                      <a:pt x="67738" y="66470"/>
                    </a:lnTo>
                    <a:lnTo>
                      <a:pt x="107158" y="0"/>
                    </a:lnTo>
                    <a:lnTo>
                      <a:pt x="206932" y="167375"/>
                    </a:lnTo>
                    <a:lnTo>
                      <a:pt x="286029" y="24926"/>
                    </a:lnTo>
                    <a:lnTo>
                      <a:pt x="341209" y="125386"/>
                    </a:lnTo>
                    <a:lnTo>
                      <a:pt x="373417" y="66470"/>
                    </a:lnTo>
                    <a:lnTo>
                      <a:pt x="582644" y="66470"/>
                    </a:lnTo>
                  </a:path>
                </a:pathLst>
              </a:custGeom>
              <a:grpFill/>
              <a:ln w="18201" cap="rnd">
                <a:solidFill>
                  <a:srgbClr val="FA2241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C2F01305-E5A4-4738-B35F-5A7AFC5BE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4640"/>
            <a:stretch/>
          </p:blipFill>
          <p:spPr>
            <a:xfrm>
              <a:off x="7516013" y="2003741"/>
              <a:ext cx="937378" cy="4316342"/>
            </a:xfrm>
            <a:prstGeom prst="rect">
              <a:avLst/>
            </a:prstGeom>
          </p:spPr>
        </p:pic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BB3F83A-FDDA-4032-991B-2EBA09B66945}"/>
              </a:ext>
            </a:extLst>
          </p:cNvPr>
          <p:cNvSpPr/>
          <p:nvPr/>
        </p:nvSpPr>
        <p:spPr>
          <a:xfrm>
            <a:off x="3460658" y="5704408"/>
            <a:ext cx="2799409" cy="224927"/>
          </a:xfrm>
          <a:prstGeom prst="rect">
            <a:avLst/>
          </a:prstGeom>
          <a:solidFill>
            <a:srgbClr val="F5F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25" b="1" baseline="30000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North Central London i</a:t>
            </a:r>
            <a:r>
              <a:rPr lang="en-GB" sz="825" b="1" dirty="0" err="1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ncludes</a:t>
            </a: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Camden, Barnet, Enfield, Haringey &amp; Islington  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8A8F5-904B-48F9-829C-FB3A6B4DF070}"/>
              </a:ext>
            </a:extLst>
          </p:cNvPr>
          <p:cNvSpPr/>
          <p:nvPr/>
        </p:nvSpPr>
        <p:spPr>
          <a:xfrm>
            <a:off x="6225658" y="5694439"/>
            <a:ext cx="2745074" cy="220166"/>
          </a:xfrm>
          <a:prstGeom prst="rect">
            <a:avLst/>
          </a:prstGeom>
          <a:solidFill>
            <a:srgbClr val="F5F5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</a:t>
            </a: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 since last week of data </a:t>
            </a:r>
            <a:endParaRPr lang="en-GB" sz="900" b="1" dirty="0">
              <a:solidFill>
                <a:prstClr val="white">
                  <a:lumMod val="65000"/>
                </a:prst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8" name="Arrow: Striped Right 347">
            <a:extLst>
              <a:ext uri="{FF2B5EF4-FFF2-40B4-BE49-F238E27FC236}">
                <a16:creationId xmlns:a16="http://schemas.microsoft.com/office/drawing/2014/main" id="{8DAB6A3C-4E79-4C7F-BE4C-824B98B1E471}"/>
              </a:ext>
            </a:extLst>
          </p:cNvPr>
          <p:cNvSpPr/>
          <p:nvPr/>
        </p:nvSpPr>
        <p:spPr>
          <a:xfrm rot="5400000" flipH="1">
            <a:off x="6337368" y="5670962"/>
            <a:ext cx="228294" cy="256753"/>
          </a:xfrm>
          <a:prstGeom prst="stripedRightArrow">
            <a:avLst>
              <a:gd name="adj1" fmla="val 39038"/>
              <a:gd name="adj2" fmla="val 38885"/>
            </a:avLst>
          </a:prstGeom>
          <a:solidFill>
            <a:srgbClr val="FC7C8E">
              <a:alpha val="78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57" name="Arrow: Striped Right 356">
            <a:extLst>
              <a:ext uri="{FF2B5EF4-FFF2-40B4-BE49-F238E27FC236}">
                <a16:creationId xmlns:a16="http://schemas.microsoft.com/office/drawing/2014/main" id="{A55E567C-C15A-49FA-8A96-35138B1D6CF7}"/>
              </a:ext>
            </a:extLst>
          </p:cNvPr>
          <p:cNvSpPr/>
          <p:nvPr/>
        </p:nvSpPr>
        <p:spPr>
          <a:xfrm rot="16200000" flipH="1">
            <a:off x="6521490" y="5702265"/>
            <a:ext cx="229787" cy="221752"/>
          </a:xfrm>
          <a:prstGeom prst="stripedRightArrow">
            <a:avLst>
              <a:gd name="adj1" fmla="val 39038"/>
              <a:gd name="adj2" fmla="val 38885"/>
            </a:avLst>
          </a:prstGeom>
          <a:solidFill>
            <a:srgbClr val="FC7C8E">
              <a:alpha val="78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BAAB9F6-C9E0-4EC5-A63B-2BAA52A525FC}"/>
              </a:ext>
            </a:extLst>
          </p:cNvPr>
          <p:cNvSpPr/>
          <p:nvPr/>
        </p:nvSpPr>
        <p:spPr>
          <a:xfrm>
            <a:off x="7337799" y="1955580"/>
            <a:ext cx="1607991" cy="782872"/>
          </a:xfrm>
          <a:prstGeom prst="rect">
            <a:avLst/>
          </a:prstGeom>
          <a:solidFill>
            <a:srgbClr val="B0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INFECTION RATE RANK*</a:t>
            </a:r>
            <a:endParaRPr lang="en-GB" sz="1200" b="1" dirty="0">
              <a:solidFill>
                <a:srgbClr val="F5F5F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NCL</a:t>
            </a:r>
            <a:r>
              <a:rPr lang="en-GB" sz="1200" baseline="30000" dirty="0">
                <a:solidFill>
                  <a:prstClr val="white"/>
                </a:solidFill>
                <a:latin typeface="Calibri" panose="020F0502020204030204"/>
              </a:rPr>
              <a:t>#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 = 1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LON= 9; </a:t>
            </a:r>
            <a:r>
              <a:rPr lang="en-GB" sz="1200" dirty="0" err="1">
                <a:solidFill>
                  <a:prstClr val="white"/>
                </a:solidFill>
                <a:latin typeface="Calibri" panose="020F0502020204030204"/>
              </a:rPr>
              <a:t>Eng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= 21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5182C020-8A34-43B1-8ABB-3CF7ECF89837}"/>
              </a:ext>
            </a:extLst>
          </p:cNvPr>
          <p:cNvSpPr/>
          <p:nvPr/>
        </p:nvSpPr>
        <p:spPr>
          <a:xfrm>
            <a:off x="7355870" y="3076836"/>
            <a:ext cx="1565223" cy="553432"/>
          </a:xfrm>
          <a:prstGeom prst="rect">
            <a:avLst/>
          </a:prstGeom>
          <a:solidFill>
            <a:srgbClr val="B0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TESTING RATE RANK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  <a:cs typeface="Helvetica" panose="020B0604020202020204" pitchFamily="34" charset="0"/>
              </a:rPr>
              <a:t>NCL</a:t>
            </a:r>
            <a:r>
              <a:rPr lang="en-GB" sz="1200" baseline="30000" dirty="0">
                <a:solidFill>
                  <a:prstClr val="white"/>
                </a:solidFill>
                <a:latin typeface="Calibri" panose="020F0502020204030204"/>
                <a:cs typeface="Helvetica" panose="020B0604020202020204" pitchFamily="34" charset="0"/>
              </a:rPr>
              <a:t>#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  <a:cs typeface="Helvetica" panose="020B0604020202020204" pitchFamily="34" charset="0"/>
              </a:rPr>
              <a:t> = 1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/>
                <a:cs typeface="Helvetica" panose="020B0604020202020204" pitchFamily="34" charset="0"/>
              </a:rPr>
              <a:t>LON=12; </a:t>
            </a:r>
            <a:r>
              <a:rPr lang="en-GB" sz="1200" dirty="0" err="1">
                <a:solidFill>
                  <a:prstClr val="white"/>
                </a:solidFill>
                <a:latin typeface="Calibri" panose="020F0502020204030204"/>
                <a:cs typeface="Helvetica" panose="020B0604020202020204" pitchFamily="34" charset="0"/>
              </a:rPr>
              <a:t>Eng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  <a:cs typeface="Helvetica" panose="020B0604020202020204" pitchFamily="34" charset="0"/>
              </a:rPr>
              <a:t>= 44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4F065169-DD5A-4200-9BB2-7204CABC5223}"/>
              </a:ext>
            </a:extLst>
          </p:cNvPr>
          <p:cNvCxnSpPr>
            <a:cxnSpLocks/>
          </p:cNvCxnSpPr>
          <p:nvPr/>
        </p:nvCxnSpPr>
        <p:spPr>
          <a:xfrm>
            <a:off x="7317855" y="2820138"/>
            <a:ext cx="1651113" cy="0"/>
          </a:xfrm>
          <a:prstGeom prst="line">
            <a:avLst/>
          </a:prstGeom>
          <a:ln>
            <a:solidFill>
              <a:srgbClr val="F5F5F5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18E3421-8336-460C-AEE3-7756FA7A7C99}"/>
              </a:ext>
            </a:extLst>
          </p:cNvPr>
          <p:cNvSpPr/>
          <p:nvPr/>
        </p:nvSpPr>
        <p:spPr>
          <a:xfrm>
            <a:off x="3812955" y="4961052"/>
            <a:ext cx="1603557" cy="679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 CARE AFFECTED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88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31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Care Staff = 87 cases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b="1" dirty="0">
                <a:solidFill>
                  <a:srgbClr val="F5F5F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Clients = 39 cases</a:t>
            </a:r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ADAA46B5-4A81-4AE0-8B9F-12A90DC49C60}"/>
              </a:ext>
            </a:extLst>
          </p:cNvPr>
          <p:cNvCxnSpPr>
            <a:cxnSpLocks/>
          </p:cNvCxnSpPr>
          <p:nvPr/>
        </p:nvCxnSpPr>
        <p:spPr>
          <a:xfrm>
            <a:off x="3785658" y="4987741"/>
            <a:ext cx="1651113" cy="0"/>
          </a:xfrm>
          <a:prstGeom prst="line">
            <a:avLst/>
          </a:prstGeom>
          <a:ln>
            <a:solidFill>
              <a:srgbClr val="F5F5F5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61E4586-D91D-4EA7-8A16-C26F0267D9CC}"/>
              </a:ext>
            </a:extLst>
          </p:cNvPr>
          <p:cNvSpPr/>
          <p:nvPr/>
        </p:nvSpPr>
        <p:spPr>
          <a:xfrm>
            <a:off x="2823043" y="1293733"/>
            <a:ext cx="3702464" cy="278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500" b="1" dirty="0">
              <a:solidFill>
                <a:srgbClr val="B0041D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500" dirty="0">
                <a:solidFill>
                  <a:srgbClr val="B004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(10 – 16 Jan 21</a:t>
            </a:r>
            <a:r>
              <a:rPr lang="en-GB" sz="1500" baseline="30000" dirty="0">
                <a:solidFill>
                  <a:srgbClr val="B004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  <a:r>
              <a:rPr lang="en-GB" sz="1500" dirty="0">
                <a:solidFill>
                  <a:srgbClr val="B0041D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9BAB8C5-251C-4C31-A94F-275E6F3C0258}"/>
              </a:ext>
            </a:extLst>
          </p:cNvPr>
          <p:cNvSpPr/>
          <p:nvPr/>
        </p:nvSpPr>
        <p:spPr>
          <a:xfrm>
            <a:off x="2310002" y="3692948"/>
            <a:ext cx="1162613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25" b="1" dirty="0">
                <a:solidFill>
                  <a:prstClr val="white">
                    <a:lumMod val="65000"/>
                  </a:prst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13 Jan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B8D76C8-DDDF-4BAC-AFA4-A6448AAB35A3}"/>
              </a:ext>
            </a:extLst>
          </p:cNvPr>
          <p:cNvCxnSpPr>
            <a:cxnSpLocks/>
          </p:cNvCxnSpPr>
          <p:nvPr/>
        </p:nvCxnSpPr>
        <p:spPr>
          <a:xfrm>
            <a:off x="3746444" y="3105574"/>
            <a:ext cx="1651113" cy="0"/>
          </a:xfrm>
          <a:prstGeom prst="line">
            <a:avLst/>
          </a:prstGeom>
          <a:ln>
            <a:solidFill>
              <a:srgbClr val="F5F5F5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5A788C-81C1-4D2F-8B98-AF57FA20B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254" y="4411044"/>
            <a:ext cx="278916" cy="251482"/>
          </a:xfrm>
          <a:prstGeom prst="rect">
            <a:avLst/>
          </a:prstGeom>
        </p:spPr>
      </p:pic>
      <p:sp>
        <p:nvSpPr>
          <p:cNvPr id="265" name="Arrow: Striped Right 264">
            <a:extLst>
              <a:ext uri="{FF2B5EF4-FFF2-40B4-BE49-F238E27FC236}">
                <a16:creationId xmlns:a16="http://schemas.microsoft.com/office/drawing/2014/main" id="{5EE47E03-F03A-4C98-A622-3043173FAFCB}"/>
              </a:ext>
            </a:extLst>
          </p:cNvPr>
          <p:cNvSpPr/>
          <p:nvPr/>
        </p:nvSpPr>
        <p:spPr>
          <a:xfrm rot="16200000">
            <a:off x="3933595" y="4146722"/>
            <a:ext cx="252249" cy="276919"/>
          </a:xfrm>
          <a:prstGeom prst="stripedRightArrow">
            <a:avLst>
              <a:gd name="adj1" fmla="val 39038"/>
              <a:gd name="adj2" fmla="val 38885"/>
            </a:avLst>
          </a:prstGeom>
          <a:solidFill>
            <a:srgbClr val="FC7C8E">
              <a:alpha val="78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" name="Arrow: Striped Right 265">
            <a:extLst>
              <a:ext uri="{FF2B5EF4-FFF2-40B4-BE49-F238E27FC236}">
                <a16:creationId xmlns:a16="http://schemas.microsoft.com/office/drawing/2014/main" id="{6E0298D1-B387-42B2-BA9D-9E9E76DFE80D}"/>
              </a:ext>
            </a:extLst>
          </p:cNvPr>
          <p:cNvSpPr/>
          <p:nvPr/>
        </p:nvSpPr>
        <p:spPr>
          <a:xfrm rot="5400000">
            <a:off x="5871020" y="2484685"/>
            <a:ext cx="252249" cy="276919"/>
          </a:xfrm>
          <a:prstGeom prst="stripedRightArrow">
            <a:avLst>
              <a:gd name="adj1" fmla="val 39038"/>
              <a:gd name="adj2" fmla="val 38885"/>
            </a:avLst>
          </a:prstGeom>
          <a:solidFill>
            <a:srgbClr val="FC7C8E">
              <a:alpha val="78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98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857250"/>
            <a:ext cx="9015413" cy="51435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51583"/>
          <a:stretch/>
        </p:blipFill>
        <p:spPr>
          <a:xfrm>
            <a:off x="4707611" y="1078101"/>
            <a:ext cx="3789335" cy="4465214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E73E4B-6B60-4D1D-862E-0DFDA4583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81" y="1078101"/>
            <a:ext cx="4192728" cy="4579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59C6F-1888-49FE-A5BF-5F718E920EF8}"/>
              </a:ext>
            </a:extLst>
          </p:cNvPr>
          <p:cNvSpPr txBox="1"/>
          <p:nvPr/>
        </p:nvSpPr>
        <p:spPr>
          <a:xfrm>
            <a:off x="236913" y="1070667"/>
            <a:ext cx="61846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500" i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Weekly Age Stratified Infection Rates – 5-Year Age Brackets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D187A9-4604-444A-A7F9-45A1E3218457}"/>
              </a:ext>
            </a:extLst>
          </p:cNvPr>
          <p:cNvGraphicFramePr>
            <a:graphicFrameLocks noGrp="1"/>
          </p:cNvGraphicFramePr>
          <p:nvPr/>
        </p:nvGraphicFramePr>
        <p:xfrm>
          <a:off x="476032" y="1616866"/>
          <a:ext cx="3921796" cy="4254095"/>
        </p:xfrm>
        <a:graphic>
          <a:graphicData uri="http://schemas.openxmlformats.org/drawingml/2006/table">
            <a:tbl>
              <a:tblPr/>
              <a:tblGrid>
                <a:gridCol w="491880">
                  <a:extLst>
                    <a:ext uri="{9D8B030D-6E8A-4147-A177-3AD203B41FA5}">
                      <a16:colId xmlns:a16="http://schemas.microsoft.com/office/drawing/2014/main" val="125494932"/>
                    </a:ext>
                  </a:extLst>
                </a:gridCol>
                <a:gridCol w="1619420">
                  <a:extLst>
                    <a:ext uri="{9D8B030D-6E8A-4147-A177-3AD203B41FA5}">
                      <a16:colId xmlns:a16="http://schemas.microsoft.com/office/drawing/2014/main" val="3623277065"/>
                    </a:ext>
                  </a:extLst>
                </a:gridCol>
                <a:gridCol w="1810496">
                  <a:extLst>
                    <a:ext uri="{9D8B030D-6E8A-4147-A177-3AD203B41FA5}">
                      <a16:colId xmlns:a16="http://schemas.microsoft.com/office/drawing/2014/main" val="2452154805"/>
                    </a:ext>
                  </a:extLst>
                </a:gridCol>
              </a:tblGrid>
              <a:tr h="11264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Average weekly infection rate  (last week)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Average weekly infection rate  (last two weeks)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87714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0-4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314.24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374.99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101290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5-9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295.89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354.67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773915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10-14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461.97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496.19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74043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15-19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846.94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984.69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752073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20-24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1,619.35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1,744.53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466288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25-29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1,373.41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1,469.42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69854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30-34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1,356.35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1,503.77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222789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35-39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1,343.66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1,456.29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115988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40-44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1,293.42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1,525.02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05664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45-49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1,291.73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1,549.18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946287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50-54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1,029.00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1,272.14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330767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55-59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1,199.02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1,339.07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5628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60-64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1,300.89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1,372.08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477332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65-69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1,020.74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1,077.45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966048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70-74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741.69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888.20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89314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75-79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789.16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824.50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65353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80-84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657.69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665.34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54109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85-89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807.27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794.65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670991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90+ years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1,430.43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1,213.70 </a:t>
                      </a:r>
                    </a:p>
                  </a:txBody>
                  <a:tcPr marL="4611" marR="4611" marT="4611" marB="0" anchor="ctr">
                    <a:lnL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6197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FF921C-15A4-4DCE-A549-1D157EF72B6D}"/>
              </a:ext>
            </a:extLst>
          </p:cNvPr>
          <p:cNvGraphicFramePr>
            <a:graphicFrameLocks/>
          </p:cNvGraphicFramePr>
          <p:nvPr/>
        </p:nvGraphicFramePr>
        <p:xfrm>
          <a:off x="4746173" y="2062842"/>
          <a:ext cx="4288970" cy="299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75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51DC-AA9B-4C17-BE10-8B1391F0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10" y="857250"/>
            <a:ext cx="8393131" cy="8846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COVID-19 Vaccine uptake: Enfield as at 15</a:t>
            </a:r>
            <a:r>
              <a:rPr lang="en-GB" b="1" baseline="30000" dirty="0"/>
              <a:t>th</a:t>
            </a:r>
            <a:r>
              <a:rPr lang="en-GB" b="1" dirty="0"/>
              <a:t> Jan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82F5E-673D-4A54-A09A-C7B0558F9395}"/>
              </a:ext>
            </a:extLst>
          </p:cNvPr>
          <p:cNvSpPr/>
          <p:nvPr/>
        </p:nvSpPr>
        <p:spPr>
          <a:xfrm>
            <a:off x="99874" y="5453917"/>
            <a:ext cx="5406501" cy="45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prstClr val="white"/>
                </a:solidFill>
                <a:latin typeface="Calibri" panose="020F0502020204030204"/>
              </a:rPr>
              <a:t>Data source: NCL </a:t>
            </a:r>
            <a:r>
              <a:rPr lang="en-GB" sz="1050" dirty="0" err="1">
                <a:solidFill>
                  <a:prstClr val="white"/>
                </a:solidFill>
                <a:latin typeface="Calibri" panose="020F0502020204030204"/>
              </a:rPr>
              <a:t>HealtheAnalytics</a:t>
            </a:r>
            <a:r>
              <a:rPr lang="en-GB" sz="1050" dirty="0">
                <a:solidFill>
                  <a:prstClr val="white"/>
                </a:solidFill>
                <a:latin typeface="Calibri" panose="020F0502020204030204"/>
              </a:rPr>
              <a:t> COVID-19 vaccinations dashboard EMIS refresh 15</a:t>
            </a:r>
            <a:r>
              <a:rPr lang="en-GB" sz="1050" baseline="30000" dirty="0">
                <a:solidFill>
                  <a:prstClr val="white"/>
                </a:solidFill>
                <a:latin typeface="Calibri" panose="020F0502020204030204"/>
              </a:rPr>
              <a:t>th</a:t>
            </a:r>
            <a:r>
              <a:rPr lang="en-GB" sz="1050" dirty="0">
                <a:solidFill>
                  <a:prstClr val="white"/>
                </a:solidFill>
                <a:latin typeface="Calibri" panose="020F0502020204030204"/>
              </a:rPr>
              <a:t> Jn 2021.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050" dirty="0">
                <a:solidFill>
                  <a:prstClr val="white"/>
                </a:solidFill>
                <a:latin typeface="Calibri" panose="020F0502020204030204"/>
              </a:rPr>
              <a:t>Updated on 18</a:t>
            </a:r>
            <a:r>
              <a:rPr lang="en-GB" sz="1050" baseline="30000" dirty="0">
                <a:solidFill>
                  <a:prstClr val="white"/>
                </a:solidFill>
                <a:latin typeface="Calibri" panose="020F0502020204030204"/>
              </a:rPr>
              <a:t>th</a:t>
            </a:r>
            <a:r>
              <a:rPr lang="en-GB" sz="1050" dirty="0">
                <a:solidFill>
                  <a:prstClr val="white"/>
                </a:solidFill>
                <a:latin typeface="Calibri" panose="020F0502020204030204"/>
              </a:rPr>
              <a:t> Jan 2021 at 7.00 pm.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4A263-BEF2-4652-8407-797E250CD9C0}"/>
              </a:ext>
            </a:extLst>
          </p:cNvPr>
          <p:cNvSpPr txBox="1"/>
          <p:nvPr/>
        </p:nvSpPr>
        <p:spPr>
          <a:xfrm>
            <a:off x="6663170" y="1862571"/>
            <a:ext cx="238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Number of </a:t>
            </a:r>
            <a:r>
              <a:rPr lang="en-GB" sz="1800" b="1" dirty="0">
                <a:solidFill>
                  <a:prstClr val="black"/>
                </a:solidFill>
                <a:latin typeface="Calibri" panose="020F0502020204030204"/>
              </a:rPr>
              <a:t>Vaccine decliners </a:t>
            </a: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as at 14</a:t>
            </a:r>
            <a:r>
              <a:rPr lang="en-GB" sz="1800" baseline="30000" dirty="0">
                <a:solidFill>
                  <a:prstClr val="black"/>
                </a:solidFill>
                <a:latin typeface="Calibri" panose="020F0502020204030204"/>
              </a:rPr>
              <a:t>th</a:t>
            </a: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 Jan= </a:t>
            </a:r>
            <a:r>
              <a:rPr lang="en-GB" sz="1800" b="1" dirty="0">
                <a:solidFill>
                  <a:prstClr val="black"/>
                </a:solidFill>
                <a:latin typeface="Calibri" panose="020F0502020204030204"/>
              </a:rPr>
              <a:t>167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Mostly;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 Black and</a:t>
            </a:r>
          </a:p>
          <a:p>
            <a:pPr marL="214313" indent="-214313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prstClr val="black"/>
                </a:solidFill>
                <a:latin typeface="Calibri" panose="020F0502020204030204"/>
              </a:rPr>
              <a:t>Cypriot community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2D079-24CD-4664-B029-F17126F2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4" y="1516678"/>
            <a:ext cx="6461985" cy="37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8302625" y="5826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+mn-ea"/>
              <a:cs typeface="+mn-cs"/>
            </a:endParaRPr>
          </a:p>
        </p:txBody>
      </p:sp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4924"/>
            <a:ext cx="9144000" cy="68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Rectangle 38"/>
          <p:cNvSpPr>
            <a:spLocks noGrp="1" noChangeArrowheads="1"/>
          </p:cNvSpPr>
          <p:nvPr/>
        </p:nvSpPr>
        <p:spPr bwMode="auto">
          <a:xfrm>
            <a:off x="6858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>
                <a:ln>
                  <a:noFill/>
                </a:ln>
                <a:solidFill>
                  <a:srgbClr val="D52B1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Community - Lateral Flow Testing in Enfield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87" name="Rectangle 39"/>
          <p:cNvSpPr>
            <a:spLocks noGrp="1" noChangeArrowheads="1"/>
          </p:cNvSpPr>
          <p:nvPr/>
        </p:nvSpPr>
        <p:spPr bwMode="auto">
          <a:xfrm>
            <a:off x="1371600" y="3707135"/>
            <a:ext cx="640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January 2021</a:t>
            </a:r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152400" y="6184900"/>
            <a:ext cx="2438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>
                <a:ln>
                  <a:noFill/>
                </a:ln>
                <a:solidFill>
                  <a:srgbClr val="D52B1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www.enfield.gov.uk</a:t>
            </a:r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3581400" y="5867400"/>
            <a:ext cx="191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D52B1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Striving for excellence</a:t>
            </a:r>
          </a:p>
        </p:txBody>
      </p:sp>
      <p:pic>
        <p:nvPicPr>
          <p:cNvPr id="2091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6172200"/>
            <a:ext cx="1535112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5638800"/>
            <a:ext cx="2133600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field Template">
  <a:themeElements>
    <a:clrScheme name="Enfield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field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Enfield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field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field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field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field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field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field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field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field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field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field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field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A2FE7AED4FED42A6326289E9FF5A1F" ma:contentTypeVersion="12" ma:contentTypeDescription="Create a new document." ma:contentTypeScope="" ma:versionID="34782752e0ea414c47b5b3d4640301d0">
  <xsd:schema xmlns:xsd="http://www.w3.org/2001/XMLSchema" xmlns:xs="http://www.w3.org/2001/XMLSchema" xmlns:p="http://schemas.microsoft.com/office/2006/metadata/properties" xmlns:ns3="6649f600-f785-41e7-9ecb-f132ec9254ee" xmlns:ns4="7795bdcd-3134-4ec3-b0a1-16c782ffe0ac" targetNamespace="http://schemas.microsoft.com/office/2006/metadata/properties" ma:root="true" ma:fieldsID="ac9327b0a129ae1674f5f01c6489105a" ns3:_="" ns4:_="">
    <xsd:import namespace="6649f600-f785-41e7-9ecb-f132ec9254ee"/>
    <xsd:import namespace="7795bdcd-3134-4ec3-b0a1-16c782ffe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9f600-f785-41e7-9ecb-f132ec9254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5bdcd-3134-4ec3-b0a1-16c782ffe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4B2C0-C911-4DD2-B777-E9FCE34F20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49f600-f785-41e7-9ecb-f132ec9254ee"/>
    <ds:schemaRef ds:uri="7795bdcd-3134-4ec3-b0a1-16c782ff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62F2C4-17BA-4EA2-919B-C67ECE49B4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58252A-4664-47E6-B54F-9933E5B119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6027</TotalTime>
  <Words>1822</Words>
  <Application>Microsoft Office PowerPoint</Application>
  <PresentationFormat>On-screen Show (4:3)</PresentationFormat>
  <Paragraphs>848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Helvetica</vt:lpstr>
      <vt:lpstr>Segoe UI</vt:lpstr>
      <vt:lpstr>Segoe UI Light</vt:lpstr>
      <vt:lpstr>Segoe UI Semibold</vt:lpstr>
      <vt:lpstr>Times</vt:lpstr>
      <vt:lpstr>Custom Design</vt:lpstr>
      <vt:lpstr>Enfield Template</vt:lpstr>
      <vt:lpstr>1_Custom Design</vt:lpstr>
      <vt:lpstr>Office Theme</vt:lpstr>
      <vt:lpstr>2_Custom Design</vt:lpstr>
      <vt:lpstr>PowerPoint Presentation</vt:lpstr>
      <vt:lpstr>   AGENDA</vt:lpstr>
      <vt:lpstr>Enfield COVID19 Dashboard</vt:lpstr>
      <vt:lpstr>PowerPoint Presentation</vt:lpstr>
      <vt:lpstr>Charts</vt:lpstr>
      <vt:lpstr>Maps</vt:lpstr>
      <vt:lpstr>PowerPoint Presentation</vt:lpstr>
      <vt:lpstr>COVID-19 Vaccine uptake: Enfield as at 15th Jan 2021</vt:lpstr>
      <vt:lpstr>PowerPoint Presentation</vt:lpstr>
      <vt:lpstr>Identifying sites</vt:lpstr>
      <vt:lpstr>Current Sites</vt:lpstr>
      <vt:lpstr>Daily Testing Numbers</vt:lpstr>
      <vt:lpstr>Positive tests</vt:lpstr>
      <vt:lpstr>Comms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뿿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Tahira Anwar</dc:creator>
  <cp:lastModifiedBy>Peter</cp:lastModifiedBy>
  <cp:revision>12</cp:revision>
  <cp:lastPrinted>2021-01-06T13:09:06Z</cp:lastPrinted>
  <dcterms:created xsi:type="dcterms:W3CDTF">2020-06-11T14:08:29Z</dcterms:created>
  <dcterms:modified xsi:type="dcterms:W3CDTF">2021-01-19T12:53:54Z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M_SecurityClassification">
    <vt:lpwstr>UNCLASSIFIED</vt:lpwstr>
  </property>
  <property fmtid="{D5CDD505-2E9C-101B-9397-08002B2CF9AE}" pid="3" name="PM_Qualifier">
    <vt:lpwstr/>
  </property>
  <property fmtid="{D5CDD505-2E9C-101B-9397-08002B2CF9AE}" pid="4" name="PM_DisplayValueSecClassificationWithQualifier">
    <vt:lpwstr>UNCLASSIFIED</vt:lpwstr>
  </property>
  <property fmtid="{D5CDD505-2E9C-101B-9397-08002B2CF9AE}" pid="5" name="PM_InsertionValue">
    <vt:lpwstr>Classification: UNCLASSIFIED</vt:lpwstr>
  </property>
  <property fmtid="{D5CDD505-2E9C-101B-9397-08002B2CF9AE}" pid="6" name="PM_Originator_Hash_SHA1">
    <vt:lpwstr>CD5BE0D6C20E853F0684852AC34AF174B2D753ED</vt:lpwstr>
  </property>
  <property fmtid="{D5CDD505-2E9C-101B-9397-08002B2CF9AE}" pid="7" name="PM_Hash_Version">
    <vt:lpwstr>2012.2</vt:lpwstr>
  </property>
  <property fmtid="{D5CDD505-2E9C-101B-9397-08002B2CF9AE}" pid="8" name="PM_Hash_Salt">
    <vt:lpwstr>2117AE6AF45399BFE0F273B2BCA542F0</vt:lpwstr>
  </property>
  <property fmtid="{D5CDD505-2E9C-101B-9397-08002B2CF9AE}" pid="9" name="PM_Hash_SHA1">
    <vt:lpwstr>2D58336EAE1515FB91C562A2023C9E172553E4A3</vt:lpwstr>
  </property>
  <property fmtid="{D5CDD505-2E9C-101B-9397-08002B2CF9AE}" pid="10" name="PM_LastInsertion">
    <vt:lpwstr>UNCLASSIFIED</vt:lpwstr>
  </property>
  <property fmtid="{D5CDD505-2E9C-101B-9397-08002B2CF9AE}" pid="11" name="ContentTypeId">
    <vt:lpwstr>0x010100E9A2FE7AED4FED42A6326289E9FF5A1F</vt:lpwstr>
  </property>
</Properties>
</file>