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0" r:id="rId1"/>
  </p:sldMasterIdLst>
  <p:notesMasterIdLst>
    <p:notesMasterId r:id="rId43"/>
  </p:notesMasterIdLst>
  <p:handoutMasterIdLst>
    <p:handoutMasterId r:id="rId44"/>
  </p:handoutMasterIdLst>
  <p:sldIdLst>
    <p:sldId id="295" r:id="rId2"/>
    <p:sldId id="610" r:id="rId3"/>
    <p:sldId id="419" r:id="rId4"/>
    <p:sldId id="448" r:id="rId5"/>
    <p:sldId id="450" r:id="rId6"/>
    <p:sldId id="457" r:id="rId7"/>
    <p:sldId id="529" r:id="rId8"/>
    <p:sldId id="461" r:id="rId9"/>
    <p:sldId id="460" r:id="rId10"/>
    <p:sldId id="611" r:id="rId11"/>
    <p:sldId id="612" r:id="rId12"/>
    <p:sldId id="613" r:id="rId13"/>
    <p:sldId id="614" r:id="rId14"/>
    <p:sldId id="465" r:id="rId15"/>
    <p:sldId id="468" r:id="rId16"/>
    <p:sldId id="467" r:id="rId17"/>
    <p:sldId id="616" r:id="rId18"/>
    <p:sldId id="474" r:id="rId19"/>
    <p:sldId id="490" r:id="rId20"/>
    <p:sldId id="481" r:id="rId21"/>
    <p:sldId id="491" r:id="rId22"/>
    <p:sldId id="617" r:id="rId23"/>
    <p:sldId id="501" r:id="rId24"/>
    <p:sldId id="508" r:id="rId25"/>
    <p:sldId id="618" r:id="rId26"/>
    <p:sldId id="615" r:id="rId27"/>
    <p:sldId id="609" r:id="rId28"/>
    <p:sldId id="497" r:id="rId29"/>
    <p:sldId id="619" r:id="rId30"/>
    <p:sldId id="620" r:id="rId31"/>
    <p:sldId id="509" r:id="rId32"/>
    <p:sldId id="621" r:id="rId33"/>
    <p:sldId id="622" r:id="rId34"/>
    <p:sldId id="623" r:id="rId35"/>
    <p:sldId id="624" r:id="rId36"/>
    <p:sldId id="625" r:id="rId37"/>
    <p:sldId id="626" r:id="rId38"/>
    <p:sldId id="627" r:id="rId39"/>
    <p:sldId id="494" r:id="rId40"/>
    <p:sldId id="469" r:id="rId41"/>
    <p:sldId id="495" r:id="rId42"/>
  </p:sldIdLst>
  <p:sldSz cx="13439775" cy="7561263"/>
  <p:notesSz cx="6797675" cy="9926638"/>
  <p:defaultTextStyle>
    <a:defPPr>
      <a:defRPr lang="en-US"/>
    </a:defPPr>
    <a:lvl1pPr marL="0" algn="l" defTabSz="10518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5902" algn="l" defTabSz="10518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1802" algn="l" defTabSz="10518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7704" algn="l" defTabSz="10518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3606" algn="l" defTabSz="10518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29507" algn="l" defTabSz="10518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5408" algn="l" defTabSz="10518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1310" algn="l" defTabSz="10518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7211" algn="l" defTabSz="10518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3" id="{6E3D4E8B-C118-495A-9D3A-475E6A175615}">
          <p14:sldIdLst>
            <p14:sldId id="295"/>
            <p14:sldId id="610"/>
            <p14:sldId id="419"/>
            <p14:sldId id="448"/>
            <p14:sldId id="450"/>
            <p14:sldId id="457"/>
            <p14:sldId id="529"/>
            <p14:sldId id="461"/>
            <p14:sldId id="460"/>
            <p14:sldId id="611"/>
            <p14:sldId id="612"/>
            <p14:sldId id="613"/>
            <p14:sldId id="614"/>
            <p14:sldId id="465"/>
            <p14:sldId id="468"/>
            <p14:sldId id="467"/>
            <p14:sldId id="616"/>
            <p14:sldId id="474"/>
            <p14:sldId id="490"/>
            <p14:sldId id="481"/>
            <p14:sldId id="491"/>
            <p14:sldId id="617"/>
            <p14:sldId id="501"/>
            <p14:sldId id="508"/>
            <p14:sldId id="618"/>
          </p14:sldIdLst>
        </p14:section>
        <p14:section name="Day 4" id="{0E894BDA-E48B-4724-B6C6-50BF26D2D2E7}">
          <p14:sldIdLst>
            <p14:sldId id="615"/>
            <p14:sldId id="609"/>
            <p14:sldId id="497"/>
            <p14:sldId id="619"/>
            <p14:sldId id="620"/>
            <p14:sldId id="509"/>
            <p14:sldId id="621"/>
            <p14:sldId id="622"/>
            <p14:sldId id="623"/>
            <p14:sldId id="624"/>
            <p14:sldId id="625"/>
            <p14:sldId id="626"/>
            <p14:sldId id="627"/>
            <p14:sldId id="494"/>
            <p14:sldId id="469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orient="horz" pos="113">
          <p15:clr>
            <a:srgbClr val="A4A3A4"/>
          </p15:clr>
        </p15:guide>
        <p15:guide id="3" orient="horz" pos="4649">
          <p15:clr>
            <a:srgbClr val="A4A3A4"/>
          </p15:clr>
        </p15:guide>
        <p15:guide id="4" orient="horz" pos="3787">
          <p15:clr>
            <a:srgbClr val="A4A3A4"/>
          </p15:clr>
        </p15:guide>
        <p15:guide id="5" orient="horz" pos="4422">
          <p15:clr>
            <a:srgbClr val="A4A3A4"/>
          </p15:clr>
        </p15:guide>
        <p15:guide id="6" orient="horz" pos="4310">
          <p15:clr>
            <a:srgbClr val="A4A3A4"/>
          </p15:clr>
        </p15:guide>
        <p15:guide id="7" orient="horz" pos="1111">
          <p15:clr>
            <a:srgbClr val="A4A3A4"/>
          </p15:clr>
        </p15:guide>
        <p15:guide id="8" orient="horz" pos="975">
          <p15:clr>
            <a:srgbClr val="A4A3A4"/>
          </p15:clr>
        </p15:guide>
        <p15:guide id="9" orient="horz" pos="229">
          <p15:clr>
            <a:srgbClr val="A4A3A4"/>
          </p15:clr>
        </p15:guide>
        <p15:guide id="10" orient="horz" pos="4537">
          <p15:clr>
            <a:srgbClr val="A4A3A4"/>
          </p15:clr>
        </p15:guide>
        <p15:guide id="11" orient="horz" pos="346">
          <p15:clr>
            <a:srgbClr val="A4A3A4"/>
          </p15:clr>
        </p15:guide>
        <p15:guide id="12" orient="horz" pos="460">
          <p15:clr>
            <a:srgbClr val="A4A3A4"/>
          </p15:clr>
        </p15:guide>
        <p15:guide id="13" orient="horz" pos="4184">
          <p15:clr>
            <a:srgbClr val="A4A3A4"/>
          </p15:clr>
        </p15:guide>
        <p15:guide id="14" orient="horz" pos="4071">
          <p15:clr>
            <a:srgbClr val="A4A3A4"/>
          </p15:clr>
        </p15:guide>
        <p15:guide id="15" orient="horz" pos="839">
          <p15:clr>
            <a:srgbClr val="A4A3A4"/>
          </p15:clr>
        </p15:guide>
        <p15:guide id="16" orient="horz" pos="4597">
          <p15:clr>
            <a:srgbClr val="A4A3A4"/>
          </p15:clr>
        </p15:guide>
        <p15:guide id="17" pos="4233">
          <p15:clr>
            <a:srgbClr val="A4A3A4"/>
          </p15:clr>
        </p15:guide>
        <p15:guide id="18" pos="113">
          <p15:clr>
            <a:srgbClr val="A4A3A4"/>
          </p15:clr>
        </p15:guide>
        <p15:guide id="19" pos="8360">
          <p15:clr>
            <a:srgbClr val="A4A3A4"/>
          </p15:clr>
        </p15:guide>
        <p15:guide id="20" pos="8244">
          <p15:clr>
            <a:srgbClr val="A4A3A4"/>
          </p15:clr>
        </p15:guide>
        <p15:guide id="21" pos="5737">
          <p15:clr>
            <a:srgbClr val="A4A3A4"/>
          </p15:clr>
        </p15:guide>
        <p15:guide id="22" pos="3046">
          <p15:clr>
            <a:srgbClr val="A4A3A4"/>
          </p15:clr>
        </p15:guide>
        <p15:guide id="23" pos="5447">
          <p15:clr>
            <a:srgbClr val="A4A3A4"/>
          </p15:clr>
        </p15:guide>
        <p15:guide id="24" pos="8134">
          <p15:clr>
            <a:srgbClr val="A4A3A4"/>
          </p15:clr>
        </p15:guide>
        <p15:guide id="25" pos="4109">
          <p15:clr>
            <a:srgbClr val="A4A3A4"/>
          </p15:clr>
        </p15:guide>
        <p15:guide id="26" pos="4369">
          <p15:clr>
            <a:srgbClr val="A4A3A4"/>
          </p15:clr>
        </p15:guide>
        <p15:guide id="27" pos="2752">
          <p15:clr>
            <a:srgbClr val="A4A3A4"/>
          </p15:clr>
        </p15:guide>
        <p15:guide id="28" pos="345">
          <p15:clr>
            <a:srgbClr val="A4A3A4"/>
          </p15:clr>
        </p15:guide>
        <p15:guide id="29" pos="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orient="horz" pos="123">
          <p15:clr>
            <a:srgbClr val="A4A3A4"/>
          </p15:clr>
        </p15:guide>
        <p15:guide id="3" orient="horz" pos="6130">
          <p15:clr>
            <a:srgbClr val="A4A3A4"/>
          </p15:clr>
        </p15:guide>
        <p15:guide id="4" orient="horz" pos="5884">
          <p15:clr>
            <a:srgbClr val="A4A3A4"/>
          </p15:clr>
        </p15:guide>
        <p15:guide id="5" orient="horz" pos="2732">
          <p15:clr>
            <a:srgbClr val="A4A3A4"/>
          </p15:clr>
        </p15:guide>
        <p15:guide id="6" orient="horz" pos="2634">
          <p15:clr>
            <a:srgbClr val="A4A3A4"/>
          </p15:clr>
        </p15:guide>
        <p15:guide id="7" orient="horz" pos="517">
          <p15:clr>
            <a:srgbClr val="A4A3A4"/>
          </p15:clr>
        </p15:guide>
        <p15:guide id="8" pos="2141">
          <p15:clr>
            <a:srgbClr val="A4A3A4"/>
          </p15:clr>
        </p15:guide>
        <p15:guide id="9" pos="118">
          <p15:clr>
            <a:srgbClr val="A4A3A4"/>
          </p15:clr>
        </p15:guide>
        <p15:guide id="10" pos="4164">
          <p15:clr>
            <a:srgbClr val="A4A3A4"/>
          </p15:clr>
        </p15:guide>
        <p15:guide id="11" pos="289">
          <p15:clr>
            <a:srgbClr val="A4A3A4"/>
          </p15:clr>
        </p15:guide>
        <p15:guide id="12" pos="40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E48"/>
    <a:srgbClr val="FE585D"/>
    <a:srgbClr val="74AA50"/>
    <a:srgbClr val="693C5E"/>
    <a:srgbClr val="F4CD72"/>
    <a:srgbClr val="71B2C9"/>
    <a:srgbClr val="53447F"/>
    <a:srgbClr val="173861"/>
    <a:srgbClr val="F57B29"/>
    <a:srgbClr val="FF5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1224" autoAdjust="0"/>
  </p:normalViewPr>
  <p:slideViewPr>
    <p:cSldViewPr snapToObjects="1" showGuides="1">
      <p:cViewPr varScale="1">
        <p:scale>
          <a:sx n="38" d="100"/>
          <a:sy n="38" d="100"/>
        </p:scale>
        <p:origin x="1152" y="58"/>
      </p:cViewPr>
      <p:guideLst>
        <p:guide orient="horz" pos="2381"/>
        <p:guide orient="horz" pos="113"/>
        <p:guide orient="horz" pos="4649"/>
        <p:guide orient="horz" pos="3787"/>
        <p:guide orient="horz" pos="4422"/>
        <p:guide orient="horz" pos="4310"/>
        <p:guide orient="horz" pos="1111"/>
        <p:guide orient="horz" pos="975"/>
        <p:guide orient="horz" pos="229"/>
        <p:guide orient="horz" pos="4537"/>
        <p:guide orient="horz" pos="346"/>
        <p:guide orient="horz" pos="460"/>
        <p:guide orient="horz" pos="4184"/>
        <p:guide orient="horz" pos="4071"/>
        <p:guide orient="horz" pos="839"/>
        <p:guide orient="horz" pos="4597"/>
        <p:guide pos="4233"/>
        <p:guide pos="113"/>
        <p:guide pos="8360"/>
        <p:guide pos="8244"/>
        <p:guide pos="5737"/>
        <p:guide pos="3046"/>
        <p:guide pos="5447"/>
        <p:guide pos="8134"/>
        <p:guide pos="4109"/>
        <p:guide pos="4369"/>
        <p:guide pos="2752"/>
        <p:guide pos="345"/>
        <p:guide pos="2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Objects="1" showGuides="1">
      <p:cViewPr>
        <p:scale>
          <a:sx n="69" d="100"/>
          <a:sy n="69" d="100"/>
        </p:scale>
        <p:origin x="2574" y="-558"/>
      </p:cViewPr>
      <p:guideLst>
        <p:guide orient="horz" pos="3127"/>
        <p:guide orient="horz" pos="123"/>
        <p:guide orient="horz" pos="6130"/>
        <p:guide orient="horz" pos="5884"/>
        <p:guide orient="horz" pos="2732"/>
        <p:guide orient="horz" pos="2634"/>
        <p:guide orient="horz" pos="517"/>
        <p:guide pos="2141"/>
        <p:guide pos="118"/>
        <p:guide pos="4164"/>
        <p:guide pos="289"/>
        <p:guide pos="40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 bwMode="gray">
          <a:xfrm>
            <a:off x="175365" y="9731375"/>
            <a:ext cx="5720512" cy="1964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Document Name |  Month/Year  |  Version 1  |  Public  |  Internal Use Only  |  Confidential  |  Strictly  Confidential (DELETE CLASSIFICATION)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6135142" y="9716534"/>
            <a:ext cx="576494" cy="235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Geomanist Light" pitchFamily="50" charset="0"/>
              </a:defRPr>
            </a:lvl1pPr>
          </a:lstStyle>
          <a:p>
            <a:pPr algn="r"/>
            <a:fld id="{2FB8B7E8-C405-4882-AAD0-1D72826C463D}" type="slidenum">
              <a:rPr lang="en-GB" smtClean="0">
                <a:solidFill>
                  <a:schemeClr val="bg1"/>
                </a:solidFill>
                <a:latin typeface="Segoe UI Light" panose="020B0502040204020203" pitchFamily="34" charset="0"/>
              </a:rPr>
              <a:pPr algn="r"/>
              <a:t>‹#›</a:t>
            </a:fld>
            <a:endParaRPr lang="en-GB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9340850"/>
            <a:ext cx="149507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8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77800" y="192088"/>
            <a:ext cx="6419850" cy="3613150"/>
          </a:xfrm>
          <a:prstGeom prst="rect">
            <a:avLst/>
          </a:prstGeom>
          <a:noFill/>
          <a:ln w="6350">
            <a:solidFill>
              <a:srgbClr val="C8C9C7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87325" y="4165601"/>
            <a:ext cx="6412008" cy="5046190"/>
          </a:xfrm>
          <a:prstGeom prst="rect">
            <a:avLst/>
          </a:prstGeom>
          <a:ln w="9525">
            <a:noFill/>
          </a:ln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6369968" y="9737474"/>
            <a:ext cx="343561" cy="2344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latin typeface="Segoe UI Light" panose="020B0502040204020203" pitchFamily="34" charset="0"/>
              </a:defRPr>
            </a:lvl1pPr>
          </a:lstStyle>
          <a:p>
            <a:fld id="{2FB8B7E8-C405-4882-AAD0-1D72826C463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TextBox 27"/>
          <p:cNvSpPr txBox="1"/>
          <p:nvPr/>
        </p:nvSpPr>
        <p:spPr bwMode="gray">
          <a:xfrm>
            <a:off x="176993" y="9766818"/>
            <a:ext cx="5720512" cy="1964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Project name |  Month/Year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</a:t>
            </a:r>
            <a:r>
              <a:rPr lang="en-GB" sz="700" b="1" dirty="0">
                <a:solidFill>
                  <a:schemeClr val="tx1"/>
                </a:solidFill>
                <a:latin typeface="+mj-lt"/>
              </a:rPr>
              <a:t>(DELETE CLASSIFICATION)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7325" y="3977785"/>
            <a:ext cx="64120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" y="9471619"/>
            <a:ext cx="149507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1802" rtl="0" eaLnBrk="1" latinLnBrk="0" hangingPunct="1">
      <a:lnSpc>
        <a:spcPct val="110000"/>
      </a:lnSpc>
      <a:spcBef>
        <a:spcPts val="691"/>
      </a:spcBef>
      <a:defRPr sz="1200" kern="1200">
        <a:solidFill>
          <a:srgbClr val="222223"/>
        </a:solidFill>
        <a:latin typeface="+mn-lt"/>
        <a:ea typeface="+mn-ea"/>
        <a:cs typeface="+mn-cs"/>
      </a:defRPr>
    </a:lvl1pPr>
    <a:lvl2pPr marL="361950" indent="-198438" algn="l" defTabSz="1051802" rtl="0" eaLnBrk="1" latinLnBrk="0" hangingPunct="1">
      <a:lnSpc>
        <a:spcPct val="110000"/>
      </a:lnSpc>
      <a:spcBef>
        <a:spcPts val="691"/>
      </a:spcBef>
      <a:buFont typeface="Arial" panose="020B0604020202020204" pitchFamily="34" charset="0"/>
      <a:buChar char="•"/>
      <a:defRPr sz="1200" kern="1200">
        <a:solidFill>
          <a:srgbClr val="222223"/>
        </a:solidFill>
        <a:latin typeface="+mn-lt"/>
        <a:ea typeface="+mn-ea"/>
        <a:cs typeface="+mn-cs"/>
      </a:defRPr>
    </a:lvl2pPr>
    <a:lvl3pPr marL="541338" indent="-190500" algn="l" defTabSz="1051802" rtl="0" eaLnBrk="1" latinLnBrk="0" hangingPunct="1">
      <a:lnSpc>
        <a:spcPct val="110000"/>
      </a:lnSpc>
      <a:spcBef>
        <a:spcPts val="691"/>
      </a:spcBef>
      <a:buFont typeface="Arial" panose="020B0604020202020204" pitchFamily="34" charset="0"/>
      <a:buChar char="•"/>
      <a:tabLst/>
      <a:defRPr sz="1200" kern="1200">
        <a:solidFill>
          <a:srgbClr val="222223"/>
        </a:solidFill>
        <a:latin typeface="+mn-lt"/>
        <a:ea typeface="+mn-ea"/>
        <a:cs typeface="+mn-cs"/>
      </a:defRPr>
    </a:lvl3pPr>
    <a:lvl4pPr marL="722313" indent="-185738" algn="l" defTabSz="1051802" rtl="0" eaLnBrk="1" latinLnBrk="0" hangingPunct="1">
      <a:lnSpc>
        <a:spcPct val="110000"/>
      </a:lnSpc>
      <a:spcBef>
        <a:spcPts val="691"/>
      </a:spcBef>
      <a:buFont typeface="Arial" panose="020B0604020202020204" pitchFamily="34" charset="0"/>
      <a:buChar char="•"/>
      <a:defRPr sz="1200" kern="1200">
        <a:solidFill>
          <a:srgbClr val="222223"/>
        </a:solidFill>
        <a:latin typeface="+mn-lt"/>
        <a:ea typeface="+mn-ea"/>
        <a:cs typeface="+mn-cs"/>
      </a:defRPr>
    </a:lvl4pPr>
    <a:lvl5pPr marL="982663" indent="-200025" algn="l" defTabSz="1051802" rtl="0" eaLnBrk="1" latinLnBrk="0" hangingPunct="1">
      <a:lnSpc>
        <a:spcPct val="110000"/>
      </a:lnSpc>
      <a:spcBef>
        <a:spcPts val="691"/>
      </a:spcBef>
      <a:buFont typeface="Arial" panose="020B0604020202020204" pitchFamily="34" charset="0"/>
      <a:buChar char="•"/>
      <a:defRPr sz="1200" kern="1200">
        <a:solidFill>
          <a:srgbClr val="222223"/>
        </a:solidFill>
        <a:latin typeface="+mn-lt"/>
        <a:ea typeface="+mn-ea"/>
        <a:cs typeface="+mn-cs"/>
      </a:defRPr>
    </a:lvl5pPr>
    <a:lvl6pPr marL="2629507" algn="l" defTabSz="10518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155408" algn="l" defTabSz="10518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681310" algn="l" defTabSz="10518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207211" algn="l" defTabSz="10518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43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57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allergies – let catering staff know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17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257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Something that stood out yesterday…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425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87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519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allergies – let catering staff know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9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i="1" kern="1200" dirty="0">
                <a:solidFill>
                  <a:srgbClr val="222223"/>
                </a:solidFill>
                <a:effectLst/>
                <a:latin typeface="+mn-lt"/>
                <a:ea typeface="+mn-ea"/>
                <a:cs typeface="+mn-cs"/>
              </a:rPr>
              <a:t>The building, sustainable operations.</a:t>
            </a:r>
            <a:endParaRPr lang="en-GB" sz="1200" kern="1200" dirty="0">
              <a:solidFill>
                <a:srgbClr val="222223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>
                <a:solidFill>
                  <a:srgbClr val="222223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i="1" kern="1200" dirty="0">
                <a:solidFill>
                  <a:srgbClr val="222223"/>
                </a:solidFill>
                <a:effectLst/>
                <a:latin typeface="+mn-lt"/>
                <a:ea typeface="+mn-ea"/>
                <a:cs typeface="+mn-cs"/>
              </a:rPr>
              <a:t>-   solar panels on the roof - energy for use within the building or back into the national grid.</a:t>
            </a:r>
            <a:endParaRPr lang="en-GB" sz="1200" kern="1200" dirty="0">
              <a:solidFill>
                <a:srgbClr val="222223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>
                <a:solidFill>
                  <a:srgbClr val="222223"/>
                </a:solidFill>
                <a:effectLst/>
                <a:latin typeface="+mn-lt"/>
                <a:ea typeface="+mn-ea"/>
                <a:cs typeface="+mn-cs"/>
              </a:rPr>
              <a:t>-   solar-thermal water heating, and ground source heat pumps that supply up to 70% of heating needs.</a:t>
            </a:r>
            <a:endParaRPr lang="en-GB" sz="1200" kern="1200" dirty="0">
              <a:solidFill>
                <a:srgbClr val="222223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i="1" kern="1200" dirty="0">
                <a:solidFill>
                  <a:srgbClr val="222223"/>
                </a:solidFill>
                <a:effectLst/>
                <a:latin typeface="+mn-lt"/>
                <a:ea typeface="+mn-ea"/>
                <a:cs typeface="+mn-cs"/>
              </a:rPr>
              <a:t>LED and motion detector lighting installations to improve energy efficiency. </a:t>
            </a:r>
          </a:p>
          <a:p>
            <a:pPr marL="171450" indent="-171450">
              <a:buFontTx/>
              <a:buChar char="-"/>
            </a:pPr>
            <a:r>
              <a:rPr lang="en-GB" sz="1200" i="1" kern="1200" dirty="0">
                <a:solidFill>
                  <a:srgbClr val="222223"/>
                </a:solidFill>
                <a:effectLst/>
                <a:latin typeface="+mn-lt"/>
                <a:ea typeface="+mn-ea"/>
                <a:cs typeface="+mn-cs"/>
              </a:rPr>
              <a:t>Park’s 37 acres feature extensive biodiversity including a wildflower meadow managed under an Environmental Stewardship scheme. </a:t>
            </a:r>
          </a:p>
          <a:p>
            <a:pPr marL="171450" indent="-171450">
              <a:buFontTx/>
              <a:buChar char="-"/>
            </a:pPr>
            <a:r>
              <a:rPr lang="en-GB" sz="1200" i="1" kern="1200" dirty="0">
                <a:solidFill>
                  <a:srgbClr val="222223"/>
                </a:solidFill>
                <a:effectLst/>
                <a:latin typeface="+mn-lt"/>
                <a:ea typeface="+mn-ea"/>
                <a:cs typeface="+mn-cs"/>
              </a:rPr>
              <a:t>12,000-20,000 trees absorb up to almost a million pounds of carbon per year from the city.</a:t>
            </a:r>
            <a:endParaRPr lang="en-GB" sz="1200" kern="1200" dirty="0">
              <a:solidFill>
                <a:srgbClr val="222223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>
                <a:solidFill>
                  <a:srgbClr val="222223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rgbClr val="222223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01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80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27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7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848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 to impact of meat on climate change as rationale for vegetarian/vegan food </a:t>
            </a:r>
          </a:p>
          <a:p>
            <a:pPr marL="0" marR="0" lvl="0" indent="0" algn="l" defTabSz="1051802" rtl="0" eaLnBrk="1" fontAlgn="auto" latinLnBrk="0" hangingPunct="1">
              <a:lnSpc>
                <a:spcPct val="110000"/>
              </a:lnSpc>
              <a:spcBef>
                <a:spcPts val="6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1051802" rtl="0" eaLnBrk="1" fontAlgn="auto" latinLnBrk="0" hangingPunct="1">
              <a:lnSpc>
                <a:spcPct val="110000"/>
              </a:lnSpc>
              <a:spcBef>
                <a:spcPts val="6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Any allergies – let catering staff know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28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182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8B7E8-C405-4882-AAD0-1D72826C463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72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www.ipsos-mori.com/ipsosconnect" TargetMode="External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www.ipsos-mori.com/ipsosconnect" TargetMode="External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Cover -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27455" y="179388"/>
            <a:ext cx="12984866" cy="7200900"/>
          </a:xfrm>
          <a:solidFill>
            <a:schemeClr val="tx1"/>
          </a:solidFill>
        </p:spPr>
        <p:txBody>
          <a:bodyPr>
            <a:normAutofit/>
          </a:bodyPr>
          <a:lstStyle>
            <a:lvl1pPr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place image (or select frame and copy/paste image into it)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4054" y="4194212"/>
            <a:ext cx="6030800" cy="447101"/>
          </a:xfrm>
          <a:solidFill>
            <a:schemeClr val="accent2"/>
          </a:solidFill>
        </p:spPr>
        <p:txBody>
          <a:bodyPr wrap="none" lIns="72000" tIns="36000" rIns="72000" bIns="36000" rtlCol="0" anchor="t">
            <a:spAutoFit/>
          </a:bodyPr>
          <a:lstStyle>
            <a:lvl1pPr marL="0" indent="0">
              <a:buNone/>
              <a:defRPr lang="en-GB" sz="2400" b="1" baseline="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subtitle Click to add subtitle</a:t>
            </a:r>
            <a:endParaRPr lang="en-GB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4053" y="4798059"/>
            <a:ext cx="6153435" cy="1080000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3431" y="7373063"/>
            <a:ext cx="9231865" cy="215900"/>
          </a:xfrm>
        </p:spPr>
        <p:txBody>
          <a:bodyPr>
            <a:noAutofit/>
          </a:bodyPr>
          <a:lstStyle>
            <a:lvl1pPr marL="0" indent="0">
              <a:buNone/>
              <a:defRPr sz="700" baseline="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1100">
                <a:latin typeface="Segoe UI Light" panose="020B0502040204020203" pitchFamily="34" charset="0"/>
              </a:defRPr>
            </a:lvl2pPr>
            <a:lvl3pPr marL="914400" indent="0">
              <a:buNone/>
              <a:defRPr sz="1050">
                <a:latin typeface="Segoe UI Light" panose="020B0502040204020203" pitchFamily="34" charset="0"/>
              </a:defRPr>
            </a:lvl3pPr>
            <a:lvl4pPr marL="1371600" indent="0">
              <a:buNone/>
              <a:defRPr sz="1000">
                <a:latin typeface="Segoe UI Light" panose="020B0502040204020203" pitchFamily="34" charset="0"/>
              </a:defRPr>
            </a:lvl4pPr>
            <a:lvl5pPr marL="1828800" indent="0">
              <a:buNone/>
              <a:defRPr sz="10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Document Name | Date | Version xx | Public : Internal Use Only | Confidential | Strictly Confidential    (DELETE CLASSIFICATION)</a:t>
            </a:r>
          </a:p>
        </p:txBody>
      </p:sp>
      <p:sp>
        <p:nvSpPr>
          <p:cNvPr id="158" name="Frame 157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5" name="Text Placeholder 6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691799" y="1915842"/>
            <a:ext cx="3421752" cy="634267"/>
          </a:xfrm>
          <a:solidFill>
            <a:schemeClr val="accent3"/>
          </a:solidFill>
        </p:spPr>
        <p:txBody>
          <a:bodyPr wrap="none" lIns="72000" tIns="36000" rIns="72000" bIns="36000" rtlCol="0" anchor="b">
            <a:spAutoFit/>
          </a:bodyPr>
          <a:lstStyle>
            <a:lvl1pPr marL="0" indent="0">
              <a:buFontTx/>
              <a:buNone/>
              <a:defRPr lang="en-US" sz="36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Sentence line 1</a:t>
            </a:r>
          </a:p>
        </p:txBody>
      </p:sp>
      <p:sp>
        <p:nvSpPr>
          <p:cNvPr id="16" name="Text Placeholder 6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694335" y="2787221"/>
            <a:ext cx="3421752" cy="634267"/>
          </a:xfrm>
          <a:solidFill>
            <a:schemeClr val="accent3"/>
          </a:solidFill>
        </p:spPr>
        <p:txBody>
          <a:bodyPr wrap="none" lIns="72000" tIns="36000" rIns="72000" bIns="36000" rtlCol="0" anchor="b">
            <a:spAutoFit/>
          </a:bodyPr>
          <a:lstStyle>
            <a:lvl1pPr marL="0" indent="0">
              <a:buFontTx/>
              <a:buNone/>
              <a:defRPr lang="en-US" sz="36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Sentence line 2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05805" y="6136108"/>
            <a:ext cx="719060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r>
              <a:rPr lang="en-GB" sz="1200" dirty="0">
                <a:solidFill>
                  <a:schemeClr val="bg1"/>
                </a:solidFill>
                <a:latin typeface="Calibri" pitchFamily="34" charset="0"/>
              </a:rPr>
              <a:t>© 2016 Ipsos.  All rights reserved. Contains Ipsos' Confidential and Proprietary information and may not be disclosed or reproduced without the prior written consent of Ipsos.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9" y="6730368"/>
            <a:ext cx="4313485" cy="5784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UK Climate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Investments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Theory of Change workshop |  April 2019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|  Version 1  |  Confidential  |</a:t>
            </a:r>
          </a:p>
        </p:txBody>
      </p:sp>
    </p:spTree>
    <p:extLst>
      <p:ext uri="{BB962C8B-B14F-4D97-AF65-F5344CB8AC3E}">
        <p14:creationId xmlns:p14="http://schemas.microsoft.com/office/powerpoint/2010/main" val="9613418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Colour fill - Title, Full Pag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121" y="918126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Frame 3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93894" y="1968491"/>
            <a:ext cx="12051105" cy="467837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UK Climate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Investments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Theory of Change workshop |  April 2019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|  Version 1  |  Confidential  |</a:t>
            </a:r>
          </a:p>
        </p:txBody>
      </p:sp>
    </p:spTree>
    <p:extLst>
      <p:ext uri="{BB962C8B-B14F-4D97-AF65-F5344CB8AC3E}">
        <p14:creationId xmlns:p14="http://schemas.microsoft.com/office/powerpoint/2010/main" val="3570615740"/>
      </p:ext>
    </p:extLst>
  </p:cSld>
  <p:clrMapOvr>
    <a:masterClrMapping/>
  </p:clrMapOvr>
  <p:transition>
    <p:fade/>
  </p:transition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2 x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1" y="4043802"/>
            <a:ext cx="13371615" cy="351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837933" y="2061030"/>
            <a:ext cx="11763919" cy="598488"/>
          </a:xfrm>
          <a:noFill/>
        </p:spPr>
        <p:txBody>
          <a:bodyPr wrap="square" anchor="ctr"/>
          <a:lstStyle>
            <a:lvl1pPr>
              <a:defRPr sz="6200"/>
            </a:lvl1pPr>
          </a:lstStyle>
          <a:p>
            <a:r>
              <a:rPr lang="en-US" dirty="0"/>
              <a:t>Click to add statement</a:t>
            </a:r>
            <a:endParaRPr lang="en-GB" dirty="0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12" hasCustomPrompt="1"/>
          </p:nvPr>
        </p:nvSpPr>
        <p:spPr>
          <a:xfrm>
            <a:off x="6809889" y="4223796"/>
            <a:ext cx="6442518" cy="31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183261" y="4223796"/>
            <a:ext cx="6443171" cy="31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6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 bwMode="gray">
          <a:xfrm>
            <a:off x="539678" y="7380294"/>
            <a:ext cx="4896000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10062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bottom image x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95155" y="4105787"/>
            <a:ext cx="13185261" cy="3274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837933" y="2061030"/>
            <a:ext cx="11763919" cy="598488"/>
          </a:xfrm>
          <a:noFill/>
        </p:spPr>
        <p:txBody>
          <a:bodyPr wrap="square" anchor="ctr"/>
          <a:lstStyle>
            <a:lvl1pPr>
              <a:defRPr sz="6200"/>
            </a:lvl1pPr>
          </a:lstStyle>
          <a:p>
            <a:r>
              <a:rPr lang="en-US" dirty="0"/>
              <a:t>Click to add statement</a:t>
            </a:r>
            <a:endParaRPr lang="en-GB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179392" y="4284664"/>
            <a:ext cx="13073473" cy="310178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0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 bwMode="gray">
          <a:xfrm>
            <a:off x="539678" y="7380294"/>
            <a:ext cx="4896000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73551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6669" y="3128920"/>
            <a:ext cx="5939757" cy="2091871"/>
          </a:xfrm>
        </p:spPr>
        <p:txBody>
          <a:bodyPr wrap="square" lIns="82819" tIns="41410" rIns="82819" bIns="41410">
            <a:spAutoFit/>
          </a:bodyPr>
          <a:lstStyle>
            <a:lvl1pPr marL="0" indent="0">
              <a:spcBef>
                <a:spcPts val="0"/>
              </a:spcBef>
              <a:buNone/>
              <a:tabLst>
                <a:tab pos="314080" algn="l"/>
              </a:tabLst>
              <a:defRPr sz="2100" baseline="0">
                <a:solidFill>
                  <a:schemeClr val="bg1"/>
                </a:solidFill>
                <a:latin typeface="+mn-lt"/>
              </a:defRPr>
            </a:lvl1pPr>
            <a:lvl2pPr marL="525902" indent="0">
              <a:buNone/>
              <a:defRPr>
                <a:solidFill>
                  <a:schemeClr val="bg1"/>
                </a:solidFill>
              </a:defRPr>
            </a:lvl2pPr>
            <a:lvl3pPr marL="1051802" indent="0">
              <a:buNone/>
              <a:defRPr>
                <a:solidFill>
                  <a:schemeClr val="bg1"/>
                </a:solidFill>
              </a:defRPr>
            </a:lvl3pPr>
            <a:lvl4pPr marL="1577704" indent="0">
              <a:buNone/>
              <a:defRPr>
                <a:solidFill>
                  <a:schemeClr val="bg1"/>
                </a:solidFill>
              </a:defRPr>
            </a:lvl4pPr>
            <a:lvl5pPr marL="210360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	020 #### ####</a:t>
            </a:r>
            <a:br>
              <a:rPr lang="en-US" dirty="0"/>
            </a:br>
            <a:r>
              <a:rPr lang="en-US" dirty="0"/>
              <a:t>	##### ######	firstname.lastname@ipsos.com</a:t>
            </a:r>
            <a:endParaRPr lang="en-GB" dirty="0"/>
          </a:p>
        </p:txBody>
      </p:sp>
      <p:sp>
        <p:nvSpPr>
          <p:cNvPr id="159" name="Freeform 7"/>
          <p:cNvSpPr>
            <a:spLocks noChangeAspect="1" noEditPoints="1"/>
          </p:cNvSpPr>
          <p:nvPr userDrawn="1"/>
        </p:nvSpPr>
        <p:spPr bwMode="auto">
          <a:xfrm>
            <a:off x="646035" y="4764299"/>
            <a:ext cx="228093" cy="180000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0" y="76"/>
              </a:cxn>
              <a:cxn ang="0">
                <a:pos x="65" y="125"/>
              </a:cxn>
              <a:cxn ang="0">
                <a:pos x="0" y="169"/>
              </a:cxn>
              <a:cxn ang="0">
                <a:pos x="182" y="179"/>
              </a:cxn>
              <a:cxn ang="0">
                <a:pos x="176" y="182"/>
              </a:cxn>
              <a:cxn ang="0">
                <a:pos x="7" y="182"/>
              </a:cxn>
              <a:cxn ang="0">
                <a:pos x="2" y="179"/>
              </a:cxn>
              <a:cxn ang="0">
                <a:pos x="73" y="131"/>
              </a:cxn>
              <a:cxn ang="0">
                <a:pos x="110" y="131"/>
              </a:cxn>
              <a:cxn ang="0">
                <a:pos x="182" y="179"/>
              </a:cxn>
              <a:cxn ang="0">
                <a:pos x="183" y="76"/>
              </a:cxn>
              <a:cxn ang="0">
                <a:pos x="183" y="169"/>
              </a:cxn>
              <a:cxn ang="0">
                <a:pos x="118" y="125"/>
              </a:cxn>
              <a:cxn ang="0">
                <a:pos x="183" y="76"/>
              </a:cxn>
              <a:cxn ang="0">
                <a:pos x="48" y="65"/>
              </a:cxn>
              <a:cxn ang="0">
                <a:pos x="135" y="65"/>
              </a:cxn>
              <a:cxn ang="0">
                <a:pos x="135" y="72"/>
              </a:cxn>
              <a:cxn ang="0">
                <a:pos x="48" y="72"/>
              </a:cxn>
              <a:cxn ang="0">
                <a:pos x="48" y="65"/>
              </a:cxn>
              <a:cxn ang="0">
                <a:pos x="48" y="78"/>
              </a:cxn>
              <a:cxn ang="0">
                <a:pos x="135" y="78"/>
              </a:cxn>
              <a:cxn ang="0">
                <a:pos x="135" y="85"/>
              </a:cxn>
              <a:cxn ang="0">
                <a:pos x="48" y="85"/>
              </a:cxn>
              <a:cxn ang="0">
                <a:pos x="48" y="78"/>
              </a:cxn>
              <a:cxn ang="0">
                <a:pos x="48" y="91"/>
              </a:cxn>
              <a:cxn ang="0">
                <a:pos x="92" y="91"/>
              </a:cxn>
              <a:cxn ang="0">
                <a:pos x="92" y="98"/>
              </a:cxn>
              <a:cxn ang="0">
                <a:pos x="48" y="98"/>
              </a:cxn>
              <a:cxn ang="0">
                <a:pos x="48" y="91"/>
              </a:cxn>
              <a:cxn ang="0">
                <a:pos x="182" y="65"/>
              </a:cxn>
              <a:cxn ang="0">
                <a:pos x="182" y="65"/>
              </a:cxn>
              <a:cxn ang="0">
                <a:pos x="148" y="91"/>
              </a:cxn>
              <a:cxn ang="0">
                <a:pos x="148" y="54"/>
              </a:cxn>
              <a:cxn ang="0">
                <a:pos x="35" y="54"/>
              </a:cxn>
              <a:cxn ang="0">
                <a:pos x="35" y="91"/>
              </a:cxn>
              <a:cxn ang="0">
                <a:pos x="1" y="65"/>
              </a:cxn>
              <a:cxn ang="0">
                <a:pos x="1" y="65"/>
              </a:cxn>
              <a:cxn ang="0">
                <a:pos x="78" y="8"/>
              </a:cxn>
              <a:cxn ang="0">
                <a:pos x="105" y="8"/>
              </a:cxn>
              <a:cxn ang="0">
                <a:pos x="182" y="65"/>
              </a:cxn>
            </a:cxnLst>
            <a:rect l="0" t="0" r="r" b="b"/>
            <a:pathLst>
              <a:path w="183" h="182">
                <a:moveTo>
                  <a:pt x="0" y="169"/>
                </a:moveTo>
                <a:cubicBezTo>
                  <a:pt x="0" y="76"/>
                  <a:pt x="0" y="76"/>
                  <a:pt x="0" y="76"/>
                </a:cubicBezTo>
                <a:cubicBezTo>
                  <a:pt x="65" y="125"/>
                  <a:pt x="65" y="125"/>
                  <a:pt x="65" y="125"/>
                </a:cubicBezTo>
                <a:cubicBezTo>
                  <a:pt x="0" y="169"/>
                  <a:pt x="0" y="169"/>
                  <a:pt x="0" y="169"/>
                </a:cubicBezTo>
                <a:close/>
                <a:moveTo>
                  <a:pt x="182" y="179"/>
                </a:moveTo>
                <a:cubicBezTo>
                  <a:pt x="180" y="181"/>
                  <a:pt x="178" y="182"/>
                  <a:pt x="176" y="182"/>
                </a:cubicBezTo>
                <a:cubicBezTo>
                  <a:pt x="7" y="182"/>
                  <a:pt x="7" y="182"/>
                  <a:pt x="7" y="182"/>
                </a:cubicBezTo>
                <a:cubicBezTo>
                  <a:pt x="5" y="182"/>
                  <a:pt x="3" y="181"/>
                  <a:pt x="2" y="179"/>
                </a:cubicBezTo>
                <a:cubicBezTo>
                  <a:pt x="73" y="131"/>
                  <a:pt x="73" y="131"/>
                  <a:pt x="73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182" y="179"/>
                  <a:pt x="182" y="179"/>
                  <a:pt x="182" y="179"/>
                </a:cubicBezTo>
                <a:close/>
                <a:moveTo>
                  <a:pt x="183" y="76"/>
                </a:moveTo>
                <a:cubicBezTo>
                  <a:pt x="183" y="169"/>
                  <a:pt x="183" y="169"/>
                  <a:pt x="183" y="169"/>
                </a:cubicBezTo>
                <a:cubicBezTo>
                  <a:pt x="118" y="125"/>
                  <a:pt x="118" y="125"/>
                  <a:pt x="118" y="125"/>
                </a:cubicBezTo>
                <a:cubicBezTo>
                  <a:pt x="183" y="76"/>
                  <a:pt x="183" y="76"/>
                  <a:pt x="183" y="76"/>
                </a:cubicBezTo>
                <a:close/>
                <a:moveTo>
                  <a:pt x="48" y="65"/>
                </a:moveTo>
                <a:cubicBezTo>
                  <a:pt x="135" y="65"/>
                  <a:pt x="135" y="65"/>
                  <a:pt x="135" y="65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48" y="72"/>
                  <a:pt x="48" y="72"/>
                  <a:pt x="48" y="72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8" y="78"/>
                </a:moveTo>
                <a:cubicBezTo>
                  <a:pt x="135" y="78"/>
                  <a:pt x="135" y="78"/>
                  <a:pt x="135" y="7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48" y="85"/>
                  <a:pt x="48" y="85"/>
                  <a:pt x="48" y="85"/>
                </a:cubicBezTo>
                <a:cubicBezTo>
                  <a:pt x="48" y="78"/>
                  <a:pt x="48" y="78"/>
                  <a:pt x="48" y="78"/>
                </a:cubicBezTo>
                <a:close/>
                <a:moveTo>
                  <a:pt x="48" y="91"/>
                </a:moveTo>
                <a:cubicBezTo>
                  <a:pt x="92" y="91"/>
                  <a:pt x="92" y="91"/>
                  <a:pt x="92" y="91"/>
                </a:cubicBezTo>
                <a:cubicBezTo>
                  <a:pt x="92" y="98"/>
                  <a:pt x="92" y="98"/>
                  <a:pt x="92" y="98"/>
                </a:cubicBezTo>
                <a:cubicBezTo>
                  <a:pt x="48" y="98"/>
                  <a:pt x="48" y="98"/>
                  <a:pt x="48" y="98"/>
                </a:cubicBezTo>
                <a:cubicBezTo>
                  <a:pt x="48" y="91"/>
                  <a:pt x="48" y="91"/>
                  <a:pt x="48" y="91"/>
                </a:cubicBezTo>
                <a:close/>
                <a:moveTo>
                  <a:pt x="182" y="65"/>
                </a:moveTo>
                <a:cubicBezTo>
                  <a:pt x="182" y="65"/>
                  <a:pt x="182" y="65"/>
                  <a:pt x="182" y="65"/>
                </a:cubicBezTo>
                <a:cubicBezTo>
                  <a:pt x="148" y="91"/>
                  <a:pt x="148" y="91"/>
                  <a:pt x="148" y="91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5" y="91"/>
                  <a:pt x="35" y="91"/>
                  <a:pt x="35" y="91"/>
                </a:cubicBezTo>
                <a:cubicBezTo>
                  <a:pt x="1" y="65"/>
                  <a:pt x="1" y="65"/>
                  <a:pt x="1" y="65"/>
                </a:cubicBezTo>
                <a:cubicBezTo>
                  <a:pt x="1" y="65"/>
                  <a:pt x="1" y="65"/>
                  <a:pt x="1" y="65"/>
                </a:cubicBezTo>
                <a:cubicBezTo>
                  <a:pt x="27" y="46"/>
                  <a:pt x="52" y="27"/>
                  <a:pt x="78" y="8"/>
                </a:cubicBezTo>
                <a:cubicBezTo>
                  <a:pt x="89" y="0"/>
                  <a:pt x="95" y="0"/>
                  <a:pt x="105" y="8"/>
                </a:cubicBezTo>
                <a:cubicBezTo>
                  <a:pt x="131" y="27"/>
                  <a:pt x="157" y="46"/>
                  <a:pt x="182" y="6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05180" tIns="52589" rIns="105180" bIns="52589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+mn-lt"/>
            </a:endParaRPr>
          </a:p>
        </p:txBody>
      </p:sp>
      <p:sp>
        <p:nvSpPr>
          <p:cNvPr id="160" name="Freeform 11"/>
          <p:cNvSpPr>
            <a:spLocks noChangeAspect="1" noEditPoints="1"/>
          </p:cNvSpPr>
          <p:nvPr userDrawn="1"/>
        </p:nvSpPr>
        <p:spPr bwMode="auto">
          <a:xfrm>
            <a:off x="702554" y="4415065"/>
            <a:ext cx="115054" cy="180000"/>
          </a:xfrm>
          <a:custGeom>
            <a:avLst/>
            <a:gdLst/>
            <a:ahLst/>
            <a:cxnLst>
              <a:cxn ang="0">
                <a:pos x="0" y="235"/>
              </a:cxn>
              <a:cxn ang="0">
                <a:pos x="10" y="233"/>
              </a:cxn>
              <a:cxn ang="0">
                <a:pos x="7" y="166"/>
              </a:cxn>
              <a:cxn ang="0">
                <a:pos x="0" y="112"/>
              </a:cxn>
              <a:cxn ang="0">
                <a:pos x="10" y="110"/>
              </a:cxn>
              <a:cxn ang="0">
                <a:pos x="96" y="7"/>
              </a:cxn>
              <a:cxn ang="0">
                <a:pos x="396" y="7"/>
              </a:cxn>
              <a:cxn ang="0">
                <a:pos x="488" y="0"/>
              </a:cxn>
              <a:cxn ang="0">
                <a:pos x="493" y="7"/>
              </a:cxn>
              <a:cxn ang="0">
                <a:pos x="591" y="95"/>
              </a:cxn>
              <a:cxn ang="0">
                <a:pos x="506" y="1162"/>
              </a:cxn>
              <a:cxn ang="0">
                <a:pos x="10" y="1075"/>
              </a:cxn>
              <a:cxn ang="0">
                <a:pos x="7" y="378"/>
              </a:cxn>
              <a:cxn ang="0">
                <a:pos x="0" y="339"/>
              </a:cxn>
              <a:cxn ang="0">
                <a:pos x="10" y="336"/>
              </a:cxn>
              <a:cxn ang="0">
                <a:pos x="7" y="276"/>
              </a:cxn>
              <a:cxn ang="0">
                <a:pos x="249" y="1061"/>
              </a:cxn>
              <a:cxn ang="0">
                <a:pos x="303" y="1115"/>
              </a:cxn>
              <a:cxn ang="0">
                <a:pos x="303" y="1115"/>
              </a:cxn>
              <a:cxn ang="0">
                <a:pos x="358" y="1061"/>
              </a:cxn>
              <a:cxn ang="0">
                <a:pos x="303" y="1007"/>
              </a:cxn>
              <a:cxn ang="0">
                <a:pos x="303" y="1007"/>
              </a:cxn>
              <a:cxn ang="0">
                <a:pos x="187" y="108"/>
              </a:cxn>
              <a:cxn ang="0">
                <a:pos x="202" y="124"/>
              </a:cxn>
              <a:cxn ang="0">
                <a:pos x="202" y="124"/>
              </a:cxn>
              <a:cxn ang="0">
                <a:pos x="218" y="108"/>
              </a:cxn>
              <a:cxn ang="0">
                <a:pos x="202" y="93"/>
              </a:cxn>
              <a:cxn ang="0">
                <a:pos x="202" y="93"/>
              </a:cxn>
              <a:cxn ang="0">
                <a:pos x="261" y="93"/>
              </a:cxn>
              <a:cxn ang="0">
                <a:pos x="249" y="109"/>
              </a:cxn>
              <a:cxn ang="0">
                <a:pos x="346" y="124"/>
              </a:cxn>
              <a:cxn ang="0">
                <a:pos x="358" y="109"/>
              </a:cxn>
              <a:cxn ang="0">
                <a:pos x="261" y="93"/>
              </a:cxn>
              <a:cxn ang="0">
                <a:pos x="46" y="960"/>
              </a:cxn>
              <a:cxn ang="0">
                <a:pos x="560" y="201"/>
              </a:cxn>
            </a:cxnLst>
            <a:rect l="0" t="0" r="r" b="b"/>
            <a:pathLst>
              <a:path w="591" h="1162">
                <a:moveTo>
                  <a:pt x="0" y="274"/>
                </a:moveTo>
                <a:cubicBezTo>
                  <a:pt x="0" y="235"/>
                  <a:pt x="0" y="235"/>
                  <a:pt x="0" y="235"/>
                </a:cubicBezTo>
                <a:cubicBezTo>
                  <a:pt x="0" y="234"/>
                  <a:pt x="3" y="233"/>
                  <a:pt x="7" y="233"/>
                </a:cubicBezTo>
                <a:cubicBezTo>
                  <a:pt x="10" y="233"/>
                  <a:pt x="10" y="233"/>
                  <a:pt x="10" y="233"/>
                </a:cubicBezTo>
                <a:cubicBezTo>
                  <a:pt x="10" y="166"/>
                  <a:pt x="10" y="166"/>
                  <a:pt x="10" y="166"/>
                </a:cubicBezTo>
                <a:cubicBezTo>
                  <a:pt x="7" y="166"/>
                  <a:pt x="7" y="166"/>
                  <a:pt x="7" y="166"/>
                </a:cubicBezTo>
                <a:cubicBezTo>
                  <a:pt x="3" y="166"/>
                  <a:pt x="0" y="164"/>
                  <a:pt x="0" y="163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1"/>
                  <a:pt x="3" y="110"/>
                  <a:pt x="7" y="110"/>
                </a:cubicBezTo>
                <a:cubicBezTo>
                  <a:pt x="10" y="110"/>
                  <a:pt x="10" y="110"/>
                  <a:pt x="10" y="110"/>
                </a:cubicBezTo>
                <a:cubicBezTo>
                  <a:pt x="10" y="95"/>
                  <a:pt x="10" y="95"/>
                  <a:pt x="10" y="95"/>
                </a:cubicBezTo>
                <a:cubicBezTo>
                  <a:pt x="10" y="46"/>
                  <a:pt x="49" y="7"/>
                  <a:pt x="96" y="7"/>
                </a:cubicBezTo>
                <a:cubicBezTo>
                  <a:pt x="396" y="7"/>
                  <a:pt x="396" y="7"/>
                  <a:pt x="396" y="7"/>
                </a:cubicBezTo>
                <a:cubicBezTo>
                  <a:pt x="396" y="7"/>
                  <a:pt x="396" y="7"/>
                  <a:pt x="396" y="7"/>
                </a:cubicBezTo>
                <a:cubicBezTo>
                  <a:pt x="396" y="3"/>
                  <a:pt x="399" y="0"/>
                  <a:pt x="401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491" y="0"/>
                  <a:pt x="493" y="3"/>
                  <a:pt x="493" y="7"/>
                </a:cubicBezTo>
                <a:cubicBezTo>
                  <a:pt x="493" y="7"/>
                  <a:pt x="493" y="7"/>
                  <a:pt x="493" y="7"/>
                </a:cubicBezTo>
                <a:cubicBezTo>
                  <a:pt x="506" y="7"/>
                  <a:pt x="506" y="7"/>
                  <a:pt x="506" y="7"/>
                </a:cubicBezTo>
                <a:cubicBezTo>
                  <a:pt x="553" y="7"/>
                  <a:pt x="591" y="46"/>
                  <a:pt x="591" y="95"/>
                </a:cubicBezTo>
                <a:cubicBezTo>
                  <a:pt x="591" y="1075"/>
                  <a:pt x="591" y="1075"/>
                  <a:pt x="591" y="1075"/>
                </a:cubicBezTo>
                <a:cubicBezTo>
                  <a:pt x="591" y="1123"/>
                  <a:pt x="553" y="1162"/>
                  <a:pt x="506" y="1162"/>
                </a:cubicBezTo>
                <a:cubicBezTo>
                  <a:pt x="96" y="1162"/>
                  <a:pt x="96" y="1162"/>
                  <a:pt x="96" y="1162"/>
                </a:cubicBezTo>
                <a:cubicBezTo>
                  <a:pt x="49" y="1162"/>
                  <a:pt x="10" y="1123"/>
                  <a:pt x="10" y="1075"/>
                </a:cubicBezTo>
                <a:cubicBezTo>
                  <a:pt x="10" y="378"/>
                  <a:pt x="10" y="378"/>
                  <a:pt x="10" y="378"/>
                </a:cubicBezTo>
                <a:cubicBezTo>
                  <a:pt x="7" y="378"/>
                  <a:pt x="7" y="378"/>
                  <a:pt x="7" y="378"/>
                </a:cubicBezTo>
                <a:cubicBezTo>
                  <a:pt x="3" y="378"/>
                  <a:pt x="0" y="377"/>
                  <a:pt x="0" y="376"/>
                </a:cubicBezTo>
                <a:cubicBezTo>
                  <a:pt x="0" y="339"/>
                  <a:pt x="0" y="339"/>
                  <a:pt x="0" y="339"/>
                </a:cubicBezTo>
                <a:cubicBezTo>
                  <a:pt x="0" y="337"/>
                  <a:pt x="3" y="336"/>
                  <a:pt x="7" y="336"/>
                </a:cubicBezTo>
                <a:cubicBezTo>
                  <a:pt x="10" y="336"/>
                  <a:pt x="10" y="336"/>
                  <a:pt x="10" y="336"/>
                </a:cubicBezTo>
                <a:cubicBezTo>
                  <a:pt x="10" y="276"/>
                  <a:pt x="10" y="276"/>
                  <a:pt x="10" y="276"/>
                </a:cubicBezTo>
                <a:cubicBezTo>
                  <a:pt x="7" y="276"/>
                  <a:pt x="7" y="276"/>
                  <a:pt x="7" y="276"/>
                </a:cubicBezTo>
                <a:cubicBezTo>
                  <a:pt x="3" y="276"/>
                  <a:pt x="0" y="275"/>
                  <a:pt x="0" y="274"/>
                </a:cubicBezTo>
                <a:close/>
                <a:moveTo>
                  <a:pt x="249" y="1061"/>
                </a:moveTo>
                <a:cubicBezTo>
                  <a:pt x="249" y="1061"/>
                  <a:pt x="249" y="1061"/>
                  <a:pt x="249" y="1061"/>
                </a:cubicBezTo>
                <a:cubicBezTo>
                  <a:pt x="249" y="1091"/>
                  <a:pt x="274" y="1115"/>
                  <a:pt x="303" y="1115"/>
                </a:cubicBezTo>
                <a:cubicBezTo>
                  <a:pt x="303" y="1115"/>
                  <a:pt x="303" y="1115"/>
                  <a:pt x="303" y="1115"/>
                </a:cubicBezTo>
                <a:cubicBezTo>
                  <a:pt x="303" y="1115"/>
                  <a:pt x="303" y="1115"/>
                  <a:pt x="303" y="1115"/>
                </a:cubicBezTo>
                <a:cubicBezTo>
                  <a:pt x="333" y="1115"/>
                  <a:pt x="358" y="1091"/>
                  <a:pt x="358" y="1061"/>
                </a:cubicBezTo>
                <a:cubicBezTo>
                  <a:pt x="358" y="1061"/>
                  <a:pt x="358" y="1061"/>
                  <a:pt x="358" y="1061"/>
                </a:cubicBezTo>
                <a:cubicBezTo>
                  <a:pt x="358" y="1061"/>
                  <a:pt x="358" y="1061"/>
                  <a:pt x="358" y="1061"/>
                </a:cubicBezTo>
                <a:cubicBezTo>
                  <a:pt x="358" y="1032"/>
                  <a:pt x="333" y="1007"/>
                  <a:pt x="303" y="1007"/>
                </a:cubicBezTo>
                <a:cubicBezTo>
                  <a:pt x="303" y="1007"/>
                  <a:pt x="303" y="1007"/>
                  <a:pt x="303" y="1007"/>
                </a:cubicBezTo>
                <a:cubicBezTo>
                  <a:pt x="303" y="1007"/>
                  <a:pt x="303" y="1007"/>
                  <a:pt x="303" y="1007"/>
                </a:cubicBezTo>
                <a:cubicBezTo>
                  <a:pt x="274" y="1007"/>
                  <a:pt x="249" y="1032"/>
                  <a:pt x="249" y="1061"/>
                </a:cubicBezTo>
                <a:close/>
                <a:moveTo>
                  <a:pt x="187" y="108"/>
                </a:moveTo>
                <a:cubicBezTo>
                  <a:pt x="187" y="108"/>
                  <a:pt x="187" y="108"/>
                  <a:pt x="187" y="108"/>
                </a:cubicBezTo>
                <a:cubicBezTo>
                  <a:pt x="187" y="117"/>
                  <a:pt x="194" y="124"/>
                  <a:pt x="202" y="124"/>
                </a:cubicBezTo>
                <a:cubicBezTo>
                  <a:pt x="202" y="124"/>
                  <a:pt x="202" y="124"/>
                  <a:pt x="202" y="124"/>
                </a:cubicBezTo>
                <a:cubicBezTo>
                  <a:pt x="202" y="124"/>
                  <a:pt x="202" y="124"/>
                  <a:pt x="202" y="124"/>
                </a:cubicBezTo>
                <a:cubicBezTo>
                  <a:pt x="211" y="124"/>
                  <a:pt x="218" y="117"/>
                  <a:pt x="218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1"/>
                  <a:pt x="211" y="93"/>
                  <a:pt x="202" y="93"/>
                </a:cubicBezTo>
                <a:cubicBezTo>
                  <a:pt x="202" y="93"/>
                  <a:pt x="202" y="93"/>
                  <a:pt x="202" y="93"/>
                </a:cubicBezTo>
                <a:cubicBezTo>
                  <a:pt x="202" y="93"/>
                  <a:pt x="202" y="93"/>
                  <a:pt x="202" y="93"/>
                </a:cubicBezTo>
                <a:cubicBezTo>
                  <a:pt x="194" y="93"/>
                  <a:pt x="187" y="101"/>
                  <a:pt x="187" y="108"/>
                </a:cubicBezTo>
                <a:close/>
                <a:moveTo>
                  <a:pt x="261" y="93"/>
                </a:moveTo>
                <a:cubicBezTo>
                  <a:pt x="254" y="93"/>
                  <a:pt x="249" y="100"/>
                  <a:pt x="249" y="109"/>
                </a:cubicBezTo>
                <a:cubicBezTo>
                  <a:pt x="249" y="109"/>
                  <a:pt x="249" y="109"/>
                  <a:pt x="249" y="109"/>
                </a:cubicBezTo>
                <a:cubicBezTo>
                  <a:pt x="249" y="118"/>
                  <a:pt x="254" y="124"/>
                  <a:pt x="261" y="124"/>
                </a:cubicBezTo>
                <a:cubicBezTo>
                  <a:pt x="346" y="124"/>
                  <a:pt x="346" y="124"/>
                  <a:pt x="346" y="124"/>
                </a:cubicBezTo>
                <a:cubicBezTo>
                  <a:pt x="352" y="124"/>
                  <a:pt x="358" y="118"/>
                  <a:pt x="358" y="109"/>
                </a:cubicBezTo>
                <a:cubicBezTo>
                  <a:pt x="358" y="109"/>
                  <a:pt x="358" y="109"/>
                  <a:pt x="358" y="109"/>
                </a:cubicBezTo>
                <a:cubicBezTo>
                  <a:pt x="358" y="100"/>
                  <a:pt x="352" y="93"/>
                  <a:pt x="346" y="93"/>
                </a:cubicBezTo>
                <a:cubicBezTo>
                  <a:pt x="261" y="93"/>
                  <a:pt x="261" y="93"/>
                  <a:pt x="261" y="93"/>
                </a:cubicBezTo>
                <a:close/>
                <a:moveTo>
                  <a:pt x="46" y="201"/>
                </a:moveTo>
                <a:cubicBezTo>
                  <a:pt x="46" y="960"/>
                  <a:pt x="46" y="960"/>
                  <a:pt x="46" y="960"/>
                </a:cubicBezTo>
                <a:cubicBezTo>
                  <a:pt x="560" y="960"/>
                  <a:pt x="560" y="960"/>
                  <a:pt x="560" y="960"/>
                </a:cubicBezTo>
                <a:cubicBezTo>
                  <a:pt x="560" y="201"/>
                  <a:pt x="560" y="201"/>
                  <a:pt x="560" y="201"/>
                </a:cubicBezTo>
                <a:cubicBezTo>
                  <a:pt x="46" y="201"/>
                  <a:pt x="46" y="201"/>
                  <a:pt x="46" y="2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05180" tIns="52589" rIns="105180" bIns="52589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+mn-lt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 userDrawn="1"/>
        </p:nvGrpSpPr>
        <p:grpSpPr>
          <a:xfrm>
            <a:off x="646963" y="4089538"/>
            <a:ext cx="226229" cy="135137"/>
            <a:chOff x="5081588" y="3579813"/>
            <a:chExt cx="528637" cy="396876"/>
          </a:xfrm>
          <a:solidFill>
            <a:schemeClr val="bg1"/>
          </a:solidFill>
        </p:grpSpPr>
        <p:sp>
          <p:nvSpPr>
            <p:cNvPr id="25" name="Freeform 6"/>
            <p:cNvSpPr>
              <a:spLocks/>
            </p:cNvSpPr>
            <p:nvPr userDrawn="1"/>
          </p:nvSpPr>
          <p:spPr bwMode="auto">
            <a:xfrm>
              <a:off x="5081588" y="3579813"/>
              <a:ext cx="528637" cy="179388"/>
            </a:xfrm>
            <a:custGeom>
              <a:avLst/>
              <a:gdLst>
                <a:gd name="T0" fmla="*/ 70 w 141"/>
                <a:gd name="T1" fmla="*/ 0 h 48"/>
                <a:gd name="T2" fmla="*/ 0 w 141"/>
                <a:gd name="T3" fmla="*/ 23 h 48"/>
                <a:gd name="T4" fmla="*/ 8 w 141"/>
                <a:gd name="T5" fmla="*/ 47 h 48"/>
                <a:gd name="T6" fmla="*/ 42 w 141"/>
                <a:gd name="T7" fmla="*/ 38 h 48"/>
                <a:gd name="T8" fmla="*/ 43 w 141"/>
                <a:gd name="T9" fmla="*/ 23 h 48"/>
                <a:gd name="T10" fmla="*/ 70 w 141"/>
                <a:gd name="T11" fmla="*/ 19 h 48"/>
                <a:gd name="T12" fmla="*/ 98 w 141"/>
                <a:gd name="T13" fmla="*/ 23 h 48"/>
                <a:gd name="T14" fmla="*/ 98 w 141"/>
                <a:gd name="T15" fmla="*/ 38 h 48"/>
                <a:gd name="T16" fmla="*/ 132 w 141"/>
                <a:gd name="T17" fmla="*/ 47 h 48"/>
                <a:gd name="T18" fmla="*/ 141 w 141"/>
                <a:gd name="T19" fmla="*/ 23 h 48"/>
                <a:gd name="T20" fmla="*/ 70 w 141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48">
                  <a:moveTo>
                    <a:pt x="70" y="0"/>
                  </a:moveTo>
                  <a:cubicBezTo>
                    <a:pt x="29" y="1"/>
                    <a:pt x="9" y="13"/>
                    <a:pt x="0" y="23"/>
                  </a:cubicBezTo>
                  <a:cubicBezTo>
                    <a:pt x="2" y="34"/>
                    <a:pt x="5" y="42"/>
                    <a:pt x="8" y="47"/>
                  </a:cubicBezTo>
                  <a:cubicBezTo>
                    <a:pt x="19" y="48"/>
                    <a:pt x="33" y="44"/>
                    <a:pt x="42" y="38"/>
                  </a:cubicBezTo>
                  <a:cubicBezTo>
                    <a:pt x="43" y="35"/>
                    <a:pt x="43" y="26"/>
                    <a:pt x="43" y="23"/>
                  </a:cubicBezTo>
                  <a:cubicBezTo>
                    <a:pt x="49" y="20"/>
                    <a:pt x="61" y="19"/>
                    <a:pt x="70" y="19"/>
                  </a:cubicBezTo>
                  <a:cubicBezTo>
                    <a:pt x="80" y="19"/>
                    <a:pt x="92" y="20"/>
                    <a:pt x="98" y="23"/>
                  </a:cubicBezTo>
                  <a:cubicBezTo>
                    <a:pt x="97" y="26"/>
                    <a:pt x="97" y="35"/>
                    <a:pt x="98" y="38"/>
                  </a:cubicBezTo>
                  <a:cubicBezTo>
                    <a:pt x="107" y="44"/>
                    <a:pt x="121" y="48"/>
                    <a:pt x="132" y="47"/>
                  </a:cubicBezTo>
                  <a:cubicBezTo>
                    <a:pt x="136" y="42"/>
                    <a:pt x="138" y="34"/>
                    <a:pt x="141" y="23"/>
                  </a:cubicBezTo>
                  <a:cubicBezTo>
                    <a:pt x="132" y="13"/>
                    <a:pt x="112" y="1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+mn-lt"/>
              </a:endParaRPr>
            </a:p>
          </p:txBody>
        </p:sp>
        <p:sp>
          <p:nvSpPr>
            <p:cNvPr id="26" name="Freeform 7"/>
            <p:cNvSpPr>
              <a:spLocks noEditPoints="1"/>
            </p:cNvSpPr>
            <p:nvPr userDrawn="1"/>
          </p:nvSpPr>
          <p:spPr bwMode="auto">
            <a:xfrm>
              <a:off x="5149850" y="3676651"/>
              <a:ext cx="393700" cy="300038"/>
            </a:xfrm>
            <a:custGeom>
              <a:avLst/>
              <a:gdLst>
                <a:gd name="T0" fmla="*/ 75 w 105"/>
                <a:gd name="T1" fmla="*/ 10 h 80"/>
                <a:gd name="T2" fmla="*/ 75 w 105"/>
                <a:gd name="T3" fmla="*/ 0 h 80"/>
                <a:gd name="T4" fmla="*/ 62 w 105"/>
                <a:gd name="T5" fmla="*/ 0 h 80"/>
                <a:gd name="T6" fmla="*/ 62 w 105"/>
                <a:gd name="T7" fmla="*/ 9 h 80"/>
                <a:gd name="T8" fmla="*/ 42 w 105"/>
                <a:gd name="T9" fmla="*/ 9 h 80"/>
                <a:gd name="T10" fmla="*/ 42 w 105"/>
                <a:gd name="T11" fmla="*/ 0 h 80"/>
                <a:gd name="T12" fmla="*/ 30 w 105"/>
                <a:gd name="T13" fmla="*/ 0 h 80"/>
                <a:gd name="T14" fmla="*/ 30 w 105"/>
                <a:gd name="T15" fmla="*/ 10 h 80"/>
                <a:gd name="T16" fmla="*/ 0 w 105"/>
                <a:gd name="T17" fmla="*/ 45 h 80"/>
                <a:gd name="T18" fmla="*/ 0 w 105"/>
                <a:gd name="T19" fmla="*/ 68 h 80"/>
                <a:gd name="T20" fmla="*/ 52 w 105"/>
                <a:gd name="T21" fmla="*/ 80 h 80"/>
                <a:gd name="T22" fmla="*/ 52 w 105"/>
                <a:gd name="T23" fmla="*/ 80 h 80"/>
                <a:gd name="T24" fmla="*/ 52 w 105"/>
                <a:gd name="T25" fmla="*/ 80 h 80"/>
                <a:gd name="T26" fmla="*/ 52 w 105"/>
                <a:gd name="T27" fmla="*/ 80 h 80"/>
                <a:gd name="T28" fmla="*/ 53 w 105"/>
                <a:gd name="T29" fmla="*/ 80 h 80"/>
                <a:gd name="T30" fmla="*/ 104 w 105"/>
                <a:gd name="T31" fmla="*/ 68 h 80"/>
                <a:gd name="T32" fmla="*/ 105 w 105"/>
                <a:gd name="T33" fmla="*/ 45 h 80"/>
                <a:gd name="T34" fmla="*/ 75 w 105"/>
                <a:gd name="T35" fmla="*/ 10 h 80"/>
                <a:gd name="T36" fmla="*/ 52 w 105"/>
                <a:gd name="T37" fmla="*/ 63 h 80"/>
                <a:gd name="T38" fmla="*/ 32 w 105"/>
                <a:gd name="T39" fmla="*/ 43 h 80"/>
                <a:gd name="T40" fmla="*/ 52 w 105"/>
                <a:gd name="T41" fmla="*/ 23 h 80"/>
                <a:gd name="T42" fmla="*/ 72 w 105"/>
                <a:gd name="T43" fmla="*/ 43 h 80"/>
                <a:gd name="T44" fmla="*/ 52 w 105"/>
                <a:gd name="T45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80">
                  <a:moveTo>
                    <a:pt x="75" y="1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20" y="80"/>
                    <a:pt x="52" y="80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52" y="80"/>
                    <a:pt x="53" y="80"/>
                  </a:cubicBezTo>
                  <a:cubicBezTo>
                    <a:pt x="84" y="80"/>
                    <a:pt x="104" y="68"/>
                    <a:pt x="104" y="68"/>
                  </a:cubicBezTo>
                  <a:cubicBezTo>
                    <a:pt x="105" y="45"/>
                    <a:pt x="105" y="45"/>
                    <a:pt x="105" y="45"/>
                  </a:cubicBezTo>
                  <a:lnTo>
                    <a:pt x="75" y="10"/>
                  </a:lnTo>
                  <a:close/>
                  <a:moveTo>
                    <a:pt x="52" y="63"/>
                  </a:moveTo>
                  <a:cubicBezTo>
                    <a:pt x="41" y="63"/>
                    <a:pt x="32" y="54"/>
                    <a:pt x="32" y="43"/>
                  </a:cubicBezTo>
                  <a:cubicBezTo>
                    <a:pt x="32" y="32"/>
                    <a:pt x="41" y="23"/>
                    <a:pt x="52" y="23"/>
                  </a:cubicBezTo>
                  <a:cubicBezTo>
                    <a:pt x="63" y="23"/>
                    <a:pt x="72" y="32"/>
                    <a:pt x="72" y="43"/>
                  </a:cubicBezTo>
                  <a:cubicBezTo>
                    <a:pt x="72" y="54"/>
                    <a:pt x="63" y="63"/>
                    <a:pt x="5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+mn-lt"/>
              </a:endParaRPr>
            </a:p>
          </p:txBody>
        </p:sp>
      </p:grpSp>
      <p:sp>
        <p:nvSpPr>
          <p:cNvPr id="161" name="Text Placeholder 68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933380" y="3128920"/>
            <a:ext cx="5939757" cy="2091871"/>
          </a:xfrm>
        </p:spPr>
        <p:txBody>
          <a:bodyPr wrap="square" lIns="82819" tIns="41410" rIns="82819" bIns="41410">
            <a:spAutoFit/>
          </a:bodyPr>
          <a:lstStyle>
            <a:lvl1pPr marL="0" indent="0">
              <a:spcBef>
                <a:spcPts val="0"/>
              </a:spcBef>
              <a:buNone/>
              <a:tabLst>
                <a:tab pos="314080" algn="l"/>
              </a:tabLst>
              <a:defRPr sz="2100" baseline="0">
                <a:solidFill>
                  <a:schemeClr val="bg1"/>
                </a:solidFill>
                <a:latin typeface="+mn-lt"/>
              </a:defRPr>
            </a:lvl1pPr>
            <a:lvl2pPr marL="525902" indent="0">
              <a:buNone/>
              <a:defRPr>
                <a:solidFill>
                  <a:schemeClr val="bg1"/>
                </a:solidFill>
              </a:defRPr>
            </a:lvl2pPr>
            <a:lvl3pPr marL="1051802" indent="0">
              <a:buNone/>
              <a:defRPr>
                <a:solidFill>
                  <a:schemeClr val="bg1"/>
                </a:solidFill>
              </a:defRPr>
            </a:lvl3pPr>
            <a:lvl4pPr marL="1577704" indent="0">
              <a:buNone/>
              <a:defRPr>
                <a:solidFill>
                  <a:schemeClr val="bg1"/>
                </a:solidFill>
              </a:defRPr>
            </a:lvl4pPr>
            <a:lvl5pPr marL="210360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	020 #### ####</a:t>
            </a:r>
            <a:br>
              <a:rPr lang="en-US" dirty="0"/>
            </a:br>
            <a:r>
              <a:rPr lang="en-US" dirty="0"/>
              <a:t>	##### ######	firstname.lastname@ipsos.com</a:t>
            </a:r>
            <a:endParaRPr lang="en-GB" dirty="0"/>
          </a:p>
        </p:txBody>
      </p:sp>
      <p:sp>
        <p:nvSpPr>
          <p:cNvPr id="162" name="Freeform 7"/>
          <p:cNvSpPr>
            <a:spLocks noChangeAspect="1" noEditPoints="1"/>
          </p:cNvSpPr>
          <p:nvPr userDrawn="1"/>
        </p:nvSpPr>
        <p:spPr bwMode="auto">
          <a:xfrm>
            <a:off x="7022746" y="4764299"/>
            <a:ext cx="228093" cy="180000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0" y="76"/>
              </a:cxn>
              <a:cxn ang="0">
                <a:pos x="65" y="125"/>
              </a:cxn>
              <a:cxn ang="0">
                <a:pos x="0" y="169"/>
              </a:cxn>
              <a:cxn ang="0">
                <a:pos x="182" y="179"/>
              </a:cxn>
              <a:cxn ang="0">
                <a:pos x="176" y="182"/>
              </a:cxn>
              <a:cxn ang="0">
                <a:pos x="7" y="182"/>
              </a:cxn>
              <a:cxn ang="0">
                <a:pos x="2" y="179"/>
              </a:cxn>
              <a:cxn ang="0">
                <a:pos x="73" y="131"/>
              </a:cxn>
              <a:cxn ang="0">
                <a:pos x="110" y="131"/>
              </a:cxn>
              <a:cxn ang="0">
                <a:pos x="182" y="179"/>
              </a:cxn>
              <a:cxn ang="0">
                <a:pos x="183" y="76"/>
              </a:cxn>
              <a:cxn ang="0">
                <a:pos x="183" y="169"/>
              </a:cxn>
              <a:cxn ang="0">
                <a:pos x="118" y="125"/>
              </a:cxn>
              <a:cxn ang="0">
                <a:pos x="183" y="76"/>
              </a:cxn>
              <a:cxn ang="0">
                <a:pos x="48" y="65"/>
              </a:cxn>
              <a:cxn ang="0">
                <a:pos x="135" y="65"/>
              </a:cxn>
              <a:cxn ang="0">
                <a:pos x="135" y="72"/>
              </a:cxn>
              <a:cxn ang="0">
                <a:pos x="48" y="72"/>
              </a:cxn>
              <a:cxn ang="0">
                <a:pos x="48" y="65"/>
              </a:cxn>
              <a:cxn ang="0">
                <a:pos x="48" y="78"/>
              </a:cxn>
              <a:cxn ang="0">
                <a:pos x="135" y="78"/>
              </a:cxn>
              <a:cxn ang="0">
                <a:pos x="135" y="85"/>
              </a:cxn>
              <a:cxn ang="0">
                <a:pos x="48" y="85"/>
              </a:cxn>
              <a:cxn ang="0">
                <a:pos x="48" y="78"/>
              </a:cxn>
              <a:cxn ang="0">
                <a:pos x="48" y="91"/>
              </a:cxn>
              <a:cxn ang="0">
                <a:pos x="92" y="91"/>
              </a:cxn>
              <a:cxn ang="0">
                <a:pos x="92" y="98"/>
              </a:cxn>
              <a:cxn ang="0">
                <a:pos x="48" y="98"/>
              </a:cxn>
              <a:cxn ang="0">
                <a:pos x="48" y="91"/>
              </a:cxn>
              <a:cxn ang="0">
                <a:pos x="182" y="65"/>
              </a:cxn>
              <a:cxn ang="0">
                <a:pos x="182" y="65"/>
              </a:cxn>
              <a:cxn ang="0">
                <a:pos x="148" y="91"/>
              </a:cxn>
              <a:cxn ang="0">
                <a:pos x="148" y="54"/>
              </a:cxn>
              <a:cxn ang="0">
                <a:pos x="35" y="54"/>
              </a:cxn>
              <a:cxn ang="0">
                <a:pos x="35" y="91"/>
              </a:cxn>
              <a:cxn ang="0">
                <a:pos x="1" y="65"/>
              </a:cxn>
              <a:cxn ang="0">
                <a:pos x="1" y="65"/>
              </a:cxn>
              <a:cxn ang="0">
                <a:pos x="78" y="8"/>
              </a:cxn>
              <a:cxn ang="0">
                <a:pos x="105" y="8"/>
              </a:cxn>
              <a:cxn ang="0">
                <a:pos x="182" y="65"/>
              </a:cxn>
            </a:cxnLst>
            <a:rect l="0" t="0" r="r" b="b"/>
            <a:pathLst>
              <a:path w="183" h="182">
                <a:moveTo>
                  <a:pt x="0" y="169"/>
                </a:moveTo>
                <a:cubicBezTo>
                  <a:pt x="0" y="76"/>
                  <a:pt x="0" y="76"/>
                  <a:pt x="0" y="76"/>
                </a:cubicBezTo>
                <a:cubicBezTo>
                  <a:pt x="65" y="125"/>
                  <a:pt x="65" y="125"/>
                  <a:pt x="65" y="125"/>
                </a:cubicBezTo>
                <a:cubicBezTo>
                  <a:pt x="0" y="169"/>
                  <a:pt x="0" y="169"/>
                  <a:pt x="0" y="169"/>
                </a:cubicBezTo>
                <a:close/>
                <a:moveTo>
                  <a:pt x="182" y="179"/>
                </a:moveTo>
                <a:cubicBezTo>
                  <a:pt x="180" y="181"/>
                  <a:pt x="178" y="182"/>
                  <a:pt x="176" y="182"/>
                </a:cubicBezTo>
                <a:cubicBezTo>
                  <a:pt x="7" y="182"/>
                  <a:pt x="7" y="182"/>
                  <a:pt x="7" y="182"/>
                </a:cubicBezTo>
                <a:cubicBezTo>
                  <a:pt x="5" y="182"/>
                  <a:pt x="3" y="181"/>
                  <a:pt x="2" y="179"/>
                </a:cubicBezTo>
                <a:cubicBezTo>
                  <a:pt x="73" y="131"/>
                  <a:pt x="73" y="131"/>
                  <a:pt x="73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182" y="179"/>
                  <a:pt x="182" y="179"/>
                  <a:pt x="182" y="179"/>
                </a:cubicBezTo>
                <a:close/>
                <a:moveTo>
                  <a:pt x="183" y="76"/>
                </a:moveTo>
                <a:cubicBezTo>
                  <a:pt x="183" y="169"/>
                  <a:pt x="183" y="169"/>
                  <a:pt x="183" y="169"/>
                </a:cubicBezTo>
                <a:cubicBezTo>
                  <a:pt x="118" y="125"/>
                  <a:pt x="118" y="125"/>
                  <a:pt x="118" y="125"/>
                </a:cubicBezTo>
                <a:cubicBezTo>
                  <a:pt x="183" y="76"/>
                  <a:pt x="183" y="76"/>
                  <a:pt x="183" y="76"/>
                </a:cubicBezTo>
                <a:close/>
                <a:moveTo>
                  <a:pt x="48" y="65"/>
                </a:moveTo>
                <a:cubicBezTo>
                  <a:pt x="135" y="65"/>
                  <a:pt x="135" y="65"/>
                  <a:pt x="135" y="65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48" y="72"/>
                  <a:pt x="48" y="72"/>
                  <a:pt x="48" y="72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8" y="78"/>
                </a:moveTo>
                <a:cubicBezTo>
                  <a:pt x="135" y="78"/>
                  <a:pt x="135" y="78"/>
                  <a:pt x="135" y="78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48" y="85"/>
                  <a:pt x="48" y="85"/>
                  <a:pt x="48" y="85"/>
                </a:cubicBezTo>
                <a:cubicBezTo>
                  <a:pt x="48" y="78"/>
                  <a:pt x="48" y="78"/>
                  <a:pt x="48" y="78"/>
                </a:cubicBezTo>
                <a:close/>
                <a:moveTo>
                  <a:pt x="48" y="91"/>
                </a:moveTo>
                <a:cubicBezTo>
                  <a:pt x="92" y="91"/>
                  <a:pt x="92" y="91"/>
                  <a:pt x="92" y="91"/>
                </a:cubicBezTo>
                <a:cubicBezTo>
                  <a:pt x="92" y="98"/>
                  <a:pt x="92" y="98"/>
                  <a:pt x="92" y="98"/>
                </a:cubicBezTo>
                <a:cubicBezTo>
                  <a:pt x="48" y="98"/>
                  <a:pt x="48" y="98"/>
                  <a:pt x="48" y="98"/>
                </a:cubicBezTo>
                <a:cubicBezTo>
                  <a:pt x="48" y="91"/>
                  <a:pt x="48" y="91"/>
                  <a:pt x="48" y="91"/>
                </a:cubicBezTo>
                <a:close/>
                <a:moveTo>
                  <a:pt x="182" y="65"/>
                </a:moveTo>
                <a:cubicBezTo>
                  <a:pt x="182" y="65"/>
                  <a:pt x="182" y="65"/>
                  <a:pt x="182" y="65"/>
                </a:cubicBezTo>
                <a:cubicBezTo>
                  <a:pt x="148" y="91"/>
                  <a:pt x="148" y="91"/>
                  <a:pt x="148" y="91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5" y="91"/>
                  <a:pt x="35" y="91"/>
                  <a:pt x="35" y="91"/>
                </a:cubicBezTo>
                <a:cubicBezTo>
                  <a:pt x="1" y="65"/>
                  <a:pt x="1" y="65"/>
                  <a:pt x="1" y="65"/>
                </a:cubicBezTo>
                <a:cubicBezTo>
                  <a:pt x="1" y="65"/>
                  <a:pt x="1" y="65"/>
                  <a:pt x="1" y="65"/>
                </a:cubicBezTo>
                <a:cubicBezTo>
                  <a:pt x="27" y="46"/>
                  <a:pt x="52" y="27"/>
                  <a:pt x="78" y="8"/>
                </a:cubicBezTo>
                <a:cubicBezTo>
                  <a:pt x="89" y="0"/>
                  <a:pt x="95" y="0"/>
                  <a:pt x="105" y="8"/>
                </a:cubicBezTo>
                <a:cubicBezTo>
                  <a:pt x="131" y="27"/>
                  <a:pt x="157" y="46"/>
                  <a:pt x="182" y="6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05180" tIns="52589" rIns="105180" bIns="52589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+mn-lt"/>
            </a:endParaRPr>
          </a:p>
        </p:txBody>
      </p:sp>
      <p:sp>
        <p:nvSpPr>
          <p:cNvPr id="163" name="Freeform 11"/>
          <p:cNvSpPr>
            <a:spLocks noChangeAspect="1" noEditPoints="1"/>
          </p:cNvSpPr>
          <p:nvPr userDrawn="1"/>
        </p:nvSpPr>
        <p:spPr bwMode="auto">
          <a:xfrm>
            <a:off x="7079263" y="4415065"/>
            <a:ext cx="115054" cy="180000"/>
          </a:xfrm>
          <a:custGeom>
            <a:avLst/>
            <a:gdLst/>
            <a:ahLst/>
            <a:cxnLst>
              <a:cxn ang="0">
                <a:pos x="0" y="235"/>
              </a:cxn>
              <a:cxn ang="0">
                <a:pos x="10" y="233"/>
              </a:cxn>
              <a:cxn ang="0">
                <a:pos x="7" y="166"/>
              </a:cxn>
              <a:cxn ang="0">
                <a:pos x="0" y="112"/>
              </a:cxn>
              <a:cxn ang="0">
                <a:pos x="10" y="110"/>
              </a:cxn>
              <a:cxn ang="0">
                <a:pos x="96" y="7"/>
              </a:cxn>
              <a:cxn ang="0">
                <a:pos x="396" y="7"/>
              </a:cxn>
              <a:cxn ang="0">
                <a:pos x="488" y="0"/>
              </a:cxn>
              <a:cxn ang="0">
                <a:pos x="493" y="7"/>
              </a:cxn>
              <a:cxn ang="0">
                <a:pos x="591" y="95"/>
              </a:cxn>
              <a:cxn ang="0">
                <a:pos x="506" y="1162"/>
              </a:cxn>
              <a:cxn ang="0">
                <a:pos x="10" y="1075"/>
              </a:cxn>
              <a:cxn ang="0">
                <a:pos x="7" y="378"/>
              </a:cxn>
              <a:cxn ang="0">
                <a:pos x="0" y="339"/>
              </a:cxn>
              <a:cxn ang="0">
                <a:pos x="10" y="336"/>
              </a:cxn>
              <a:cxn ang="0">
                <a:pos x="7" y="276"/>
              </a:cxn>
              <a:cxn ang="0">
                <a:pos x="249" y="1061"/>
              </a:cxn>
              <a:cxn ang="0">
                <a:pos x="303" y="1115"/>
              </a:cxn>
              <a:cxn ang="0">
                <a:pos x="303" y="1115"/>
              </a:cxn>
              <a:cxn ang="0">
                <a:pos x="358" y="1061"/>
              </a:cxn>
              <a:cxn ang="0">
                <a:pos x="303" y="1007"/>
              </a:cxn>
              <a:cxn ang="0">
                <a:pos x="303" y="1007"/>
              </a:cxn>
              <a:cxn ang="0">
                <a:pos x="187" y="108"/>
              </a:cxn>
              <a:cxn ang="0">
                <a:pos x="202" y="124"/>
              </a:cxn>
              <a:cxn ang="0">
                <a:pos x="202" y="124"/>
              </a:cxn>
              <a:cxn ang="0">
                <a:pos x="218" y="108"/>
              </a:cxn>
              <a:cxn ang="0">
                <a:pos x="202" y="93"/>
              </a:cxn>
              <a:cxn ang="0">
                <a:pos x="202" y="93"/>
              </a:cxn>
              <a:cxn ang="0">
                <a:pos x="261" y="93"/>
              </a:cxn>
              <a:cxn ang="0">
                <a:pos x="249" y="109"/>
              </a:cxn>
              <a:cxn ang="0">
                <a:pos x="346" y="124"/>
              </a:cxn>
              <a:cxn ang="0">
                <a:pos x="358" y="109"/>
              </a:cxn>
              <a:cxn ang="0">
                <a:pos x="261" y="93"/>
              </a:cxn>
              <a:cxn ang="0">
                <a:pos x="46" y="960"/>
              </a:cxn>
              <a:cxn ang="0">
                <a:pos x="560" y="201"/>
              </a:cxn>
            </a:cxnLst>
            <a:rect l="0" t="0" r="r" b="b"/>
            <a:pathLst>
              <a:path w="591" h="1162">
                <a:moveTo>
                  <a:pt x="0" y="274"/>
                </a:moveTo>
                <a:cubicBezTo>
                  <a:pt x="0" y="235"/>
                  <a:pt x="0" y="235"/>
                  <a:pt x="0" y="235"/>
                </a:cubicBezTo>
                <a:cubicBezTo>
                  <a:pt x="0" y="234"/>
                  <a:pt x="3" y="233"/>
                  <a:pt x="7" y="233"/>
                </a:cubicBezTo>
                <a:cubicBezTo>
                  <a:pt x="10" y="233"/>
                  <a:pt x="10" y="233"/>
                  <a:pt x="10" y="233"/>
                </a:cubicBezTo>
                <a:cubicBezTo>
                  <a:pt x="10" y="166"/>
                  <a:pt x="10" y="166"/>
                  <a:pt x="10" y="166"/>
                </a:cubicBezTo>
                <a:cubicBezTo>
                  <a:pt x="7" y="166"/>
                  <a:pt x="7" y="166"/>
                  <a:pt x="7" y="166"/>
                </a:cubicBezTo>
                <a:cubicBezTo>
                  <a:pt x="3" y="166"/>
                  <a:pt x="0" y="164"/>
                  <a:pt x="0" y="163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1"/>
                  <a:pt x="3" y="110"/>
                  <a:pt x="7" y="110"/>
                </a:cubicBezTo>
                <a:cubicBezTo>
                  <a:pt x="10" y="110"/>
                  <a:pt x="10" y="110"/>
                  <a:pt x="10" y="110"/>
                </a:cubicBezTo>
                <a:cubicBezTo>
                  <a:pt x="10" y="95"/>
                  <a:pt x="10" y="95"/>
                  <a:pt x="10" y="95"/>
                </a:cubicBezTo>
                <a:cubicBezTo>
                  <a:pt x="10" y="46"/>
                  <a:pt x="49" y="7"/>
                  <a:pt x="96" y="7"/>
                </a:cubicBezTo>
                <a:cubicBezTo>
                  <a:pt x="396" y="7"/>
                  <a:pt x="396" y="7"/>
                  <a:pt x="396" y="7"/>
                </a:cubicBezTo>
                <a:cubicBezTo>
                  <a:pt x="396" y="7"/>
                  <a:pt x="396" y="7"/>
                  <a:pt x="396" y="7"/>
                </a:cubicBezTo>
                <a:cubicBezTo>
                  <a:pt x="396" y="3"/>
                  <a:pt x="399" y="0"/>
                  <a:pt x="401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491" y="0"/>
                  <a:pt x="493" y="3"/>
                  <a:pt x="493" y="7"/>
                </a:cubicBezTo>
                <a:cubicBezTo>
                  <a:pt x="493" y="7"/>
                  <a:pt x="493" y="7"/>
                  <a:pt x="493" y="7"/>
                </a:cubicBezTo>
                <a:cubicBezTo>
                  <a:pt x="506" y="7"/>
                  <a:pt x="506" y="7"/>
                  <a:pt x="506" y="7"/>
                </a:cubicBezTo>
                <a:cubicBezTo>
                  <a:pt x="553" y="7"/>
                  <a:pt x="591" y="46"/>
                  <a:pt x="591" y="95"/>
                </a:cubicBezTo>
                <a:cubicBezTo>
                  <a:pt x="591" y="1075"/>
                  <a:pt x="591" y="1075"/>
                  <a:pt x="591" y="1075"/>
                </a:cubicBezTo>
                <a:cubicBezTo>
                  <a:pt x="591" y="1123"/>
                  <a:pt x="553" y="1162"/>
                  <a:pt x="506" y="1162"/>
                </a:cubicBezTo>
                <a:cubicBezTo>
                  <a:pt x="96" y="1162"/>
                  <a:pt x="96" y="1162"/>
                  <a:pt x="96" y="1162"/>
                </a:cubicBezTo>
                <a:cubicBezTo>
                  <a:pt x="49" y="1162"/>
                  <a:pt x="10" y="1123"/>
                  <a:pt x="10" y="1075"/>
                </a:cubicBezTo>
                <a:cubicBezTo>
                  <a:pt x="10" y="378"/>
                  <a:pt x="10" y="378"/>
                  <a:pt x="10" y="378"/>
                </a:cubicBezTo>
                <a:cubicBezTo>
                  <a:pt x="7" y="378"/>
                  <a:pt x="7" y="378"/>
                  <a:pt x="7" y="378"/>
                </a:cubicBezTo>
                <a:cubicBezTo>
                  <a:pt x="3" y="378"/>
                  <a:pt x="0" y="377"/>
                  <a:pt x="0" y="376"/>
                </a:cubicBezTo>
                <a:cubicBezTo>
                  <a:pt x="0" y="339"/>
                  <a:pt x="0" y="339"/>
                  <a:pt x="0" y="339"/>
                </a:cubicBezTo>
                <a:cubicBezTo>
                  <a:pt x="0" y="337"/>
                  <a:pt x="3" y="336"/>
                  <a:pt x="7" y="336"/>
                </a:cubicBezTo>
                <a:cubicBezTo>
                  <a:pt x="10" y="336"/>
                  <a:pt x="10" y="336"/>
                  <a:pt x="10" y="336"/>
                </a:cubicBezTo>
                <a:cubicBezTo>
                  <a:pt x="10" y="276"/>
                  <a:pt x="10" y="276"/>
                  <a:pt x="10" y="276"/>
                </a:cubicBezTo>
                <a:cubicBezTo>
                  <a:pt x="7" y="276"/>
                  <a:pt x="7" y="276"/>
                  <a:pt x="7" y="276"/>
                </a:cubicBezTo>
                <a:cubicBezTo>
                  <a:pt x="3" y="276"/>
                  <a:pt x="0" y="275"/>
                  <a:pt x="0" y="274"/>
                </a:cubicBezTo>
                <a:close/>
                <a:moveTo>
                  <a:pt x="249" y="1061"/>
                </a:moveTo>
                <a:cubicBezTo>
                  <a:pt x="249" y="1061"/>
                  <a:pt x="249" y="1061"/>
                  <a:pt x="249" y="1061"/>
                </a:cubicBezTo>
                <a:cubicBezTo>
                  <a:pt x="249" y="1091"/>
                  <a:pt x="274" y="1115"/>
                  <a:pt x="303" y="1115"/>
                </a:cubicBezTo>
                <a:cubicBezTo>
                  <a:pt x="303" y="1115"/>
                  <a:pt x="303" y="1115"/>
                  <a:pt x="303" y="1115"/>
                </a:cubicBezTo>
                <a:cubicBezTo>
                  <a:pt x="303" y="1115"/>
                  <a:pt x="303" y="1115"/>
                  <a:pt x="303" y="1115"/>
                </a:cubicBezTo>
                <a:cubicBezTo>
                  <a:pt x="333" y="1115"/>
                  <a:pt x="358" y="1091"/>
                  <a:pt x="358" y="1061"/>
                </a:cubicBezTo>
                <a:cubicBezTo>
                  <a:pt x="358" y="1061"/>
                  <a:pt x="358" y="1061"/>
                  <a:pt x="358" y="1061"/>
                </a:cubicBezTo>
                <a:cubicBezTo>
                  <a:pt x="358" y="1061"/>
                  <a:pt x="358" y="1061"/>
                  <a:pt x="358" y="1061"/>
                </a:cubicBezTo>
                <a:cubicBezTo>
                  <a:pt x="358" y="1032"/>
                  <a:pt x="333" y="1007"/>
                  <a:pt x="303" y="1007"/>
                </a:cubicBezTo>
                <a:cubicBezTo>
                  <a:pt x="303" y="1007"/>
                  <a:pt x="303" y="1007"/>
                  <a:pt x="303" y="1007"/>
                </a:cubicBezTo>
                <a:cubicBezTo>
                  <a:pt x="303" y="1007"/>
                  <a:pt x="303" y="1007"/>
                  <a:pt x="303" y="1007"/>
                </a:cubicBezTo>
                <a:cubicBezTo>
                  <a:pt x="274" y="1007"/>
                  <a:pt x="249" y="1032"/>
                  <a:pt x="249" y="1061"/>
                </a:cubicBezTo>
                <a:close/>
                <a:moveTo>
                  <a:pt x="187" y="108"/>
                </a:moveTo>
                <a:cubicBezTo>
                  <a:pt x="187" y="108"/>
                  <a:pt x="187" y="108"/>
                  <a:pt x="187" y="108"/>
                </a:cubicBezTo>
                <a:cubicBezTo>
                  <a:pt x="187" y="117"/>
                  <a:pt x="194" y="124"/>
                  <a:pt x="202" y="124"/>
                </a:cubicBezTo>
                <a:cubicBezTo>
                  <a:pt x="202" y="124"/>
                  <a:pt x="202" y="124"/>
                  <a:pt x="202" y="124"/>
                </a:cubicBezTo>
                <a:cubicBezTo>
                  <a:pt x="202" y="124"/>
                  <a:pt x="202" y="124"/>
                  <a:pt x="202" y="124"/>
                </a:cubicBezTo>
                <a:cubicBezTo>
                  <a:pt x="211" y="124"/>
                  <a:pt x="218" y="117"/>
                  <a:pt x="218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1"/>
                  <a:pt x="211" y="93"/>
                  <a:pt x="202" y="93"/>
                </a:cubicBezTo>
                <a:cubicBezTo>
                  <a:pt x="202" y="93"/>
                  <a:pt x="202" y="93"/>
                  <a:pt x="202" y="93"/>
                </a:cubicBezTo>
                <a:cubicBezTo>
                  <a:pt x="202" y="93"/>
                  <a:pt x="202" y="93"/>
                  <a:pt x="202" y="93"/>
                </a:cubicBezTo>
                <a:cubicBezTo>
                  <a:pt x="194" y="93"/>
                  <a:pt x="187" y="101"/>
                  <a:pt x="187" y="108"/>
                </a:cubicBezTo>
                <a:close/>
                <a:moveTo>
                  <a:pt x="261" y="93"/>
                </a:moveTo>
                <a:cubicBezTo>
                  <a:pt x="254" y="93"/>
                  <a:pt x="249" y="100"/>
                  <a:pt x="249" y="109"/>
                </a:cubicBezTo>
                <a:cubicBezTo>
                  <a:pt x="249" y="109"/>
                  <a:pt x="249" y="109"/>
                  <a:pt x="249" y="109"/>
                </a:cubicBezTo>
                <a:cubicBezTo>
                  <a:pt x="249" y="118"/>
                  <a:pt x="254" y="124"/>
                  <a:pt x="261" y="124"/>
                </a:cubicBezTo>
                <a:cubicBezTo>
                  <a:pt x="346" y="124"/>
                  <a:pt x="346" y="124"/>
                  <a:pt x="346" y="124"/>
                </a:cubicBezTo>
                <a:cubicBezTo>
                  <a:pt x="352" y="124"/>
                  <a:pt x="358" y="118"/>
                  <a:pt x="358" y="109"/>
                </a:cubicBezTo>
                <a:cubicBezTo>
                  <a:pt x="358" y="109"/>
                  <a:pt x="358" y="109"/>
                  <a:pt x="358" y="109"/>
                </a:cubicBezTo>
                <a:cubicBezTo>
                  <a:pt x="358" y="100"/>
                  <a:pt x="352" y="93"/>
                  <a:pt x="346" y="93"/>
                </a:cubicBezTo>
                <a:cubicBezTo>
                  <a:pt x="261" y="93"/>
                  <a:pt x="261" y="93"/>
                  <a:pt x="261" y="93"/>
                </a:cubicBezTo>
                <a:close/>
                <a:moveTo>
                  <a:pt x="46" y="201"/>
                </a:moveTo>
                <a:cubicBezTo>
                  <a:pt x="46" y="960"/>
                  <a:pt x="46" y="960"/>
                  <a:pt x="46" y="960"/>
                </a:cubicBezTo>
                <a:cubicBezTo>
                  <a:pt x="560" y="960"/>
                  <a:pt x="560" y="960"/>
                  <a:pt x="560" y="960"/>
                </a:cubicBezTo>
                <a:cubicBezTo>
                  <a:pt x="560" y="201"/>
                  <a:pt x="560" y="201"/>
                  <a:pt x="560" y="201"/>
                </a:cubicBezTo>
                <a:cubicBezTo>
                  <a:pt x="46" y="201"/>
                  <a:pt x="46" y="201"/>
                  <a:pt x="46" y="2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05180" tIns="52589" rIns="105180" bIns="52589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+mn-lt"/>
            </a:endParaRPr>
          </a:p>
        </p:txBody>
      </p:sp>
      <p:grpSp>
        <p:nvGrpSpPr>
          <p:cNvPr id="164" name="Group 163"/>
          <p:cNvGrpSpPr>
            <a:grpSpLocks noChangeAspect="1"/>
          </p:cNvGrpSpPr>
          <p:nvPr userDrawn="1"/>
        </p:nvGrpSpPr>
        <p:grpSpPr>
          <a:xfrm>
            <a:off x="7023672" y="4089538"/>
            <a:ext cx="226229" cy="135137"/>
            <a:chOff x="5081588" y="3579813"/>
            <a:chExt cx="528637" cy="396876"/>
          </a:xfrm>
          <a:solidFill>
            <a:schemeClr val="bg1"/>
          </a:solidFill>
        </p:grpSpPr>
        <p:sp>
          <p:nvSpPr>
            <p:cNvPr id="165" name="Freeform 6"/>
            <p:cNvSpPr>
              <a:spLocks/>
            </p:cNvSpPr>
            <p:nvPr userDrawn="1"/>
          </p:nvSpPr>
          <p:spPr bwMode="auto">
            <a:xfrm>
              <a:off x="5081588" y="3579813"/>
              <a:ext cx="528637" cy="179388"/>
            </a:xfrm>
            <a:custGeom>
              <a:avLst/>
              <a:gdLst>
                <a:gd name="T0" fmla="*/ 70 w 141"/>
                <a:gd name="T1" fmla="*/ 0 h 48"/>
                <a:gd name="T2" fmla="*/ 0 w 141"/>
                <a:gd name="T3" fmla="*/ 23 h 48"/>
                <a:gd name="T4" fmla="*/ 8 w 141"/>
                <a:gd name="T5" fmla="*/ 47 h 48"/>
                <a:gd name="T6" fmla="*/ 42 w 141"/>
                <a:gd name="T7" fmla="*/ 38 h 48"/>
                <a:gd name="T8" fmla="*/ 43 w 141"/>
                <a:gd name="T9" fmla="*/ 23 h 48"/>
                <a:gd name="T10" fmla="*/ 70 w 141"/>
                <a:gd name="T11" fmla="*/ 19 h 48"/>
                <a:gd name="T12" fmla="*/ 98 w 141"/>
                <a:gd name="T13" fmla="*/ 23 h 48"/>
                <a:gd name="T14" fmla="*/ 98 w 141"/>
                <a:gd name="T15" fmla="*/ 38 h 48"/>
                <a:gd name="T16" fmla="*/ 132 w 141"/>
                <a:gd name="T17" fmla="*/ 47 h 48"/>
                <a:gd name="T18" fmla="*/ 141 w 141"/>
                <a:gd name="T19" fmla="*/ 23 h 48"/>
                <a:gd name="T20" fmla="*/ 70 w 141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48">
                  <a:moveTo>
                    <a:pt x="70" y="0"/>
                  </a:moveTo>
                  <a:cubicBezTo>
                    <a:pt x="29" y="1"/>
                    <a:pt x="9" y="13"/>
                    <a:pt x="0" y="23"/>
                  </a:cubicBezTo>
                  <a:cubicBezTo>
                    <a:pt x="2" y="34"/>
                    <a:pt x="5" y="42"/>
                    <a:pt x="8" y="47"/>
                  </a:cubicBezTo>
                  <a:cubicBezTo>
                    <a:pt x="19" y="48"/>
                    <a:pt x="33" y="44"/>
                    <a:pt x="42" y="38"/>
                  </a:cubicBezTo>
                  <a:cubicBezTo>
                    <a:pt x="43" y="35"/>
                    <a:pt x="43" y="26"/>
                    <a:pt x="43" y="23"/>
                  </a:cubicBezTo>
                  <a:cubicBezTo>
                    <a:pt x="49" y="20"/>
                    <a:pt x="61" y="19"/>
                    <a:pt x="70" y="19"/>
                  </a:cubicBezTo>
                  <a:cubicBezTo>
                    <a:pt x="80" y="19"/>
                    <a:pt x="92" y="20"/>
                    <a:pt x="98" y="23"/>
                  </a:cubicBezTo>
                  <a:cubicBezTo>
                    <a:pt x="97" y="26"/>
                    <a:pt x="97" y="35"/>
                    <a:pt x="98" y="38"/>
                  </a:cubicBezTo>
                  <a:cubicBezTo>
                    <a:pt x="107" y="44"/>
                    <a:pt x="121" y="48"/>
                    <a:pt x="132" y="47"/>
                  </a:cubicBezTo>
                  <a:cubicBezTo>
                    <a:pt x="136" y="42"/>
                    <a:pt x="138" y="34"/>
                    <a:pt x="141" y="23"/>
                  </a:cubicBezTo>
                  <a:cubicBezTo>
                    <a:pt x="132" y="13"/>
                    <a:pt x="112" y="1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+mn-lt"/>
              </a:endParaRPr>
            </a:p>
          </p:txBody>
        </p:sp>
        <p:sp>
          <p:nvSpPr>
            <p:cNvPr id="166" name="Freeform 7"/>
            <p:cNvSpPr>
              <a:spLocks noEditPoints="1"/>
            </p:cNvSpPr>
            <p:nvPr userDrawn="1"/>
          </p:nvSpPr>
          <p:spPr bwMode="auto">
            <a:xfrm>
              <a:off x="5149850" y="3676651"/>
              <a:ext cx="393700" cy="300038"/>
            </a:xfrm>
            <a:custGeom>
              <a:avLst/>
              <a:gdLst>
                <a:gd name="T0" fmla="*/ 75 w 105"/>
                <a:gd name="T1" fmla="*/ 10 h 80"/>
                <a:gd name="T2" fmla="*/ 75 w 105"/>
                <a:gd name="T3" fmla="*/ 0 h 80"/>
                <a:gd name="T4" fmla="*/ 62 w 105"/>
                <a:gd name="T5" fmla="*/ 0 h 80"/>
                <a:gd name="T6" fmla="*/ 62 w 105"/>
                <a:gd name="T7" fmla="*/ 9 h 80"/>
                <a:gd name="T8" fmla="*/ 42 w 105"/>
                <a:gd name="T9" fmla="*/ 9 h 80"/>
                <a:gd name="T10" fmla="*/ 42 w 105"/>
                <a:gd name="T11" fmla="*/ 0 h 80"/>
                <a:gd name="T12" fmla="*/ 30 w 105"/>
                <a:gd name="T13" fmla="*/ 0 h 80"/>
                <a:gd name="T14" fmla="*/ 30 w 105"/>
                <a:gd name="T15" fmla="*/ 10 h 80"/>
                <a:gd name="T16" fmla="*/ 0 w 105"/>
                <a:gd name="T17" fmla="*/ 45 h 80"/>
                <a:gd name="T18" fmla="*/ 0 w 105"/>
                <a:gd name="T19" fmla="*/ 68 h 80"/>
                <a:gd name="T20" fmla="*/ 52 w 105"/>
                <a:gd name="T21" fmla="*/ 80 h 80"/>
                <a:gd name="T22" fmla="*/ 52 w 105"/>
                <a:gd name="T23" fmla="*/ 80 h 80"/>
                <a:gd name="T24" fmla="*/ 52 w 105"/>
                <a:gd name="T25" fmla="*/ 80 h 80"/>
                <a:gd name="T26" fmla="*/ 52 w 105"/>
                <a:gd name="T27" fmla="*/ 80 h 80"/>
                <a:gd name="T28" fmla="*/ 53 w 105"/>
                <a:gd name="T29" fmla="*/ 80 h 80"/>
                <a:gd name="T30" fmla="*/ 104 w 105"/>
                <a:gd name="T31" fmla="*/ 68 h 80"/>
                <a:gd name="T32" fmla="*/ 105 w 105"/>
                <a:gd name="T33" fmla="*/ 45 h 80"/>
                <a:gd name="T34" fmla="*/ 75 w 105"/>
                <a:gd name="T35" fmla="*/ 10 h 80"/>
                <a:gd name="T36" fmla="*/ 52 w 105"/>
                <a:gd name="T37" fmla="*/ 63 h 80"/>
                <a:gd name="T38" fmla="*/ 32 w 105"/>
                <a:gd name="T39" fmla="*/ 43 h 80"/>
                <a:gd name="T40" fmla="*/ 52 w 105"/>
                <a:gd name="T41" fmla="*/ 23 h 80"/>
                <a:gd name="T42" fmla="*/ 72 w 105"/>
                <a:gd name="T43" fmla="*/ 43 h 80"/>
                <a:gd name="T44" fmla="*/ 52 w 105"/>
                <a:gd name="T45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80">
                  <a:moveTo>
                    <a:pt x="75" y="1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20" y="80"/>
                    <a:pt x="52" y="80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52" y="80"/>
                    <a:pt x="53" y="80"/>
                  </a:cubicBezTo>
                  <a:cubicBezTo>
                    <a:pt x="84" y="80"/>
                    <a:pt x="104" y="68"/>
                    <a:pt x="104" y="68"/>
                  </a:cubicBezTo>
                  <a:cubicBezTo>
                    <a:pt x="105" y="45"/>
                    <a:pt x="105" y="45"/>
                    <a:pt x="105" y="45"/>
                  </a:cubicBezTo>
                  <a:lnTo>
                    <a:pt x="75" y="10"/>
                  </a:lnTo>
                  <a:close/>
                  <a:moveTo>
                    <a:pt x="52" y="63"/>
                  </a:moveTo>
                  <a:cubicBezTo>
                    <a:pt x="41" y="63"/>
                    <a:pt x="32" y="54"/>
                    <a:pt x="32" y="43"/>
                  </a:cubicBezTo>
                  <a:cubicBezTo>
                    <a:pt x="32" y="32"/>
                    <a:pt x="41" y="23"/>
                    <a:pt x="52" y="23"/>
                  </a:cubicBezTo>
                  <a:cubicBezTo>
                    <a:pt x="63" y="23"/>
                    <a:pt x="72" y="32"/>
                    <a:pt x="72" y="43"/>
                  </a:cubicBezTo>
                  <a:cubicBezTo>
                    <a:pt x="72" y="54"/>
                    <a:pt x="63" y="63"/>
                    <a:pt x="5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+mn-lt"/>
              </a:endParaRPr>
            </a:p>
          </p:txBody>
        </p:sp>
      </p:grpSp>
      <p:sp>
        <p:nvSpPr>
          <p:cNvPr id="29" name="TextBox 28">
            <a:hlinkClick r:id="rId2"/>
          </p:cNvPr>
          <p:cNvSpPr txBox="1"/>
          <p:nvPr userDrawn="1"/>
        </p:nvSpPr>
        <p:spPr>
          <a:xfrm>
            <a:off x="6933380" y="6773280"/>
            <a:ext cx="5939757" cy="357376"/>
          </a:xfrm>
          <a:prstGeom prst="rect">
            <a:avLst/>
          </a:prstGeom>
          <a:noFill/>
        </p:spPr>
        <p:txBody>
          <a:bodyPr wrap="square" lIns="82819" tIns="41410" rIns="82819" bIns="41410" rtlCol="0">
            <a:spAutoFit/>
          </a:bodyPr>
          <a:lstStyle/>
          <a:p>
            <a:pPr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r>
              <a:rPr lang="en-GB" sz="1600" b="1" dirty="0">
                <a:solidFill>
                  <a:schemeClr val="bg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www.ipsos-mori.com/</a:t>
            </a:r>
          </a:p>
        </p:txBody>
      </p:sp>
      <p:sp>
        <p:nvSpPr>
          <p:cNvPr id="23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 bwMode="gray">
          <a:xfrm>
            <a:off x="549203" y="7380294"/>
            <a:ext cx="4896000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9" y="6462713"/>
            <a:ext cx="3280634" cy="5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01181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uides Marke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ame 34"/>
          <p:cNvSpPr/>
          <p:nvPr userDrawn="1"/>
        </p:nvSpPr>
        <p:spPr bwMode="gray">
          <a:xfrm>
            <a:off x="0" y="-168"/>
            <a:ext cx="13439775" cy="7561431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5180" tIns="52589" rIns="105180" bIns="52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3110747" y="253098"/>
            <a:ext cx="79369" cy="793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1651" tIns="105826" rIns="211651" bIns="105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528"/>
              </a:spcBef>
              <a:buClr>
                <a:schemeClr val="bg2"/>
              </a:buClr>
            </a:pPr>
            <a:endParaRPr lang="en-GB" sz="29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612" y="-168"/>
            <a:ext cx="547520" cy="912790"/>
            <a:chOff x="-612" y="0"/>
            <a:chExt cx="547520" cy="912790"/>
          </a:xfrm>
          <a:solidFill>
            <a:schemeClr val="bg2">
              <a:lumMod val="25000"/>
              <a:lumOff val="75000"/>
            </a:schemeClr>
          </a:solidFill>
        </p:grpSpPr>
        <p:sp>
          <p:nvSpPr>
            <p:cNvPr id="8" name="Rectangle 7"/>
            <p:cNvSpPr/>
            <p:nvPr userDrawn="1"/>
          </p:nvSpPr>
          <p:spPr bwMode="gray">
            <a:xfrm>
              <a:off x="-612" y="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 bwMode="gray">
            <a:xfrm>
              <a:off x="178842" y="18192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 bwMode="gray">
            <a:xfrm>
              <a:off x="366908" y="3635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>
              <a:off x="178842" y="543295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>
              <a:off x="-612" y="73279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2916142" y="6655406"/>
            <a:ext cx="534571" cy="907248"/>
            <a:chOff x="12904263" y="6649864"/>
            <a:chExt cx="534571" cy="907248"/>
          </a:xfrm>
          <a:solidFill>
            <a:schemeClr val="bg2">
              <a:lumMod val="25000"/>
              <a:lumOff val="75000"/>
            </a:schemeClr>
          </a:solidFill>
        </p:grpSpPr>
        <p:sp>
          <p:nvSpPr>
            <p:cNvPr id="32" name="Rectangle 31"/>
            <p:cNvSpPr/>
            <p:nvPr userDrawn="1"/>
          </p:nvSpPr>
          <p:spPr bwMode="gray">
            <a:xfrm flipH="1">
              <a:off x="13258834" y="664986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 userDrawn="1"/>
          </p:nvSpPr>
          <p:spPr bwMode="gray">
            <a:xfrm flipH="1">
              <a:off x="13078198" y="6837333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gray">
            <a:xfrm flipH="1">
              <a:off x="12904263" y="701340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 userDrawn="1"/>
          </p:nvSpPr>
          <p:spPr bwMode="gray">
            <a:xfrm flipH="1">
              <a:off x="13078198" y="7192961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 userDrawn="1"/>
          </p:nvSpPr>
          <p:spPr bwMode="gray">
            <a:xfrm flipH="1">
              <a:off x="13258834" y="737711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-612" y="6649864"/>
            <a:ext cx="547520" cy="912790"/>
            <a:chOff x="-612" y="0"/>
            <a:chExt cx="547520" cy="912790"/>
          </a:xfrm>
          <a:solidFill>
            <a:schemeClr val="bg2">
              <a:lumMod val="25000"/>
              <a:lumOff val="75000"/>
            </a:schemeClr>
          </a:solidFill>
        </p:grpSpPr>
        <p:sp>
          <p:nvSpPr>
            <p:cNvPr id="39" name="Rectangle 38"/>
            <p:cNvSpPr/>
            <p:nvPr userDrawn="1"/>
          </p:nvSpPr>
          <p:spPr bwMode="gray">
            <a:xfrm>
              <a:off x="-612" y="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 bwMode="gray">
            <a:xfrm>
              <a:off x="175627" y="18192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 userDrawn="1"/>
          </p:nvSpPr>
          <p:spPr bwMode="gray">
            <a:xfrm>
              <a:off x="366908" y="3635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 userDrawn="1"/>
          </p:nvSpPr>
          <p:spPr bwMode="gray">
            <a:xfrm>
              <a:off x="175627" y="543295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 bwMode="gray">
            <a:xfrm>
              <a:off x="-612" y="73279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12902829" y="-168"/>
            <a:ext cx="541295" cy="911410"/>
            <a:chOff x="12897539" y="6649864"/>
            <a:chExt cx="541295" cy="911410"/>
          </a:xfrm>
          <a:solidFill>
            <a:schemeClr val="bg2">
              <a:lumMod val="25000"/>
              <a:lumOff val="75000"/>
            </a:schemeClr>
          </a:solidFill>
        </p:grpSpPr>
        <p:sp>
          <p:nvSpPr>
            <p:cNvPr id="45" name="Rectangle 44"/>
            <p:cNvSpPr/>
            <p:nvPr userDrawn="1"/>
          </p:nvSpPr>
          <p:spPr bwMode="gray">
            <a:xfrm flipH="1">
              <a:off x="13258834" y="664986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 userDrawn="1"/>
          </p:nvSpPr>
          <p:spPr bwMode="gray">
            <a:xfrm flipH="1">
              <a:off x="13078198" y="6830609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 userDrawn="1"/>
          </p:nvSpPr>
          <p:spPr bwMode="gray">
            <a:xfrm flipH="1">
              <a:off x="12897539" y="701340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 userDrawn="1"/>
          </p:nvSpPr>
          <p:spPr bwMode="gray">
            <a:xfrm flipH="1">
              <a:off x="13078198" y="7192961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 userDrawn="1"/>
          </p:nvSpPr>
          <p:spPr bwMode="gray">
            <a:xfrm flipH="1">
              <a:off x="13248895" y="738127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 userDrawn="1"/>
        </p:nvSpPr>
        <p:spPr>
          <a:xfrm>
            <a:off x="507325" y="161811"/>
            <a:ext cx="12355067" cy="353486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 bwMode="gray">
          <a:xfrm>
            <a:off x="564012" y="6652811"/>
            <a:ext cx="8053559" cy="180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r>
              <a:rPr lang="en-GB" sz="11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58" name="Rectangle 57"/>
          <p:cNvSpPr/>
          <p:nvPr userDrawn="1"/>
        </p:nvSpPr>
        <p:spPr bwMode="gray">
          <a:xfrm>
            <a:off x="9072565" y="6652811"/>
            <a:ext cx="3830263" cy="180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r>
              <a:rPr lang="en-GB" sz="105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679682" y="1271109"/>
            <a:ext cx="1512168" cy="259870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r>
              <a:rPr lang="en-GB" sz="1200" dirty="0">
                <a:solidFill>
                  <a:schemeClr val="bg1"/>
                </a:solidFill>
              </a:rPr>
              <a:t>Left margin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1184383" y="1260351"/>
            <a:ext cx="1512168" cy="259870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r>
              <a:rPr lang="en-GB" sz="1200" dirty="0">
                <a:solidFill>
                  <a:schemeClr val="bg1"/>
                </a:solidFill>
              </a:rPr>
              <a:t>Right margin</a:t>
            </a:r>
          </a:p>
        </p:txBody>
      </p:sp>
      <p:sp>
        <p:nvSpPr>
          <p:cNvPr id="59" name="Isosceles Triangle 58"/>
          <p:cNvSpPr/>
          <p:nvPr userDrawn="1"/>
        </p:nvSpPr>
        <p:spPr bwMode="gray">
          <a:xfrm rot="16200000">
            <a:off x="589168" y="1365039"/>
            <a:ext cx="167059" cy="720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0" name="Isosceles Triangle 59"/>
          <p:cNvSpPr/>
          <p:nvPr userDrawn="1"/>
        </p:nvSpPr>
        <p:spPr bwMode="gray">
          <a:xfrm rot="5400000" flipH="1">
            <a:off x="12721032" y="1365039"/>
            <a:ext cx="167059" cy="720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563844" y="1229439"/>
            <a:ext cx="12348880" cy="4495408"/>
            <a:chOff x="555842" y="1507287"/>
            <a:chExt cx="9574208" cy="3024336"/>
          </a:xfrm>
        </p:grpSpPr>
        <p:cxnSp>
          <p:nvCxnSpPr>
            <p:cNvPr id="62" name="Straight Connector 61"/>
            <p:cNvCxnSpPr/>
            <p:nvPr userDrawn="1"/>
          </p:nvCxnSpPr>
          <p:spPr>
            <a:xfrm>
              <a:off x="555842" y="1507287"/>
              <a:ext cx="0" cy="3024336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10130050" y="1507287"/>
              <a:ext cx="0" cy="3024336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 userDrawn="1"/>
        </p:nvGrpSpPr>
        <p:grpSpPr>
          <a:xfrm>
            <a:off x="560916" y="2052439"/>
            <a:ext cx="12347841" cy="2592288"/>
            <a:chOff x="560916" y="2772519"/>
            <a:chExt cx="12347841" cy="2592288"/>
          </a:xfrm>
        </p:grpSpPr>
        <p:sp>
          <p:nvSpPr>
            <p:cNvPr id="52" name="Rectangle 51"/>
            <p:cNvSpPr/>
            <p:nvPr userDrawn="1"/>
          </p:nvSpPr>
          <p:spPr bwMode="gray">
            <a:xfrm>
              <a:off x="560916" y="4788743"/>
              <a:ext cx="3798000" cy="5760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r>
                <a:rPr lang="en-GB" sz="1600" b="1" dirty="0">
                  <a:solidFill>
                    <a:schemeClr val="bg1"/>
                  </a:solidFill>
                </a:rPr>
                <a:t>3 box layout (10.55</a:t>
              </a:r>
              <a:r>
                <a:rPr lang="en-GB" sz="1600" b="1" baseline="0" dirty="0">
                  <a:solidFill>
                    <a:schemeClr val="bg1"/>
                  </a:solidFill>
                </a:rPr>
                <a:t> cm)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 userDrawn="1"/>
          </p:nvSpPr>
          <p:spPr bwMode="gray">
            <a:xfrm>
              <a:off x="4835837" y="4788743"/>
              <a:ext cx="3798000" cy="5760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r>
                <a:rPr lang="en-GB" sz="1600" b="1" dirty="0">
                  <a:solidFill>
                    <a:schemeClr val="bg1"/>
                  </a:solidFill>
                </a:rPr>
                <a:t>3 box layout (10.55</a:t>
              </a:r>
              <a:r>
                <a:rPr lang="en-GB" sz="1600" b="1" baseline="0" dirty="0">
                  <a:solidFill>
                    <a:schemeClr val="bg1"/>
                  </a:solidFill>
                </a:rPr>
                <a:t> cm)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 userDrawn="1"/>
          </p:nvSpPr>
          <p:spPr bwMode="gray">
            <a:xfrm>
              <a:off x="9110757" y="4780276"/>
              <a:ext cx="3798000" cy="5760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r>
                <a:rPr lang="en-GB" sz="1600" b="1" dirty="0">
                  <a:solidFill>
                    <a:schemeClr val="bg1"/>
                  </a:solidFill>
                </a:rPr>
                <a:t>3 box layout (10.55</a:t>
              </a:r>
              <a:r>
                <a:rPr lang="en-GB" sz="1600" b="1" baseline="0" dirty="0">
                  <a:solidFill>
                    <a:schemeClr val="bg1"/>
                  </a:solidFill>
                </a:rPr>
                <a:t> cm)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 userDrawn="1"/>
          </p:nvSpPr>
          <p:spPr bwMode="gray">
            <a:xfrm>
              <a:off x="569382" y="3772080"/>
              <a:ext cx="5958000" cy="5760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r>
                <a:rPr lang="en-GB" sz="1600" b="1" dirty="0">
                  <a:solidFill>
                    <a:schemeClr val="bg1"/>
                  </a:solidFill>
                </a:rPr>
                <a:t>2 box layout (16.55 cm)</a:t>
              </a:r>
            </a:p>
          </p:txBody>
        </p:sp>
        <p:sp>
          <p:nvSpPr>
            <p:cNvPr id="66" name="Rectangle 65"/>
            <p:cNvSpPr/>
            <p:nvPr userDrawn="1"/>
          </p:nvSpPr>
          <p:spPr bwMode="gray">
            <a:xfrm>
              <a:off x="6943356" y="3772080"/>
              <a:ext cx="5958000" cy="5760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r>
                <a:rPr lang="en-GB" sz="1600" b="1" dirty="0">
                  <a:solidFill>
                    <a:schemeClr val="bg1"/>
                  </a:solidFill>
                </a:rPr>
                <a:t>2 box layout (16.55 cm)</a:t>
              </a:r>
            </a:p>
          </p:txBody>
        </p:sp>
        <p:sp>
          <p:nvSpPr>
            <p:cNvPr id="67" name="Rectangle 66"/>
            <p:cNvSpPr/>
            <p:nvPr userDrawn="1"/>
          </p:nvSpPr>
          <p:spPr bwMode="gray">
            <a:xfrm>
              <a:off x="575313" y="2772519"/>
              <a:ext cx="12330000" cy="5760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r>
                <a:rPr lang="en-GB" sz="1600" b="1" dirty="0">
                  <a:solidFill>
                    <a:schemeClr val="bg1"/>
                  </a:solidFill>
                </a:rPr>
                <a:t>1 box (34.25 cm)</a:t>
              </a:r>
            </a:p>
          </p:txBody>
        </p:sp>
        <p:sp>
          <p:nvSpPr>
            <p:cNvPr id="68" name="Isosceles Triangle 67"/>
            <p:cNvSpPr/>
            <p:nvPr userDrawn="1"/>
          </p:nvSpPr>
          <p:spPr bwMode="gray">
            <a:xfrm rot="16200000" flipH="1">
              <a:off x="553162" y="3024546"/>
              <a:ext cx="167059" cy="720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69" name="Isosceles Triangle 68"/>
            <p:cNvSpPr/>
            <p:nvPr userDrawn="1"/>
          </p:nvSpPr>
          <p:spPr bwMode="gray">
            <a:xfrm rot="16200000" flipH="1">
              <a:off x="560148" y="4026727"/>
              <a:ext cx="167059" cy="720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70" name="Isosceles Triangle 69"/>
            <p:cNvSpPr/>
            <p:nvPr userDrawn="1"/>
          </p:nvSpPr>
          <p:spPr bwMode="gray">
            <a:xfrm rot="16200000" flipH="1">
              <a:off x="589167" y="5039157"/>
              <a:ext cx="167059" cy="720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71" name="Isosceles Triangle 70"/>
            <p:cNvSpPr/>
            <p:nvPr userDrawn="1"/>
          </p:nvSpPr>
          <p:spPr bwMode="gray">
            <a:xfrm rot="5400000">
              <a:off x="6312323" y="4026727"/>
              <a:ext cx="167059" cy="720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72" name="Isosceles Triangle 71"/>
            <p:cNvSpPr/>
            <p:nvPr userDrawn="1"/>
          </p:nvSpPr>
          <p:spPr bwMode="gray">
            <a:xfrm rot="5400000">
              <a:off x="12716085" y="4026727"/>
              <a:ext cx="167059" cy="720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73" name="Isosceles Triangle 72"/>
            <p:cNvSpPr/>
            <p:nvPr userDrawn="1"/>
          </p:nvSpPr>
          <p:spPr bwMode="gray">
            <a:xfrm rot="16200000" flipH="1">
              <a:off x="6951928" y="4026727"/>
              <a:ext cx="167059" cy="720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74" name="Isosceles Triangle 73"/>
            <p:cNvSpPr/>
            <p:nvPr userDrawn="1"/>
          </p:nvSpPr>
          <p:spPr bwMode="gray">
            <a:xfrm rot="5400000">
              <a:off x="4152082" y="5039157"/>
              <a:ext cx="167059" cy="720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75" name="Isosceles Triangle 74"/>
            <p:cNvSpPr/>
            <p:nvPr userDrawn="1"/>
          </p:nvSpPr>
          <p:spPr bwMode="gray">
            <a:xfrm rot="5400000">
              <a:off x="8498036" y="5039157"/>
              <a:ext cx="167059" cy="720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76" name="Isosceles Triangle 75"/>
            <p:cNvSpPr/>
            <p:nvPr userDrawn="1"/>
          </p:nvSpPr>
          <p:spPr bwMode="gray">
            <a:xfrm rot="5400000">
              <a:off x="12721032" y="5039157"/>
              <a:ext cx="167059" cy="720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77" name="Isosceles Triangle 76"/>
            <p:cNvSpPr/>
            <p:nvPr userDrawn="1"/>
          </p:nvSpPr>
          <p:spPr bwMode="gray">
            <a:xfrm rot="5400000">
              <a:off x="12716085" y="3024546"/>
              <a:ext cx="167059" cy="720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78" name="Isosceles Triangle 77"/>
            <p:cNvSpPr/>
            <p:nvPr userDrawn="1"/>
          </p:nvSpPr>
          <p:spPr bwMode="gray">
            <a:xfrm rot="16200000" flipH="1">
              <a:off x="4788313" y="5039157"/>
              <a:ext cx="167059" cy="720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endParaRPr lang="en-GB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Connector 78"/>
          <p:cNvCxnSpPr/>
          <p:nvPr userDrawn="1"/>
        </p:nvCxnSpPr>
        <p:spPr>
          <a:xfrm>
            <a:off x="600686" y="1552655"/>
            <a:ext cx="12300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 userDrawn="1"/>
        </p:nvSpPr>
        <p:spPr>
          <a:xfrm>
            <a:off x="5691544" y="1075823"/>
            <a:ext cx="2071298" cy="275836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r>
              <a:rPr lang="en-GB" sz="1200" dirty="0">
                <a:solidFill>
                  <a:schemeClr val="bg1"/>
                </a:solidFill>
              </a:rPr>
              <a:t>Base of heading here</a:t>
            </a:r>
          </a:p>
        </p:txBody>
      </p:sp>
      <p:sp>
        <p:nvSpPr>
          <p:cNvPr id="81" name="Isosceles Triangle 80"/>
          <p:cNvSpPr/>
          <p:nvPr userDrawn="1"/>
        </p:nvSpPr>
        <p:spPr bwMode="gray">
          <a:xfrm rot="10800000" flipH="1">
            <a:off x="6637712" y="1388149"/>
            <a:ext cx="167059" cy="720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 userDrawn="1"/>
        </p:nvSpPr>
        <p:spPr bwMode="gray">
          <a:xfrm>
            <a:off x="2665288" y="4746408"/>
            <a:ext cx="809131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  <a:latin typeface="Segoe UI" panose="020B0502040204020203" pitchFamily="34" charset="0"/>
              </a:rPr>
              <a:t>Drawing guides markers</a:t>
            </a:r>
          </a:p>
        </p:txBody>
      </p:sp>
      <p:sp>
        <p:nvSpPr>
          <p:cNvPr id="83" name="TextBox 82"/>
          <p:cNvSpPr txBox="1"/>
          <p:nvPr userDrawn="1"/>
        </p:nvSpPr>
        <p:spPr>
          <a:xfrm>
            <a:off x="2725896" y="5666552"/>
            <a:ext cx="7970102" cy="353486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r>
              <a:rPr lang="en-GB" sz="1800" dirty="0">
                <a:solidFill>
                  <a:schemeClr val="bg1"/>
                </a:solidFill>
              </a:rPr>
              <a:t>Use these markers to realign</a:t>
            </a:r>
            <a:r>
              <a:rPr lang="en-GB" sz="1800" baseline="0" dirty="0">
                <a:solidFill>
                  <a:schemeClr val="bg1"/>
                </a:solidFill>
              </a:rPr>
              <a:t> guides</a:t>
            </a:r>
            <a:endParaRPr lang="en-GB" sz="1800" dirty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/>
          <p:nvPr userDrawn="1"/>
        </p:nvCxnSpPr>
        <p:spPr>
          <a:xfrm>
            <a:off x="575313" y="6457501"/>
            <a:ext cx="12327516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Isosceles Triangle 84"/>
          <p:cNvSpPr/>
          <p:nvPr userDrawn="1"/>
        </p:nvSpPr>
        <p:spPr bwMode="gray">
          <a:xfrm rot="10800000" flipH="1">
            <a:off x="6626729" y="6360090"/>
            <a:ext cx="167059" cy="720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 userDrawn="1"/>
        </p:nvSpPr>
        <p:spPr>
          <a:xfrm>
            <a:off x="5675771" y="6078434"/>
            <a:ext cx="2071298" cy="275836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r>
              <a:rPr lang="en-GB" sz="1200" dirty="0">
                <a:solidFill>
                  <a:schemeClr val="bg1"/>
                </a:solidFill>
              </a:rPr>
              <a:t>End</a:t>
            </a:r>
            <a:r>
              <a:rPr lang="en-GB" sz="1200" baseline="0" dirty="0">
                <a:solidFill>
                  <a:schemeClr val="bg1"/>
                </a:solidFill>
              </a:rPr>
              <a:t> of page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 userDrawn="1"/>
        </p:nvSpPr>
        <p:spPr>
          <a:xfrm>
            <a:off x="5674609" y="136966"/>
            <a:ext cx="2071298" cy="275836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r>
              <a:rPr lang="en-GB" sz="1200" dirty="0">
                <a:solidFill>
                  <a:schemeClr val="bg1"/>
                </a:solidFill>
              </a:rPr>
              <a:t>Chapter markers here</a:t>
            </a:r>
          </a:p>
        </p:txBody>
      </p:sp>
      <p:sp>
        <p:nvSpPr>
          <p:cNvPr id="88" name="Isosceles Triangle 87"/>
          <p:cNvSpPr/>
          <p:nvPr userDrawn="1"/>
        </p:nvSpPr>
        <p:spPr bwMode="gray">
          <a:xfrm rot="10800000" flipH="1">
            <a:off x="5783783" y="235754"/>
            <a:ext cx="167059" cy="720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9" name="Isosceles Triangle 88"/>
          <p:cNvSpPr/>
          <p:nvPr userDrawn="1"/>
        </p:nvSpPr>
        <p:spPr bwMode="gray">
          <a:xfrm rot="10800000" flipH="1">
            <a:off x="7439967" y="235754"/>
            <a:ext cx="167059" cy="7201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/>
          <p:cNvCxnSpPr/>
          <p:nvPr userDrawn="1"/>
        </p:nvCxnSpPr>
        <p:spPr>
          <a:xfrm>
            <a:off x="589978" y="360577"/>
            <a:ext cx="12300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27370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resentation -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837933" y="3481391"/>
            <a:ext cx="11763919" cy="598488"/>
          </a:xfrm>
          <a:noFill/>
        </p:spPr>
        <p:txBody>
          <a:bodyPr wrap="square" anchor="ctr"/>
          <a:lstStyle>
            <a:lvl1pPr>
              <a:defRPr sz="5400"/>
            </a:lvl1pPr>
          </a:lstStyle>
          <a:p>
            <a:r>
              <a:rPr lang="en-US" dirty="0"/>
              <a:t>Click to add statement</a:t>
            </a:r>
            <a:endParaRPr lang="en-GB" dirty="0"/>
          </a:p>
        </p:txBody>
      </p:sp>
      <p:sp>
        <p:nvSpPr>
          <p:cNvPr id="24" name="Frame 23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546249" y="7380295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75271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resentation - Cover -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27455" y="179388"/>
            <a:ext cx="12984866" cy="7200900"/>
          </a:xfrm>
          <a:solidFill>
            <a:schemeClr val="tx1"/>
          </a:solidFill>
        </p:spPr>
        <p:txBody>
          <a:bodyPr>
            <a:normAutofit/>
          </a:bodyPr>
          <a:lstStyle>
            <a:lvl1pPr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place image (or select frame and copy/paste image into it)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4054" y="4194212"/>
            <a:ext cx="6030800" cy="478968"/>
          </a:xfrm>
          <a:solidFill>
            <a:schemeClr val="accent2"/>
          </a:solidFill>
        </p:spPr>
        <p:txBody>
          <a:bodyPr wrap="none" lIns="72000" tIns="36000" rIns="72000" bIns="36000" rtlCol="0" anchor="t">
            <a:spAutoFit/>
          </a:bodyPr>
          <a:lstStyle>
            <a:lvl1pPr marL="0" indent="0">
              <a:buNone/>
              <a:defRPr lang="en-GB" sz="2400" b="1" baseline="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subtitle Click to add subtitle</a:t>
            </a:r>
            <a:endParaRPr lang="en-GB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4053" y="4798059"/>
            <a:ext cx="6153435" cy="1080000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94054" y="3310965"/>
            <a:ext cx="3256835" cy="781171"/>
          </a:xfrm>
          <a:solidFill>
            <a:schemeClr val="accent3"/>
          </a:solidFill>
        </p:spPr>
        <p:txBody>
          <a:bodyPr vert="horz" wrap="none" lIns="72000" tIns="18000" rIns="72000" bIns="18000" rtlCol="0" anchor="b">
            <a:spAutoFit/>
          </a:bodyPr>
          <a:lstStyle>
            <a:lvl1pPr>
              <a:defRPr lang="en-GB" sz="4400" baseline="0" dirty="0"/>
            </a:lvl1pPr>
          </a:lstStyle>
          <a:p>
            <a:pPr marL="0" lvl="0" indent="0" algn="l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FontTx/>
            </a:pPr>
            <a:r>
              <a:rPr lang="en-US" dirty="0"/>
              <a:t>with image.</a:t>
            </a:r>
            <a:endParaRPr lang="en-GB" dirty="0"/>
          </a:p>
        </p:txBody>
      </p:sp>
      <p:sp>
        <p:nvSpPr>
          <p:cNvPr id="158" name="Frame 157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4335" y="2377793"/>
            <a:ext cx="2698990" cy="781171"/>
          </a:xfrm>
          <a:solidFill>
            <a:schemeClr val="accent3"/>
          </a:solidFill>
        </p:spPr>
        <p:txBody>
          <a:bodyPr wrap="none" lIns="72000" tIns="18000" rIns="72000" bIns="18000" rtlCol="0" anchor="b">
            <a:spAutoFit/>
          </a:bodyPr>
          <a:lstStyle>
            <a:lvl1pPr marL="0" indent="0">
              <a:buFontTx/>
              <a:buNone/>
              <a:defRPr lang="en-GB" sz="4400" b="1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Title slide</a:t>
            </a:r>
            <a:endParaRPr lang="en-GB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202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Colour fill - Title+Sub, Full Pag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787" y="664383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Frame 3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8787" y="1358142"/>
            <a:ext cx="2536254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98786" y="1969319"/>
            <a:ext cx="12023823" cy="460057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UK Climate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Investments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Theory of Change workshop |  April 2019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|  Version 1  |  Confidential  |</a:t>
            </a:r>
          </a:p>
        </p:txBody>
      </p:sp>
    </p:spTree>
    <p:extLst>
      <p:ext uri="{BB962C8B-B14F-4D97-AF65-F5344CB8AC3E}">
        <p14:creationId xmlns:p14="http://schemas.microsoft.com/office/powerpoint/2010/main" val="69837527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Full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270" y="907192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94336" y="1956573"/>
            <a:ext cx="12059086" cy="469029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51949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Full Page Content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5981" y="909837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80521" y="1950269"/>
            <a:ext cx="12051105" cy="451244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36486" y="7043375"/>
            <a:ext cx="3695140" cy="180000"/>
          </a:xfrm>
          <a:noFill/>
        </p:spPr>
        <p:txBody>
          <a:bodyPr lIns="0" tIns="0" rIns="0" bIns="0" anchor="b" anchorCtr="0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80521" y="6648073"/>
            <a:ext cx="7906888" cy="180000"/>
          </a:xfrm>
          <a:noFill/>
        </p:spPr>
        <p:txBody>
          <a:bodyPr lIns="0" tIns="0" rIns="0" bIns="0" anchor="b" anchorCtr="0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11122940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Subtitle, Full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87183" y="750891"/>
            <a:ext cx="3734337" cy="590349"/>
          </a:xfrm>
          <a:solidFill>
            <a:schemeClr val="accent3"/>
          </a:solidFill>
        </p:spPr>
        <p:txBody>
          <a:bodyPr tIns="18000" bIns="18000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94336" y="1963739"/>
            <a:ext cx="12059086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94337" y="1408818"/>
            <a:ext cx="3465611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 marL="273050" indent="-273050">
              <a:buNone/>
              <a:defRPr lang="en-US" sz="24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Subtitle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296707814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Subtitle, Full, Base, Source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86654" y="722211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92510" y="1961381"/>
            <a:ext cx="12051105" cy="4501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1493" y="1397558"/>
            <a:ext cx="2536254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050036" y="7034702"/>
            <a:ext cx="3695140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4335" y="6645515"/>
            <a:ext cx="7926994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24864940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Long title &amp; Question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18447" y="2189027"/>
            <a:ext cx="7934975" cy="4273687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90517" y="2611382"/>
            <a:ext cx="3677012" cy="38647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Question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9071" y="2189026"/>
            <a:ext cx="715462" cy="360000"/>
          </a:xfrm>
          <a:solidFill>
            <a:schemeClr val="accent3"/>
          </a:solidFill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Q#</a:t>
            </a:r>
            <a:endParaRPr lang="en-GB" dirty="0"/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690518" y="673529"/>
            <a:ext cx="12076871" cy="1079426"/>
          </a:xfrm>
          <a:noFill/>
        </p:spPr>
        <p:txBody>
          <a:bodyPr wrap="square"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Aft>
                <a:spcPts val="1000"/>
              </a:spcAft>
              <a:defRPr lang="en-GB" sz="2400" b="1" kern="1200" baseline="0" dirty="0">
                <a:solidFill>
                  <a:srgbClr val="FFFFFF"/>
                </a:solidFill>
                <a:highlight>
                  <a:srgbClr val="808080"/>
                </a:highlight>
                <a:latin typeface="+mn-lt"/>
                <a:ea typeface="Calibri"/>
                <a:cs typeface="Times New Roman"/>
              </a:defRPr>
            </a:lvl1pPr>
          </a:lstStyle>
          <a:p>
            <a:r>
              <a:rPr lang="en-US" dirty="0"/>
              <a:t>Long titles Click to edit Master title allows for 3 lines </a:t>
            </a:r>
            <a:br>
              <a:rPr lang="en-US" dirty="0"/>
            </a:b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072249" y="7004885"/>
            <a:ext cx="3695140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0517" y="6645515"/>
            <a:ext cx="7930812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22186476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2xConten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4336" y="921115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4335" y="1763713"/>
            <a:ext cx="7893075" cy="46990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9072249" y="1763713"/>
            <a:ext cx="3681172" cy="469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2323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2xContent v1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7066" y="921115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94335" y="1963737"/>
            <a:ext cx="7893075" cy="449897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9072250" y="1963737"/>
            <a:ext cx="3681172" cy="449897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072249" y="7017259"/>
            <a:ext cx="3695140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4335" y="6650677"/>
            <a:ext cx="7926994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310417291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Subtitle, 2xConten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3048" y="685110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692656" y="1963739"/>
            <a:ext cx="7928673" cy="468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9072249" y="1963739"/>
            <a:ext cx="3681172" cy="468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2656" y="1358142"/>
            <a:ext cx="2536254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38388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Cover - Colou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17751" y="4194213"/>
            <a:ext cx="6030800" cy="447101"/>
          </a:xfrm>
          <a:solidFill>
            <a:schemeClr val="accent2"/>
          </a:solidFill>
        </p:spPr>
        <p:txBody>
          <a:bodyPr wrap="none" lIns="72000" tIns="36000" rIns="72000" bIns="36000" rtlCol="0" anchor="t">
            <a:spAutoFit/>
          </a:bodyPr>
          <a:lstStyle>
            <a:lvl1pPr marL="0" indent="0">
              <a:buNone/>
              <a:defRPr lang="en-GB" sz="24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subtitle Click to add subtitle</a:t>
            </a:r>
            <a:endParaRPr lang="en-GB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717607" y="4798059"/>
            <a:ext cx="6227741" cy="998796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8" name="Frame 157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3" name="Text Placeholder 6"/>
          <p:cNvSpPr>
            <a:spLocks noGrp="1" noChangeAspect="1"/>
          </p:cNvSpPr>
          <p:nvPr>
            <p:ph type="body" sz="quarter" idx="13" hasCustomPrompt="1"/>
          </p:nvPr>
        </p:nvSpPr>
        <p:spPr bwMode="gray">
          <a:xfrm>
            <a:off x="691800" y="2036044"/>
            <a:ext cx="2195455" cy="634267"/>
          </a:xfrm>
          <a:solidFill>
            <a:schemeClr val="accent3"/>
          </a:solidFill>
        </p:spPr>
        <p:txBody>
          <a:bodyPr wrap="none" lIns="72000" tIns="36000" rIns="72000" bIns="36000" rtlCol="0" anchor="b">
            <a:spAutoFit/>
          </a:bodyPr>
          <a:lstStyle>
            <a:lvl1pPr marL="0" indent="0">
              <a:buFontTx/>
              <a:buNone/>
              <a:defRPr lang="en-US" sz="36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Title here</a:t>
            </a:r>
          </a:p>
        </p:txBody>
      </p:sp>
      <p:sp>
        <p:nvSpPr>
          <p:cNvPr id="14" name="Text Placeholder 6"/>
          <p:cNvSpPr>
            <a:spLocks noGrp="1" noChangeAspect="1"/>
          </p:cNvSpPr>
          <p:nvPr>
            <p:ph type="body" sz="quarter" idx="14" hasCustomPrompt="1"/>
          </p:nvPr>
        </p:nvSpPr>
        <p:spPr bwMode="gray">
          <a:xfrm>
            <a:off x="708426" y="3146365"/>
            <a:ext cx="2322092" cy="634267"/>
          </a:xfrm>
          <a:solidFill>
            <a:schemeClr val="accent3"/>
          </a:solidFill>
        </p:spPr>
        <p:txBody>
          <a:bodyPr wrap="none" lIns="72000" tIns="36000" rIns="72000" bIns="36000" rtlCol="0" anchor="b">
            <a:spAutoFit/>
          </a:bodyPr>
          <a:lstStyle>
            <a:lvl1pPr marL="0" indent="0">
              <a:buFontTx/>
              <a:buNone/>
              <a:defRPr lang="en-US" sz="36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Title  here</a:t>
            </a:r>
          </a:p>
        </p:txBody>
      </p:sp>
      <p:sp>
        <p:nvSpPr>
          <p:cNvPr id="17" name="TextBox 16"/>
          <p:cNvSpPr txBox="1"/>
          <p:nvPr userDrawn="1"/>
        </p:nvSpPr>
        <p:spPr bwMode="gray"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9" y="6730368"/>
            <a:ext cx="4313485" cy="5784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UK Climate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Investments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Theory of Change workshop |  April 2019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|  Version 1  |  Confidential  |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DB9AAEA-5DC4-48D2-862D-345C6654C9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012" y="177195"/>
            <a:ext cx="1584176" cy="13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366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Subtitle, 2xContent v1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01084" y="713687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94335" y="1963737"/>
            <a:ext cx="7926994" cy="449897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072248" y="1963737"/>
            <a:ext cx="3681173" cy="449897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249" y="7007320"/>
            <a:ext cx="3695140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4335" y="6645605"/>
            <a:ext cx="7926994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4335" y="1373009"/>
            <a:ext cx="3048830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GB" sz="24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Subtitle click to 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296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2x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02741" y="921115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94335" y="1963738"/>
            <a:ext cx="5802088" cy="468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939363" y="1963738"/>
            <a:ext cx="5814058" cy="468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26449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2xContent v2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3088" y="921115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94335" y="1963737"/>
            <a:ext cx="5802088" cy="449897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939363" y="1963737"/>
            <a:ext cx="5814058" cy="449897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072249" y="7014824"/>
            <a:ext cx="3695140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4335" y="6655879"/>
            <a:ext cx="5802088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329356996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Subtitle, 2x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4877" y="684288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694335" y="1963739"/>
            <a:ext cx="5802088" cy="468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939361" y="1963739"/>
            <a:ext cx="5814061" cy="468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2044" y="1350213"/>
            <a:ext cx="2536254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4381344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Subtitle, 2xContent v2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4566" y="672590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94335" y="1963738"/>
            <a:ext cx="5802088" cy="449897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6939363" y="1963738"/>
            <a:ext cx="5814058" cy="449897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8102" y="1352907"/>
            <a:ext cx="2536254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249" y="7014824"/>
            <a:ext cx="3695140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8103" y="6645515"/>
            <a:ext cx="7923227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417931343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2xContent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4704" y="921115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4335" y="1963738"/>
            <a:ext cx="3673193" cy="46831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4818449" y="1963738"/>
            <a:ext cx="7934972" cy="4683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75736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2xContent v3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4704" y="921115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249" y="7014824"/>
            <a:ext cx="3695140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4335" y="6645605"/>
            <a:ext cx="7926994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94335" y="1963739"/>
            <a:ext cx="3673193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818448" y="1963739"/>
            <a:ext cx="7934973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93879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Subtitle, 2xContent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89551" y="662316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694335" y="1963739"/>
            <a:ext cx="3673193" cy="44989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818449" y="1963739"/>
            <a:ext cx="7934972" cy="44989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7359" y="1338516"/>
            <a:ext cx="2536254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07848319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Subtitle, 2xContent v3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1032" y="675561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94335" y="1963738"/>
            <a:ext cx="3673193" cy="44989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86284" y="1963738"/>
            <a:ext cx="7869837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8839" y="1351760"/>
            <a:ext cx="2536254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249" y="7004885"/>
            <a:ext cx="3695140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4335" y="6645515"/>
            <a:ext cx="7926994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109184284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3x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02743" y="921115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02740" y="1963738"/>
            <a:ext cx="3696585" cy="4683126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881861" y="1963738"/>
            <a:ext cx="3696585" cy="4683126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9060982" y="1963738"/>
            <a:ext cx="3696585" cy="4683126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3730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Fly/Statement - 1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833003" y="180232"/>
            <a:ext cx="6392269" cy="7200057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0177" y="2635996"/>
            <a:ext cx="2298240" cy="626701"/>
          </a:xfrm>
          <a:solidFill>
            <a:schemeClr val="accent3"/>
          </a:solidFill>
        </p:spPr>
        <p:txBody>
          <a:bodyPr anchor="b"/>
          <a:lstStyle>
            <a:lvl1pPr algn="l">
              <a:defRPr sz="3600">
                <a:latin typeface="+mj-lt"/>
              </a:defRPr>
            </a:lvl1pPr>
          </a:lstStyle>
          <a:p>
            <a:r>
              <a:rPr lang="en-US" dirty="0"/>
              <a:t>Fly style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00177" y="3319336"/>
            <a:ext cx="3055242" cy="447101"/>
          </a:xfrm>
          <a:solidFill>
            <a:schemeClr val="accent2"/>
          </a:solidFill>
        </p:spPr>
        <p:txBody>
          <a:bodyPr wrap="none" lIns="72000" tIns="36000" rIns="72000" bIns="36000" rtlCol="0" anchor="t">
            <a:spAutoFit/>
          </a:bodyPr>
          <a:lstStyle>
            <a:lvl1pPr marL="0" indent="0">
              <a:buNone/>
              <a:defRPr lang="en-GB" sz="24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00177" y="3959925"/>
            <a:ext cx="5544810" cy="2412994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44" name="Frame 43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06773" y="108224"/>
            <a:ext cx="226229" cy="7281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3873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3xContent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4336" y="927804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94335" y="1963738"/>
            <a:ext cx="3696585" cy="4498975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4877658" y="1963738"/>
            <a:ext cx="3696585" cy="4498975"/>
          </a:xfrm>
        </p:spPr>
        <p:txBody>
          <a:bodyPr/>
          <a:lstStyle>
            <a:lvl1pPr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9060982" y="1963738"/>
            <a:ext cx="3696585" cy="4498975"/>
          </a:xfrm>
        </p:spPr>
        <p:txBody>
          <a:bodyPr/>
          <a:lstStyle>
            <a:lvl1pPr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249" y="7018325"/>
            <a:ext cx="3685319" cy="178934"/>
          </a:xfrm>
          <a:noFill/>
        </p:spPr>
        <p:txBody>
          <a:bodyPr lIns="0" tIns="0" rIns="0" bIns="0" anchor="b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4335" y="6645515"/>
            <a:ext cx="7926994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47394590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Subtitle, 3x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7319" y="699047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94335" y="1963738"/>
            <a:ext cx="3696585" cy="4498976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872025" y="1963738"/>
            <a:ext cx="3696585" cy="4498976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9049714" y="1963738"/>
            <a:ext cx="3696585" cy="4498976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8839" y="1351760"/>
            <a:ext cx="2536254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01279750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Subtitle, 3xContent v3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4293" y="693138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94335" y="1963738"/>
            <a:ext cx="3696585" cy="4498976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872186" y="1963738"/>
            <a:ext cx="3696585" cy="4498976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9050036" y="1963738"/>
            <a:ext cx="3696585" cy="4498976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4292" y="1352997"/>
            <a:ext cx="2536254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249" y="7007320"/>
            <a:ext cx="3695140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4292" y="6645515"/>
            <a:ext cx="7927037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424176998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04030" y="921115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10736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Only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5257" y="921115"/>
            <a:ext cx="3734337" cy="626701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249" y="7014824"/>
            <a:ext cx="3695140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4335" y="6645515"/>
            <a:ext cx="7926994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66213907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1362" y="674014"/>
            <a:ext cx="4394583" cy="626701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Master title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9172" y="1351666"/>
            <a:ext cx="2536254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54814052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, Subtitle Only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6255" y="684288"/>
            <a:ext cx="4394583" cy="626701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Master title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1153" y="1365442"/>
            <a:ext cx="2536254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249" y="7014824"/>
            <a:ext cx="3695140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4066" y="6645515"/>
            <a:ext cx="7917263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181179222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6519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Blank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248" y="7014824"/>
            <a:ext cx="3695139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94335" y="6650677"/>
            <a:ext cx="7926994" cy="180000"/>
          </a:xfrm>
          <a:noFill/>
        </p:spPr>
        <p:txBody>
          <a:bodyPr lIns="0" tIns="0" rIns="0" bIns="0" anchor="b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33826997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1 picture left - content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227455" y="179390"/>
            <a:ext cx="6391288" cy="7198553"/>
          </a:xfrm>
          <a:solidFill>
            <a:schemeClr val="tx1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556401" y="7409183"/>
            <a:ext cx="724013" cy="109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7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7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2"/>
          </p:nvPr>
        </p:nvSpPr>
        <p:spPr>
          <a:xfrm>
            <a:off x="7117352" y="2464609"/>
            <a:ext cx="5650037" cy="3980318"/>
          </a:xfrm>
        </p:spPr>
        <p:txBody>
          <a:bodyPr lIns="0" rIns="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117353" y="918840"/>
            <a:ext cx="3756187" cy="626701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117352" y="1673717"/>
            <a:ext cx="3055242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subtitle</a:t>
            </a:r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545246" y="7377943"/>
            <a:ext cx="6153433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+mn-lt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+mn-lt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1" name="Frame 10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618744" y="175283"/>
            <a:ext cx="226229" cy="720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242726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599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Fly 2 - Imag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203762" y="180232"/>
            <a:ext cx="6403011" cy="7200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101510" y="2442460"/>
            <a:ext cx="2298240" cy="626701"/>
          </a:xfrm>
          <a:solidFill>
            <a:schemeClr val="accent3"/>
          </a:solidFill>
        </p:spPr>
        <p:txBody>
          <a:bodyPr anchor="b"/>
          <a:lstStyle>
            <a:lvl1pPr algn="l">
              <a:defRPr sz="3600" baseline="0">
                <a:latin typeface="+mj-lt"/>
              </a:defRPr>
            </a:lvl1pPr>
          </a:lstStyle>
          <a:p>
            <a:r>
              <a:rPr lang="en-US" dirty="0"/>
              <a:t>Fly style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101512" y="3125800"/>
            <a:ext cx="3055242" cy="447101"/>
          </a:xfrm>
          <a:solidFill>
            <a:schemeClr val="accent2"/>
          </a:solidFill>
        </p:spPr>
        <p:txBody>
          <a:bodyPr wrap="none" lIns="72000" tIns="36000" rIns="72000" bIns="36000" rtlCol="0" anchor="t">
            <a:spAutoFit/>
          </a:bodyPr>
          <a:lstStyle>
            <a:lvl1pPr marL="0" indent="0">
              <a:buNone/>
              <a:defRPr lang="en-GB" sz="24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101512" y="3766389"/>
            <a:ext cx="5849149" cy="3037636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44" name="Frame 43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06773" y="108224"/>
            <a:ext cx="226229" cy="7281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UK Climate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Investments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Theory of Change workshop |  April 2019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|  Version 1  |  Confidential  |</a:t>
            </a:r>
          </a:p>
        </p:txBody>
      </p:sp>
    </p:spTree>
    <p:extLst>
      <p:ext uri="{BB962C8B-B14F-4D97-AF65-F5344CB8AC3E}">
        <p14:creationId xmlns:p14="http://schemas.microsoft.com/office/powerpoint/2010/main" val="244220428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1 picture right - content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810375" y="179390"/>
            <a:ext cx="6401945" cy="7198553"/>
          </a:xfrm>
          <a:solidFill>
            <a:schemeClr val="tx1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556401" y="7413832"/>
            <a:ext cx="724013" cy="109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7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7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2"/>
          </p:nvPr>
        </p:nvSpPr>
        <p:spPr>
          <a:xfrm>
            <a:off x="694334" y="1949519"/>
            <a:ext cx="5663547" cy="3980318"/>
          </a:xfrm>
        </p:spPr>
        <p:txBody>
          <a:bodyPr lIns="0" rIns="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5560" y="632828"/>
            <a:ext cx="3756187" cy="626701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05560" y="1336207"/>
            <a:ext cx="3055242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subtitle</a:t>
            </a:r>
          </a:p>
        </p:txBody>
      </p:sp>
      <p:sp>
        <p:nvSpPr>
          <p:cNvPr id="12" name="Frame 11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6618744" y="175283"/>
            <a:ext cx="226229" cy="720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 bwMode="gray">
          <a:xfrm>
            <a:off x="677302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1127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2 pictures right - content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6731860" y="79403"/>
            <a:ext cx="6594655" cy="733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824526" y="3866362"/>
            <a:ext cx="6370504" cy="351158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824526" y="180233"/>
            <a:ext cx="6370504" cy="353040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6759693" y="3690631"/>
            <a:ext cx="6566822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1651" tIns="105826" rIns="211651" bIns="105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528"/>
              </a:spcBef>
              <a:buClr>
                <a:schemeClr val="bg2"/>
              </a:buClr>
            </a:pPr>
            <a:endParaRPr lang="en-GB" sz="29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556401" y="7409183"/>
            <a:ext cx="724013" cy="109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7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7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7" name="Content Placeholder 6"/>
          <p:cNvSpPr>
            <a:spLocks noGrp="1"/>
          </p:cNvSpPr>
          <p:nvPr>
            <p:ph sz="quarter" idx="12"/>
          </p:nvPr>
        </p:nvSpPr>
        <p:spPr>
          <a:xfrm>
            <a:off x="688832" y="1960553"/>
            <a:ext cx="5669049" cy="3980318"/>
          </a:xfrm>
        </p:spPr>
        <p:txBody>
          <a:bodyPr lIns="0" rIns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2129" y="622464"/>
            <a:ext cx="3756187" cy="626701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2129" y="1336245"/>
            <a:ext cx="3055242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subtitle</a:t>
            </a:r>
          </a:p>
        </p:txBody>
      </p:sp>
      <p:sp>
        <p:nvSpPr>
          <p:cNvPr id="15" name="Frame 14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618744" y="175283"/>
            <a:ext cx="226229" cy="720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77302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7092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3 pictures right - content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6731860" y="79403"/>
            <a:ext cx="6594655" cy="733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067348" y="181778"/>
            <a:ext cx="1977243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1278468" y="181778"/>
            <a:ext cx="1933853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855838" y="181778"/>
            <a:ext cx="1977243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27" name="Content Placeholder 6"/>
          <p:cNvSpPr>
            <a:spLocks noGrp="1"/>
          </p:cNvSpPr>
          <p:nvPr userDrawn="1">
            <p:ph sz="quarter" idx="12"/>
          </p:nvPr>
        </p:nvSpPr>
        <p:spPr>
          <a:xfrm>
            <a:off x="687216" y="2268463"/>
            <a:ext cx="5809208" cy="3980318"/>
          </a:xfrm>
        </p:spPr>
        <p:txBody>
          <a:bodyPr lIns="0" rIns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8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685677" y="838398"/>
            <a:ext cx="3756187" cy="626701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0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85677" y="1531631"/>
            <a:ext cx="3055242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subtitle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06773" y="159260"/>
            <a:ext cx="226229" cy="7311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 bwMode="gray">
          <a:xfrm>
            <a:off x="11052239" y="159260"/>
            <a:ext cx="226229" cy="7311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 bwMode="gray">
          <a:xfrm>
            <a:off x="8841117" y="159260"/>
            <a:ext cx="226229" cy="7311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3722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ictures Left - content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67159" y="127323"/>
            <a:ext cx="6470418" cy="7281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640905" y="181778"/>
            <a:ext cx="1977243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24565" y="181778"/>
            <a:ext cx="1977243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28135" y="181778"/>
            <a:ext cx="2016000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06773" y="159260"/>
            <a:ext cx="226229" cy="7311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7" name="Content Placeholder 6"/>
          <p:cNvSpPr>
            <a:spLocks noGrp="1"/>
          </p:cNvSpPr>
          <p:nvPr>
            <p:ph sz="quarter" idx="12"/>
          </p:nvPr>
        </p:nvSpPr>
        <p:spPr>
          <a:xfrm>
            <a:off x="7083585" y="2464609"/>
            <a:ext cx="5683803" cy="3980318"/>
          </a:xfrm>
        </p:spPr>
        <p:txBody>
          <a:bodyPr lIns="0" rIns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117353" y="797392"/>
            <a:ext cx="3756187" cy="626701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117352" y="1531721"/>
            <a:ext cx="3055242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subtitle</a:t>
            </a:r>
          </a:p>
        </p:txBody>
      </p:sp>
      <p:sp>
        <p:nvSpPr>
          <p:cNvPr id="29" name="Rectangle 28"/>
          <p:cNvSpPr/>
          <p:nvPr userDrawn="1"/>
        </p:nvSpPr>
        <p:spPr bwMode="gray">
          <a:xfrm>
            <a:off x="4413717" y="159260"/>
            <a:ext cx="226229" cy="7311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 bwMode="gray">
          <a:xfrm>
            <a:off x="2202595" y="159260"/>
            <a:ext cx="226229" cy="7311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77302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86561" y="7240531"/>
            <a:ext cx="936154" cy="109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r>
              <a:rPr lang="en-GB" sz="700" b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Ipsos</a:t>
            </a:r>
            <a:r>
              <a:rPr lang="en-GB" sz="700" b="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MORI – Your WSBL</a:t>
            </a:r>
            <a:endParaRPr lang="en-GB" sz="700" b="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458297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837931" y="3328785"/>
            <a:ext cx="11763919" cy="903700"/>
          </a:xfrm>
          <a:noFill/>
        </p:spPr>
        <p:txBody>
          <a:bodyPr wrap="square" anchor="ctr"/>
          <a:lstStyle>
            <a:lvl1pPr>
              <a:defRPr sz="5400"/>
            </a:lvl1pPr>
          </a:lstStyle>
          <a:p>
            <a:r>
              <a:rPr lang="en-US" dirty="0"/>
              <a:t>Click to add statement</a:t>
            </a:r>
            <a:endParaRPr lang="en-GB" dirty="0"/>
          </a:p>
        </p:txBody>
      </p:sp>
      <p:sp>
        <p:nvSpPr>
          <p:cNvPr id="24" name="Frame 23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921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media fi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6668" y="4500711"/>
            <a:ext cx="6153433" cy="1377348"/>
          </a:xfrm>
        </p:spPr>
        <p:txBody>
          <a:bodyPr wrap="square" lIns="82819" tIns="41410" rIns="82819" bIns="41410">
            <a:normAutofit/>
          </a:bodyPr>
          <a:lstStyle>
            <a:lvl1pPr marL="0" indent="0">
              <a:spcBef>
                <a:spcPts val="1380"/>
              </a:spcBef>
              <a:buNone/>
              <a:defRPr sz="1900">
                <a:solidFill>
                  <a:schemeClr val="bg1"/>
                </a:solidFill>
              </a:defRPr>
            </a:lvl1pPr>
            <a:lvl2pPr marL="525902" indent="0">
              <a:buNone/>
              <a:defRPr>
                <a:solidFill>
                  <a:schemeClr val="bg1"/>
                </a:solidFill>
              </a:defRPr>
            </a:lvl2pPr>
            <a:lvl3pPr marL="1051802" indent="0">
              <a:buNone/>
              <a:defRPr>
                <a:solidFill>
                  <a:schemeClr val="bg1"/>
                </a:solidFill>
              </a:defRPr>
            </a:lvl3pPr>
            <a:lvl4pPr marL="1577704" indent="0">
              <a:buNone/>
              <a:defRPr>
                <a:solidFill>
                  <a:schemeClr val="bg1"/>
                </a:solidFill>
              </a:defRPr>
            </a:lvl4pPr>
            <a:lvl5pPr marL="210360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6814" y="3852639"/>
            <a:ext cx="3562609" cy="491946"/>
          </a:xfrm>
          <a:solidFill>
            <a:schemeClr val="accent2"/>
          </a:solidFill>
        </p:spPr>
        <p:txBody>
          <a:bodyPr wrap="none" lIns="82819" tIns="41410" rIns="82819" bIns="41410" rtlCol="0" anchor="t">
            <a:spAutoFit/>
          </a:bodyPr>
          <a:lstStyle>
            <a:lvl1pPr marL="0" indent="0">
              <a:lnSpc>
                <a:spcPts val="3360"/>
              </a:lnSpc>
              <a:spcAft>
                <a:spcPts val="0"/>
              </a:spcAft>
              <a:buNone/>
              <a:defRPr lang="en-GB" sz="28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56808" y="2987613"/>
            <a:ext cx="5136260" cy="914848"/>
          </a:xfrm>
          <a:solidFill>
            <a:schemeClr val="accent3"/>
          </a:solidFill>
        </p:spPr>
        <p:txBody>
          <a:bodyPr tIns="144000" bIns="0" anchor="ctr"/>
          <a:lstStyle>
            <a:lvl1pPr algn="l">
              <a:defRPr sz="500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2" hasCustomPrompt="1"/>
          </p:nvPr>
        </p:nvSpPr>
        <p:spPr>
          <a:xfrm>
            <a:off x="227456" y="180631"/>
            <a:ext cx="12984866" cy="7200000"/>
          </a:xfrm>
          <a:solidFill>
            <a:schemeClr val="tx1"/>
          </a:solidFill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media here – this will keep your chosen media within a frame</a:t>
            </a:r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4604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half page  media fil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06773" y="108225"/>
            <a:ext cx="226229" cy="7281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2"/>
          </p:nvPr>
        </p:nvSpPr>
        <p:spPr>
          <a:xfrm>
            <a:off x="7083585" y="2464609"/>
            <a:ext cx="5683803" cy="3980318"/>
          </a:xfrm>
        </p:spPr>
        <p:txBody>
          <a:bodyPr lIns="0" rIns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117353" y="859126"/>
            <a:ext cx="3756187" cy="626701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117352" y="1548383"/>
            <a:ext cx="3055242" cy="374398"/>
          </a:xfrm>
          <a:solidFill>
            <a:schemeClr val="tx2"/>
          </a:solidFill>
        </p:spPr>
        <p:txBody>
          <a:bodyPr vert="horz" wrap="none" lIns="72000" tIns="0" rIns="72000" bIns="0" rtlCol="0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Click to edit subtitle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4"/>
          </p:nvPr>
        </p:nvSpPr>
        <p:spPr>
          <a:xfrm>
            <a:off x="227455" y="181481"/>
            <a:ext cx="6379318" cy="7196461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media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682780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7985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Image and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7455" y="173832"/>
            <a:ext cx="12984866" cy="720411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GB" dirty="0"/>
              <a:t>Insert image by clicking the picture icon and selecting file.  Image may then be cropped as desired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09085" y="1476375"/>
            <a:ext cx="12066860" cy="854969"/>
          </a:xfrm>
          <a:noFill/>
        </p:spPr>
        <p:txBody>
          <a:bodyPr wrap="square" anchor="t"/>
          <a:lstStyle>
            <a:lvl1pPr algn="l">
              <a:lnSpc>
                <a:spcPts val="6100"/>
              </a:lnSpc>
              <a:defRPr sz="5400"/>
            </a:lvl1pPr>
          </a:lstStyle>
          <a:p>
            <a:r>
              <a:rPr lang="en-US" dirty="0"/>
              <a:t>Statement or with quote with image.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2257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Statement with 3 x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 bwMode="gray">
          <a:xfrm>
            <a:off x="231446" y="4105276"/>
            <a:ext cx="12980875" cy="32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2590" y="1908423"/>
            <a:ext cx="12135006" cy="903700"/>
          </a:xfrm>
          <a:noFill/>
        </p:spPr>
        <p:txBody>
          <a:bodyPr wrap="square" anchor="ctr"/>
          <a:lstStyle>
            <a:lvl1pPr algn="l">
              <a:defRPr sz="5400"/>
            </a:lvl1pPr>
          </a:lstStyle>
          <a:p>
            <a:r>
              <a:rPr lang="en-US" dirty="0"/>
              <a:t>Click to add statement</a:t>
            </a:r>
            <a:endParaRPr lang="en-GB" dirty="0"/>
          </a:p>
        </p:txBody>
      </p:sp>
      <p:sp>
        <p:nvSpPr>
          <p:cNvPr id="24" name="Frame 23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218952" y="4284664"/>
            <a:ext cx="4162618" cy="30956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4636865" y="4284664"/>
            <a:ext cx="4162618" cy="30956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9042287" y="4284664"/>
            <a:ext cx="4162618" cy="30956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4006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Statement with 2 x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 bwMode="gray">
          <a:xfrm>
            <a:off x="113261" y="4105276"/>
            <a:ext cx="13099060" cy="32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78795" y="1908423"/>
            <a:ext cx="11763919" cy="903700"/>
          </a:xfrm>
          <a:noFill/>
        </p:spPr>
        <p:txBody>
          <a:bodyPr wrap="square" anchor="ctr"/>
          <a:lstStyle>
            <a:lvl1pPr algn="l">
              <a:defRPr sz="5400"/>
            </a:lvl1pPr>
          </a:lstStyle>
          <a:p>
            <a:r>
              <a:rPr lang="en-US" dirty="0"/>
              <a:t>Click to add statement</a:t>
            </a:r>
            <a:endParaRPr lang="en-GB" dirty="0"/>
          </a:p>
        </p:txBody>
      </p:sp>
      <p:sp>
        <p:nvSpPr>
          <p:cNvPr id="24" name="Frame 23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219217" y="4274936"/>
            <a:ext cx="6375329" cy="30956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6823640" y="4274936"/>
            <a:ext cx="6388680" cy="30956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871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Fly 3 - Tri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6731859" y="79402"/>
            <a:ext cx="6594656" cy="733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044" y="2635996"/>
            <a:ext cx="2298240" cy="626701"/>
          </a:xfrm>
          <a:solidFill>
            <a:schemeClr val="accent3"/>
          </a:solidFill>
        </p:spPr>
        <p:txBody>
          <a:bodyPr anchor="b"/>
          <a:lstStyle>
            <a:lvl1pPr algn="l">
              <a:defRPr sz="3600">
                <a:latin typeface="+mj-lt"/>
              </a:defRPr>
            </a:lvl1pPr>
          </a:lstStyle>
          <a:p>
            <a:r>
              <a:rPr lang="en-US" dirty="0"/>
              <a:t>Fly style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01046" y="3319336"/>
            <a:ext cx="3055242" cy="447101"/>
          </a:xfrm>
          <a:solidFill>
            <a:schemeClr val="accent2"/>
          </a:solidFill>
        </p:spPr>
        <p:txBody>
          <a:bodyPr wrap="none" lIns="72000" tIns="36000" rIns="72000" bIns="36000" rtlCol="0" anchor="t">
            <a:spAutoFit/>
          </a:bodyPr>
          <a:lstStyle>
            <a:lvl1pPr marL="0" indent="0">
              <a:buNone/>
              <a:defRPr lang="en-GB" sz="24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01356" y="3959925"/>
            <a:ext cx="5778147" cy="2340986"/>
          </a:xfr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49" name="TextBox 48"/>
          <p:cNvSpPr txBox="1"/>
          <p:nvPr userDrawn="1"/>
        </p:nvSpPr>
        <p:spPr bwMode="gray">
          <a:xfrm>
            <a:off x="231455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+mn-lt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+mn-lt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18744" y="175283"/>
            <a:ext cx="226229" cy="720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1252298" y="184808"/>
            <a:ext cx="1963670" cy="7200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9064397" y="184808"/>
            <a:ext cx="1963670" cy="7200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844974" y="184808"/>
            <a:ext cx="1995193" cy="7200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16" name="Frame 15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 bwMode="gray">
          <a:xfrm>
            <a:off x="11023720" y="181302"/>
            <a:ext cx="226229" cy="720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 bwMode="gray">
          <a:xfrm>
            <a:off x="8838580" y="181302"/>
            <a:ext cx="226229" cy="720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UK Climate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Investments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Theory of Change workshop |  April 2019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|  Version 1  |  Confidential  |</a:t>
            </a:r>
          </a:p>
        </p:txBody>
      </p:sp>
    </p:spTree>
    <p:extLst>
      <p:ext uri="{BB962C8B-B14F-4D97-AF65-F5344CB8AC3E}">
        <p14:creationId xmlns:p14="http://schemas.microsoft.com/office/powerpoint/2010/main" val="138502067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Statement with bottom image x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 bwMode="gray">
          <a:xfrm>
            <a:off x="231446" y="4105276"/>
            <a:ext cx="12980875" cy="3275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05503" y="1908423"/>
            <a:ext cx="12147918" cy="903700"/>
          </a:xfrm>
          <a:noFill/>
        </p:spPr>
        <p:txBody>
          <a:bodyPr wrap="square" anchor="ctr"/>
          <a:lstStyle>
            <a:lvl1pPr algn="l">
              <a:defRPr sz="5400"/>
            </a:lvl1pPr>
          </a:lstStyle>
          <a:p>
            <a:r>
              <a:rPr lang="en-US" dirty="0"/>
              <a:t>Click to add statement</a:t>
            </a:r>
            <a:endParaRPr lang="en-GB" dirty="0"/>
          </a:p>
        </p:txBody>
      </p:sp>
      <p:sp>
        <p:nvSpPr>
          <p:cNvPr id="24" name="Frame 23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227456" y="4284664"/>
            <a:ext cx="12984866" cy="30956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916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Back Co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6962" y="3996655"/>
            <a:ext cx="5849462" cy="1827030"/>
          </a:xfrm>
        </p:spPr>
        <p:txBody>
          <a:bodyPr wrap="square" lIns="72000" tIns="36000" rIns="72000" bIns="36000">
            <a:spAutoFit/>
          </a:bodyPr>
          <a:lstStyle>
            <a:lvl1pPr marL="0" indent="0">
              <a:spcBef>
                <a:spcPts val="0"/>
              </a:spcBef>
              <a:buNone/>
              <a:tabLst>
                <a:tab pos="273050" algn="l"/>
              </a:tabLst>
              <a:defRPr sz="18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	020 #### ####</a:t>
            </a:r>
            <a:br>
              <a:rPr lang="en-US" dirty="0"/>
            </a:br>
            <a:r>
              <a:rPr lang="en-US" dirty="0"/>
              <a:t>	##### ######</a:t>
            </a:r>
          </a:p>
          <a:p>
            <a:pPr lvl="0"/>
            <a:r>
              <a:rPr lang="en-US" dirty="0"/>
              <a:t>	firstname.lastname@ipsos.com</a:t>
            </a:r>
            <a:endParaRPr lang="en-GB" dirty="0"/>
          </a:p>
        </p:txBody>
      </p:sp>
      <p:sp>
        <p:nvSpPr>
          <p:cNvPr id="161" name="Text Placeholder 68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933377" y="3996655"/>
            <a:ext cx="5834012" cy="1827030"/>
          </a:xfrm>
        </p:spPr>
        <p:txBody>
          <a:bodyPr wrap="square" lIns="72000" tIns="36000" rIns="72000" bIns="36000">
            <a:spAutoFit/>
          </a:bodyPr>
          <a:lstStyle>
            <a:lvl1pPr marL="0" indent="0">
              <a:spcBef>
                <a:spcPts val="0"/>
              </a:spcBef>
              <a:buNone/>
              <a:tabLst>
                <a:tab pos="273050" algn="l"/>
              </a:tabLst>
              <a:defRPr sz="18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	020 #### ####</a:t>
            </a:r>
            <a:br>
              <a:rPr lang="en-US" dirty="0"/>
            </a:br>
            <a:r>
              <a:rPr lang="en-US" dirty="0"/>
              <a:t>	##### ######</a:t>
            </a:r>
          </a:p>
          <a:p>
            <a:pPr lvl="0"/>
            <a:r>
              <a:rPr lang="en-US" dirty="0"/>
              <a:t>	firstname.lastname@ipsos.com</a:t>
            </a:r>
            <a:endParaRPr lang="en-GB" dirty="0"/>
          </a:p>
        </p:txBody>
      </p:sp>
      <p:sp>
        <p:nvSpPr>
          <p:cNvPr id="29" name="TextBox 28">
            <a:hlinkClick r:id="rId2"/>
          </p:cNvPr>
          <p:cNvSpPr txBox="1"/>
          <p:nvPr userDrawn="1"/>
        </p:nvSpPr>
        <p:spPr>
          <a:xfrm>
            <a:off x="6933376" y="6978694"/>
            <a:ext cx="5939757" cy="291096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r>
              <a:rPr lang="en-GB" sz="1400" b="1" dirty="0">
                <a:solidFill>
                  <a:schemeClr val="bg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www.ipsos-mori.com/</a:t>
            </a:r>
          </a:p>
        </p:txBody>
      </p:sp>
      <p:sp>
        <p:nvSpPr>
          <p:cNvPr id="35" name="Frame 34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3371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-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27455" y="179388"/>
            <a:ext cx="12984866" cy="72009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image and send to back so that titles reappear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72464" y="4162767"/>
            <a:ext cx="6030800" cy="447101"/>
          </a:xfrm>
          <a:solidFill>
            <a:schemeClr val="accent2"/>
          </a:solidFill>
        </p:spPr>
        <p:txBody>
          <a:bodyPr wrap="none" lIns="72000" tIns="36000" rIns="72000" bIns="36000" rtlCol="0" anchor="t">
            <a:spAutoFit/>
          </a:bodyPr>
          <a:lstStyle>
            <a:lvl1pPr marL="0" indent="0">
              <a:buNone/>
              <a:defRPr lang="en-GB" sz="2400" b="1" baseline="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subtitle Click to add subtitle</a:t>
            </a:r>
            <a:endParaRPr lang="en-GB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72319" y="4968747"/>
            <a:ext cx="6153435" cy="1080000"/>
          </a:xfrm>
        </p:spPr>
        <p:txBody>
          <a:bodyPr wrap="square" lIns="72000" tIns="36000" rIns="72000" bIns="3600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92267" y="3332573"/>
            <a:ext cx="3359428" cy="749812"/>
          </a:xfrm>
          <a:solidFill>
            <a:schemeClr val="accent3"/>
          </a:solidFill>
        </p:spPr>
        <p:txBody>
          <a:bodyPr anchor="b"/>
          <a:lstStyle>
            <a:lvl1pPr algn="l">
              <a:defRPr sz="4400" b="1" baseline="0">
                <a:latin typeface="+mj-lt"/>
              </a:defRPr>
            </a:lvl1pPr>
          </a:lstStyle>
          <a:p>
            <a:r>
              <a:rPr lang="en-US" dirty="0"/>
              <a:t>Title – line 2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3431" y="7373063"/>
            <a:ext cx="9231865" cy="215900"/>
          </a:xfrm>
        </p:spPr>
        <p:txBody>
          <a:bodyPr>
            <a:noAutofit/>
          </a:bodyPr>
          <a:lstStyle>
            <a:lvl1pPr marL="0" indent="0">
              <a:buNone/>
              <a:defRPr sz="700" baseline="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1100">
                <a:latin typeface="Segoe UI Light" panose="020B0502040204020203" pitchFamily="34" charset="0"/>
              </a:defRPr>
            </a:lvl2pPr>
            <a:lvl3pPr marL="914400" indent="0">
              <a:buNone/>
              <a:defRPr sz="1050">
                <a:latin typeface="Segoe UI Light" panose="020B0502040204020203" pitchFamily="34" charset="0"/>
              </a:defRPr>
            </a:lvl3pPr>
            <a:lvl4pPr marL="1371600" indent="0">
              <a:buNone/>
              <a:defRPr sz="1000">
                <a:latin typeface="Segoe UI Light" panose="020B0502040204020203" pitchFamily="34" charset="0"/>
              </a:defRPr>
            </a:lvl4pPr>
            <a:lvl5pPr marL="1828800" indent="0">
              <a:buNone/>
              <a:defRPr sz="10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Document Name | Date | Version xx | Public : Internal Use Only | Confidential | Strictly Confidential    (DELETE CLASSIFICATION)</a:t>
            </a:r>
          </a:p>
        </p:txBody>
      </p:sp>
      <p:sp>
        <p:nvSpPr>
          <p:cNvPr id="158" name="Frame 157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 bwMode="gray">
          <a:xfrm>
            <a:off x="672464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gray">
          <a:xfrm>
            <a:off x="689391" y="2556495"/>
            <a:ext cx="3359428" cy="749812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44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4400" dirty="0"/>
              <a:t>Title</a:t>
            </a:r>
            <a:r>
              <a:rPr lang="en-US" sz="4400" baseline="0" dirty="0"/>
              <a:t> – line 1</a:t>
            </a:r>
            <a:endParaRPr lang="en-US" sz="44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1748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port - Title, Full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17108" y="921113"/>
            <a:ext cx="3734337" cy="62670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94335" y="1763714"/>
            <a:ext cx="12059086" cy="50688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90508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resentation - Cover -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79389" y="179389"/>
            <a:ext cx="13101024" cy="7200899"/>
          </a:xfrm>
          <a:solidFill>
            <a:schemeClr val="tx1"/>
          </a:solidFill>
        </p:spPr>
        <p:txBody>
          <a:bodyPr>
            <a:normAutofit/>
          </a:bodyPr>
          <a:lstStyle>
            <a:lvl1pPr>
              <a:defRPr sz="1900" b="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place image (or select frame and copy/paste image into it)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6671" y="4500711"/>
            <a:ext cx="6153433" cy="1377348"/>
          </a:xfrm>
        </p:spPr>
        <p:txBody>
          <a:bodyPr wrap="square" lIns="82819" tIns="41410" rIns="82819" bIns="41410">
            <a:noAutofit/>
          </a:bodyPr>
          <a:lstStyle>
            <a:lvl1pPr marL="0" indent="0">
              <a:spcBef>
                <a:spcPts val="1380"/>
              </a:spcBef>
              <a:buNone/>
              <a:defRPr sz="1900">
                <a:solidFill>
                  <a:schemeClr val="bg1"/>
                </a:solidFill>
              </a:defRPr>
            </a:lvl1pPr>
            <a:lvl2pPr marL="525902" indent="0">
              <a:buNone/>
              <a:defRPr>
                <a:solidFill>
                  <a:schemeClr val="bg1"/>
                </a:solidFill>
              </a:defRPr>
            </a:lvl2pPr>
            <a:lvl3pPr marL="1051802" indent="0">
              <a:buNone/>
              <a:defRPr>
                <a:solidFill>
                  <a:schemeClr val="bg1"/>
                </a:solidFill>
              </a:defRPr>
            </a:lvl3pPr>
            <a:lvl4pPr marL="1577704" indent="0">
              <a:buNone/>
              <a:defRPr>
                <a:solidFill>
                  <a:schemeClr val="bg1"/>
                </a:solidFill>
              </a:defRPr>
            </a:lvl4pPr>
            <a:lvl5pPr marL="210360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65066" y="3852639"/>
            <a:ext cx="3562609" cy="519646"/>
          </a:xfrm>
          <a:solidFill>
            <a:schemeClr val="accent2"/>
          </a:solidFill>
        </p:spPr>
        <p:txBody>
          <a:bodyPr wrap="none" lIns="82819" tIns="41410" rIns="82819" bIns="41410" rtlCol="0" anchor="t">
            <a:spAutoFit/>
          </a:bodyPr>
          <a:lstStyle>
            <a:lvl1pPr marL="0" indent="0">
              <a:lnSpc>
                <a:spcPts val="3360"/>
              </a:lnSpc>
              <a:spcAft>
                <a:spcPts val="0"/>
              </a:spcAft>
              <a:buNone/>
              <a:defRPr lang="en-GB" sz="28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61826" y="2563773"/>
            <a:ext cx="2921807" cy="684000"/>
          </a:xfrm>
          <a:solidFill>
            <a:schemeClr val="accent3"/>
          </a:solidFill>
        </p:spPr>
        <p:txBody>
          <a:bodyPr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Title line 2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61107" y="1631308"/>
            <a:ext cx="2921807" cy="684000"/>
          </a:xfrm>
          <a:solidFill>
            <a:schemeClr val="accent3"/>
          </a:solidFill>
        </p:spPr>
        <p:txBody>
          <a:bodyPr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Title line 1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556671" y="6011868"/>
            <a:ext cx="616321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r>
              <a:rPr lang="en-GB" sz="1200" dirty="0">
                <a:solidFill>
                  <a:schemeClr val="bg1"/>
                </a:solidFill>
                <a:latin typeface="Calibri" pitchFamily="34" charset="0"/>
              </a:rPr>
              <a:t>© 2016 Ipsos.  All rights reserved. Contains Ipsos' Confidential and Proprietary information and may not be disclosed or reproduced without the prior written consent of Ipsos.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842125"/>
            <a:ext cx="2703078" cy="45561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1742C4F-0CCB-4A88-BB55-208F1CD7E7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05" y="177195"/>
            <a:ext cx="1584176" cy="13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9076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Full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6647" y="756295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66642" y="1739002"/>
            <a:ext cx="12306492" cy="49030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45911"/>
      </p:ext>
    </p:extLst>
  </p:cSld>
  <p:clrMapOvr>
    <a:masterClrMapping/>
  </p:clrMapOvr>
  <p:transition>
    <p:fade/>
  </p:transition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432260" y="3219526"/>
            <a:ext cx="8575262" cy="1122221"/>
          </a:xfrm>
          <a:noFill/>
        </p:spPr>
        <p:txBody>
          <a:bodyPr wrap="none" anchor="ctr"/>
          <a:lstStyle>
            <a:lvl1pPr algn="ctr">
              <a:lnSpc>
                <a:spcPct val="110000"/>
              </a:lnSpc>
              <a:defRPr sz="6200"/>
            </a:lvl1pPr>
          </a:lstStyle>
          <a:p>
            <a:r>
              <a:rPr lang="en-US" dirty="0"/>
              <a:t>Click to add statement</a:t>
            </a:r>
            <a:endParaRPr lang="en-GB" dirty="0"/>
          </a:p>
        </p:txBody>
      </p:sp>
      <p:sp>
        <p:nvSpPr>
          <p:cNvPr id="9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492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tement with colour fil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61107" y="2494715"/>
            <a:ext cx="4147527" cy="781171"/>
          </a:xfrm>
          <a:solidFill>
            <a:schemeClr val="accent3"/>
          </a:solidFill>
        </p:spPr>
        <p:txBody>
          <a:bodyPr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Sentence line 2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61107" y="3420591"/>
            <a:ext cx="4147527" cy="781171"/>
          </a:xfrm>
          <a:solidFill>
            <a:schemeClr val="accent3"/>
          </a:solidFill>
        </p:spPr>
        <p:txBody>
          <a:bodyPr vert="horz"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Sentence line 3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61107" y="4310118"/>
            <a:ext cx="4147527" cy="781171"/>
          </a:xfrm>
          <a:solidFill>
            <a:schemeClr val="accent3"/>
          </a:solidFill>
        </p:spPr>
        <p:txBody>
          <a:bodyPr vert="horz"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baseline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Sentence line 4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61107" y="1597400"/>
            <a:ext cx="4147527" cy="781171"/>
          </a:xfrm>
          <a:solidFill>
            <a:schemeClr val="accent3"/>
          </a:solidFill>
        </p:spPr>
        <p:txBody>
          <a:bodyPr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Sentence line 1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5510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ly/Statement - 1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810375" y="179389"/>
            <a:ext cx="6454775" cy="72099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56812" y="2463795"/>
            <a:ext cx="2320089" cy="598488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baseline="0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Fly style 1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33146" y="108225"/>
            <a:ext cx="180001" cy="7281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6809" y="3204573"/>
            <a:ext cx="3468056" cy="525785"/>
          </a:xfrm>
          <a:solidFill>
            <a:schemeClr val="tx2"/>
          </a:solidFill>
        </p:spPr>
        <p:txBody>
          <a:bodyPr wrap="none" lIns="72000" tIns="0" bIns="0">
            <a:spAutoFit/>
          </a:bodyPr>
          <a:lstStyle>
            <a:lvl1pPr marL="0" indent="0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525902" indent="0">
              <a:buNone/>
              <a:defRPr/>
            </a:lvl2pPr>
            <a:lvl3pPr marL="1051804" indent="0">
              <a:buNone/>
              <a:defRPr/>
            </a:lvl3pPr>
            <a:lvl4pPr marL="1577706" indent="0">
              <a:buNone/>
              <a:defRPr/>
            </a:lvl4pPr>
            <a:lvl5pPr marL="2103606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57217" y="3924647"/>
            <a:ext cx="5762625" cy="20872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525902" indent="0">
              <a:buNone/>
              <a:defRPr sz="2000">
                <a:solidFill>
                  <a:schemeClr val="bg1"/>
                </a:solidFill>
              </a:defRPr>
            </a:lvl2pPr>
            <a:lvl3pPr marL="1051804" indent="0">
              <a:buNone/>
              <a:defRPr sz="1800">
                <a:solidFill>
                  <a:schemeClr val="bg1"/>
                </a:solidFill>
              </a:defRPr>
            </a:lvl3pPr>
            <a:lvl4pPr marL="1577706" indent="0">
              <a:buNone/>
              <a:defRPr sz="1800">
                <a:solidFill>
                  <a:schemeClr val="bg1"/>
                </a:solidFill>
              </a:defRPr>
            </a:lvl4pPr>
            <a:lvl5pPr marL="2103606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2863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esentation - Cover - Colou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61107" y="3872890"/>
            <a:ext cx="3562609" cy="519646"/>
          </a:xfrm>
          <a:solidFill>
            <a:schemeClr val="accent2"/>
          </a:solidFill>
        </p:spPr>
        <p:txBody>
          <a:bodyPr wrap="none" lIns="82819" tIns="41410" rIns="82819" bIns="41410" rtlCol="0" anchor="t">
            <a:spAutoFit/>
          </a:bodyPr>
          <a:lstStyle>
            <a:lvl1pPr marL="0" indent="0">
              <a:lnSpc>
                <a:spcPts val="3360"/>
              </a:lnSpc>
              <a:spcAft>
                <a:spcPts val="0"/>
              </a:spcAft>
              <a:buNone/>
              <a:defRPr lang="en-GB" sz="28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6671" y="4564913"/>
            <a:ext cx="6153433" cy="1446955"/>
          </a:xfrm>
        </p:spPr>
        <p:txBody>
          <a:bodyPr wrap="square" lIns="0" tIns="41410" rIns="0" bIns="41410">
            <a:noAutofit/>
          </a:bodyPr>
          <a:lstStyle>
            <a:lvl1pPr marL="0" indent="0">
              <a:spcBef>
                <a:spcPts val="1380"/>
              </a:spcBef>
              <a:buNone/>
              <a:defRPr sz="1900">
                <a:solidFill>
                  <a:schemeClr val="bg1"/>
                </a:solidFill>
              </a:defRPr>
            </a:lvl1pPr>
            <a:lvl2pPr marL="525902" indent="0">
              <a:buNone/>
              <a:defRPr>
                <a:solidFill>
                  <a:schemeClr val="bg1"/>
                </a:solidFill>
              </a:defRPr>
            </a:lvl2pPr>
            <a:lvl3pPr marL="1051802" indent="0">
              <a:buNone/>
              <a:defRPr>
                <a:solidFill>
                  <a:schemeClr val="bg1"/>
                </a:solidFill>
              </a:defRPr>
            </a:lvl3pPr>
            <a:lvl4pPr marL="1577704" indent="0">
              <a:buNone/>
              <a:defRPr>
                <a:solidFill>
                  <a:schemeClr val="bg1"/>
                </a:solidFill>
              </a:defRPr>
            </a:lvl4pPr>
            <a:lvl5pPr marL="210360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61107" y="2563773"/>
            <a:ext cx="2921807" cy="684000"/>
          </a:xfrm>
          <a:solidFill>
            <a:schemeClr val="accent3"/>
          </a:solidFill>
        </p:spPr>
        <p:txBody>
          <a:bodyPr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Title line 2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61107" y="1631308"/>
            <a:ext cx="2921807" cy="684000"/>
          </a:xfrm>
          <a:solidFill>
            <a:schemeClr val="accent3"/>
          </a:solidFill>
        </p:spPr>
        <p:txBody>
          <a:bodyPr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Title line 1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56671" y="6011868"/>
            <a:ext cx="6163216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r>
              <a:rPr lang="en-GB" sz="1200" dirty="0">
                <a:solidFill>
                  <a:schemeClr val="bg1"/>
                </a:solidFill>
                <a:latin typeface="Calibri" pitchFamily="34" charset="0"/>
              </a:rPr>
              <a:t>© 2016 Ipsos.  All rights reserved. Contains Ipsos' Confidential and Proprietary information and may not be disclosed or reproduced without the prior written consent of Ipsos.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 bwMode="gray">
          <a:xfrm>
            <a:off x="539678" y="7380294"/>
            <a:ext cx="4896000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+mn-lt"/>
              </a:rPr>
              <a:t>19-XXXXXXX Bioregional proposal |  May 2019 |  Version 1  |   Internal Client Use Only 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842125"/>
            <a:ext cx="2703078" cy="4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768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Fly 4 - Double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6731859" y="79402"/>
            <a:ext cx="6594656" cy="733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044" y="2635996"/>
            <a:ext cx="2298240" cy="626701"/>
          </a:xfrm>
          <a:solidFill>
            <a:schemeClr val="accent3"/>
          </a:solidFill>
        </p:spPr>
        <p:txBody>
          <a:bodyPr anchor="b"/>
          <a:lstStyle>
            <a:lvl1pPr algn="l">
              <a:defRPr sz="3600" baseline="0">
                <a:latin typeface="+mj-lt"/>
              </a:defRPr>
            </a:lvl1pPr>
          </a:lstStyle>
          <a:p>
            <a:r>
              <a:rPr lang="en-US" dirty="0"/>
              <a:t>Fly style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01044" y="3319336"/>
            <a:ext cx="3055242" cy="447101"/>
          </a:xfrm>
          <a:solidFill>
            <a:schemeClr val="accent2"/>
          </a:solidFill>
        </p:spPr>
        <p:txBody>
          <a:bodyPr wrap="none" lIns="72000" tIns="36000" rIns="72000" bIns="36000" rtlCol="0" anchor="t">
            <a:spAutoFit/>
          </a:bodyPr>
          <a:lstStyle>
            <a:lvl1pPr marL="0" indent="0">
              <a:buNone/>
              <a:defRPr lang="en-GB" sz="24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01044" y="3959925"/>
            <a:ext cx="5778460" cy="2642488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44" name="Frame 43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18744" y="175283"/>
            <a:ext cx="226229" cy="720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844973" y="3870549"/>
            <a:ext cx="6367347" cy="351048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844973" y="184806"/>
            <a:ext cx="6367347" cy="350574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UK Climate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Investments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Theory of Change workshop |  April 2019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|  Version 1  |  Confidential  |</a:t>
            </a:r>
          </a:p>
        </p:txBody>
      </p:sp>
    </p:spTree>
    <p:extLst>
      <p:ext uri="{BB962C8B-B14F-4D97-AF65-F5344CB8AC3E}">
        <p14:creationId xmlns:p14="http://schemas.microsoft.com/office/powerpoint/2010/main" val="111839743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y 2 - Imag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81227" y="179389"/>
            <a:ext cx="6454775" cy="7198552"/>
          </a:xfrm>
          <a:solidFill>
            <a:schemeClr val="tx1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33146" y="108225"/>
            <a:ext cx="180001" cy="7281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125972" y="2463795"/>
            <a:ext cx="2320089" cy="598488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baseline="0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Fly style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25970" y="3204573"/>
            <a:ext cx="3468056" cy="525785"/>
          </a:xfrm>
          <a:solidFill>
            <a:schemeClr val="tx2"/>
          </a:solidFill>
        </p:spPr>
        <p:txBody>
          <a:bodyPr wrap="none" lIns="72000" tIns="0" bIns="0">
            <a:spAutoFit/>
          </a:bodyPr>
          <a:lstStyle>
            <a:lvl1pPr marL="0" indent="0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525902" indent="0">
              <a:buNone/>
              <a:defRPr/>
            </a:lvl2pPr>
            <a:lvl3pPr marL="1051804" indent="0">
              <a:buNone/>
              <a:defRPr/>
            </a:lvl3pPr>
            <a:lvl4pPr marL="1577706" indent="0">
              <a:buNone/>
              <a:defRPr/>
            </a:lvl4pPr>
            <a:lvl5pPr marL="2103606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26377" y="3924647"/>
            <a:ext cx="5762625" cy="20872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525902" indent="0">
              <a:buNone/>
              <a:defRPr sz="2000">
                <a:solidFill>
                  <a:schemeClr val="bg1"/>
                </a:solidFill>
              </a:defRPr>
            </a:lvl2pPr>
            <a:lvl3pPr marL="1051804" indent="0">
              <a:buNone/>
              <a:defRPr sz="1800">
                <a:solidFill>
                  <a:schemeClr val="bg1"/>
                </a:solidFill>
              </a:defRPr>
            </a:lvl3pPr>
            <a:lvl4pPr marL="1577706" indent="0">
              <a:buNone/>
              <a:defRPr sz="1800">
                <a:solidFill>
                  <a:schemeClr val="bg1"/>
                </a:solidFill>
              </a:defRPr>
            </a:lvl4pPr>
            <a:lvl5pPr marL="2103606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Box 16"/>
          <p:cNvSpPr txBox="1"/>
          <p:nvPr userDrawn="1"/>
        </p:nvSpPr>
        <p:spPr bwMode="gray">
          <a:xfrm>
            <a:off x="555179" y="7377947"/>
            <a:ext cx="6153433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+mn-lt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+mn-lt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5630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esentation - Fly 3 - Tri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6731861" y="79403"/>
            <a:ext cx="6594655" cy="733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56812" y="2604113"/>
            <a:ext cx="2363113" cy="598488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Fly Style 3</a:t>
            </a:r>
            <a:endParaRPr lang="en-GB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6812" y="3959925"/>
            <a:ext cx="5739731" cy="2682175"/>
          </a:xfrm>
        </p:spPr>
        <p:txBody>
          <a:bodyPr wrap="square" lIns="82819" tIns="41410" rIns="82819" bIns="41410">
            <a:normAutofit/>
          </a:bodyPr>
          <a:lstStyle>
            <a:lvl1pPr marL="0" indent="0">
              <a:spcBef>
                <a:spcPts val="1380"/>
              </a:spcBef>
              <a:buNone/>
              <a:defRPr sz="1900">
                <a:solidFill>
                  <a:schemeClr val="bg1"/>
                </a:solidFill>
              </a:defRPr>
            </a:lvl1pPr>
            <a:lvl2pPr marL="525902" indent="0">
              <a:buNone/>
              <a:defRPr>
                <a:solidFill>
                  <a:schemeClr val="bg1"/>
                </a:solidFill>
              </a:defRPr>
            </a:lvl2pPr>
            <a:lvl3pPr marL="1051802" indent="0">
              <a:buNone/>
              <a:defRPr>
                <a:solidFill>
                  <a:schemeClr val="bg1"/>
                </a:solidFill>
              </a:defRPr>
            </a:lvl3pPr>
            <a:lvl4pPr marL="1577704" indent="0">
              <a:buNone/>
              <a:defRPr>
                <a:solidFill>
                  <a:schemeClr val="bg1"/>
                </a:solidFill>
              </a:defRPr>
            </a:lvl4pPr>
            <a:lvl5pPr marL="210360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028678" y="181778"/>
            <a:ext cx="2016000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1239802" y="181778"/>
            <a:ext cx="2016000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817556" y="181778"/>
            <a:ext cx="2016000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629995" y="159260"/>
            <a:ext cx="4602244" cy="7311517"/>
            <a:chOff x="6629995" y="159259"/>
            <a:chExt cx="4602244" cy="7209945"/>
          </a:xfrm>
          <a:solidFill>
            <a:schemeClr val="bg1"/>
          </a:solidFill>
        </p:grpSpPr>
        <p:sp>
          <p:nvSpPr>
            <p:cNvPr id="4" name="Rectangle 3"/>
            <p:cNvSpPr/>
            <p:nvPr userDrawn="1"/>
          </p:nvSpPr>
          <p:spPr bwMode="gray">
            <a:xfrm>
              <a:off x="6629995" y="159259"/>
              <a:ext cx="180000" cy="72099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endParaRPr lang="en-GB" sz="32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Rectangle 28"/>
            <p:cNvSpPr/>
            <p:nvPr userDrawn="1"/>
          </p:nvSpPr>
          <p:spPr bwMode="gray">
            <a:xfrm>
              <a:off x="11052239" y="159259"/>
              <a:ext cx="180000" cy="72099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endParaRPr lang="en-GB" sz="32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gray">
            <a:xfrm>
              <a:off x="8841117" y="159259"/>
              <a:ext cx="180000" cy="72099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endParaRPr lang="en-GB" sz="32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6809" y="3313433"/>
            <a:ext cx="3468056" cy="525785"/>
          </a:xfrm>
          <a:solidFill>
            <a:schemeClr val="tx2"/>
          </a:solidFill>
        </p:spPr>
        <p:txBody>
          <a:bodyPr wrap="none" lIns="72000" tIns="0" bIns="0">
            <a:spAutoFit/>
          </a:bodyPr>
          <a:lstStyle>
            <a:lvl1pPr marL="0" indent="0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525902" indent="0">
              <a:buNone/>
              <a:defRPr/>
            </a:lvl2pPr>
            <a:lvl3pPr marL="1051804" indent="0">
              <a:buNone/>
              <a:defRPr/>
            </a:lvl3pPr>
            <a:lvl4pPr marL="1577706" indent="0">
              <a:buNone/>
              <a:defRPr/>
            </a:lvl4pPr>
            <a:lvl5pPr marL="2103606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555179" y="7377947"/>
            <a:ext cx="6153433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+mn-lt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+mn-lt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1072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y 4 - Double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6731861" y="79403"/>
            <a:ext cx="6594655" cy="733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556812" y="3959925"/>
            <a:ext cx="5877987" cy="2682175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1380"/>
              </a:spcBef>
              <a:buNone/>
              <a:defRPr sz="1900">
                <a:solidFill>
                  <a:schemeClr val="bg1"/>
                </a:solidFill>
              </a:defRPr>
            </a:lvl1pPr>
            <a:lvl2pPr marL="525902" indent="0">
              <a:buNone/>
              <a:defRPr>
                <a:solidFill>
                  <a:schemeClr val="bg1"/>
                </a:solidFill>
              </a:defRPr>
            </a:lvl2pPr>
            <a:lvl3pPr marL="1051802" indent="0">
              <a:buNone/>
              <a:defRPr>
                <a:solidFill>
                  <a:schemeClr val="bg1"/>
                </a:solidFill>
              </a:defRPr>
            </a:lvl3pPr>
            <a:lvl4pPr marL="1577704" indent="0">
              <a:buNone/>
              <a:defRPr>
                <a:solidFill>
                  <a:schemeClr val="bg1"/>
                </a:solidFill>
              </a:defRPr>
            </a:lvl4pPr>
            <a:lvl5pPr marL="210360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29887" y="161215"/>
            <a:ext cx="180001" cy="720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809888" y="3866361"/>
            <a:ext cx="6444256" cy="351158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809888" y="180234"/>
            <a:ext cx="6444256" cy="353040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6759693" y="3690631"/>
            <a:ext cx="6566822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1651" tIns="105826" rIns="211651" bIns="105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528"/>
              </a:spcBef>
              <a:buClr>
                <a:schemeClr val="bg2"/>
              </a:buClr>
            </a:pPr>
            <a:endParaRPr lang="en-GB" sz="29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56812" y="2604113"/>
            <a:ext cx="2320089" cy="598488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Fly style 4</a:t>
            </a:r>
            <a:endParaRPr lang="en-GB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6809" y="3313433"/>
            <a:ext cx="3468056" cy="525785"/>
          </a:xfrm>
          <a:solidFill>
            <a:schemeClr val="tx2"/>
          </a:solidFill>
        </p:spPr>
        <p:txBody>
          <a:bodyPr wrap="none" lIns="72000" tIns="0" bIns="0">
            <a:spAutoFit/>
          </a:bodyPr>
          <a:lstStyle>
            <a:lvl1pPr marL="0" indent="0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525902" indent="0">
              <a:buNone/>
              <a:defRPr/>
            </a:lvl2pPr>
            <a:lvl3pPr marL="1051804" indent="0">
              <a:buNone/>
              <a:defRPr/>
            </a:lvl3pPr>
            <a:lvl4pPr marL="1577706" indent="0">
              <a:buNone/>
              <a:defRPr/>
            </a:lvl4pPr>
            <a:lvl5pPr marL="2103606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1" name="TextBox 20"/>
          <p:cNvSpPr txBox="1"/>
          <p:nvPr userDrawn="1"/>
        </p:nvSpPr>
        <p:spPr bwMode="gray">
          <a:xfrm>
            <a:off x="555179" y="7377947"/>
            <a:ext cx="6153433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+mn-lt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+mn-lt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58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y - v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79389" y="179387"/>
            <a:ext cx="13101024" cy="360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556806" y="5474337"/>
            <a:ext cx="12361600" cy="1167769"/>
          </a:xfrm>
        </p:spPr>
        <p:txBody>
          <a:bodyPr wrap="square" lIns="82819" tIns="41410" rIns="82819" bIns="41410">
            <a:normAutofit/>
          </a:bodyPr>
          <a:lstStyle>
            <a:lvl1pPr marL="0" indent="0">
              <a:spcBef>
                <a:spcPts val="1380"/>
              </a:spcBef>
              <a:buNone/>
              <a:defRPr sz="1900">
                <a:solidFill>
                  <a:schemeClr val="bg1"/>
                </a:solidFill>
              </a:defRPr>
            </a:lvl1pPr>
            <a:lvl2pPr marL="525902" indent="0">
              <a:buNone/>
              <a:defRPr>
                <a:solidFill>
                  <a:schemeClr val="bg1"/>
                </a:solidFill>
              </a:defRPr>
            </a:lvl2pPr>
            <a:lvl3pPr marL="1051802" indent="0">
              <a:buNone/>
              <a:defRPr>
                <a:solidFill>
                  <a:schemeClr val="bg1"/>
                </a:solidFill>
              </a:defRPr>
            </a:lvl3pPr>
            <a:lvl4pPr marL="1577704" indent="0">
              <a:buNone/>
              <a:defRPr>
                <a:solidFill>
                  <a:schemeClr val="bg1"/>
                </a:solidFill>
              </a:defRPr>
            </a:lvl4pPr>
            <a:lvl5pPr marL="210360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79391" y="179388"/>
            <a:ext cx="13079411" cy="351124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GB" dirty="0"/>
              <a:t>Picture placeholder – insert image here</a:t>
            </a:r>
          </a:p>
        </p:txBody>
      </p:sp>
      <p:sp>
        <p:nvSpPr>
          <p:cNvPr id="11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56812" y="4094552"/>
            <a:ext cx="3756187" cy="598488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6809" y="4803872"/>
            <a:ext cx="3468056" cy="525785"/>
          </a:xfrm>
          <a:solidFill>
            <a:schemeClr val="tx2"/>
          </a:solidFill>
        </p:spPr>
        <p:txBody>
          <a:bodyPr wrap="none" lIns="72000" tIns="0" bIns="0">
            <a:spAutoFit/>
          </a:bodyPr>
          <a:lstStyle>
            <a:lvl1pPr marL="0" indent="0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525902" indent="0">
              <a:buNone/>
              <a:defRPr/>
            </a:lvl2pPr>
            <a:lvl3pPr marL="1051804" indent="0">
              <a:buNone/>
              <a:defRPr/>
            </a:lvl3pPr>
            <a:lvl4pPr marL="1577706" indent="0">
              <a:buNone/>
              <a:defRPr/>
            </a:lvl4pPr>
            <a:lvl5pPr marL="2103606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3690631"/>
            <a:ext cx="13344623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555179" y="7377947"/>
            <a:ext cx="6153433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+mn-lt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+mn-lt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699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image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79388" y="179388"/>
            <a:ext cx="13093700" cy="7200900"/>
          </a:xfrm>
        </p:spPr>
        <p:txBody>
          <a:bodyPr/>
          <a:lstStyle>
            <a:lvl1pPr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place image (or select frame and copy/paste image into it)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61826" y="2563773"/>
            <a:ext cx="4147527" cy="781171"/>
          </a:xfrm>
          <a:solidFill>
            <a:schemeClr val="accent3"/>
          </a:solidFill>
        </p:spPr>
        <p:txBody>
          <a:bodyPr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Sentence line 2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62545" y="3496238"/>
            <a:ext cx="4147527" cy="781171"/>
          </a:xfrm>
          <a:solidFill>
            <a:schemeClr val="accent3"/>
          </a:solidFill>
        </p:spPr>
        <p:txBody>
          <a:bodyPr vert="horz"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Sentence line 3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63264" y="4428703"/>
            <a:ext cx="4147527" cy="781171"/>
          </a:xfrm>
          <a:solidFill>
            <a:schemeClr val="accent3"/>
          </a:solidFill>
        </p:spPr>
        <p:txBody>
          <a:bodyPr vert="horz"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baseline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Sentence line 4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61107" y="1631308"/>
            <a:ext cx="4147527" cy="781171"/>
          </a:xfrm>
          <a:solidFill>
            <a:schemeClr val="accent3"/>
          </a:solidFill>
        </p:spPr>
        <p:txBody>
          <a:bodyPr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Sentence line 1</a:t>
            </a: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555179" y="7377947"/>
            <a:ext cx="6153433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+mn-lt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+mn-lt"/>
              </a:rPr>
              <a:t>|  Version 1  |  Public  |  Internal Use Only  |  Confidential  |  Strictly  Confidential (DELETE CLASSIFICATION)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5608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fill - Title+Sub, Full Pag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6647" y="738077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black">
          <a:xfrm>
            <a:off x="566643" y="2124448"/>
            <a:ext cx="12306492" cy="4517652"/>
          </a:xfrm>
        </p:spPr>
        <p:txBody>
          <a:bodyPr/>
          <a:lstStyle>
            <a:lvl1pPr>
              <a:lnSpc>
                <a:spcPct val="110000"/>
              </a:lnSpc>
              <a:spcBef>
                <a:spcPts val="882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882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882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882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882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8767" y="1449774"/>
            <a:ext cx="2536254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 bwMode="gray">
          <a:xfrm>
            <a:off x="555179" y="7377947"/>
            <a:ext cx="6153433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+mn-lt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+mn-lt"/>
              </a:rPr>
              <a:t>|  Version 1  |  Public  |  Internal Use Only  |  Confidential  |  Strictly  Confidential (DELETE CLASSIFICATION)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38038"/>
      </p:ext>
    </p:extLst>
  </p:cSld>
  <p:clrMapOvr>
    <a:masterClrMapping/>
  </p:clrMapOvr>
  <p:transition>
    <p:fade/>
  </p:transition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Full Page Content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756295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70076" y="1741244"/>
            <a:ext cx="12306492" cy="47214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565" y="6642100"/>
            <a:ext cx="3840162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66646" y="6642100"/>
            <a:ext cx="8055071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428097809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27053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66642" y="2235803"/>
            <a:ext cx="12306492" cy="42269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8767" y="1612582"/>
            <a:ext cx="2536254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00703055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, Base, Source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20536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557179" y="2203545"/>
            <a:ext cx="12306492" cy="425917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072565" y="6642100"/>
            <a:ext cx="3840162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46" y="6642100"/>
            <a:ext cx="8055071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8767" y="1612582"/>
            <a:ext cx="2536254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0147932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Long title &amp; Question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18448" y="2189027"/>
            <a:ext cx="8054686" cy="4273687"/>
          </a:xfrm>
        </p:spPr>
        <p:txBody>
          <a:bodyPr lIns="0" tIns="0" rIns="0" bIns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566641" y="2611384"/>
            <a:ext cx="3800887" cy="385133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en-US" dirty="0"/>
              <a:t>Question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0223" y="2189032"/>
            <a:ext cx="739565" cy="360001"/>
          </a:xfrm>
          <a:solidFill>
            <a:schemeClr val="accent3"/>
          </a:solidFill>
        </p:spPr>
        <p:txBody>
          <a:bodyPr lIns="36000" tIns="0" rIns="36000" bIns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559650" y="684289"/>
            <a:ext cx="12388434" cy="1296145"/>
          </a:xfrm>
          <a:noFill/>
        </p:spPr>
        <p:txBody>
          <a:bodyPr wrap="square" lIns="0" tIns="0" rIns="0" bIns="0" anchor="t">
            <a:noAutofit/>
          </a:bodyPr>
          <a:lstStyle>
            <a:lvl1pPr marL="0" algn="l" defTabSz="1051802" rtl="0" eaLnBrk="1" latinLnBrk="0" hangingPunct="1">
              <a:lnSpc>
                <a:spcPct val="120000"/>
              </a:lnSpc>
              <a:spcAft>
                <a:spcPts val="1151"/>
              </a:spcAft>
              <a:defRPr lang="en-GB" sz="2800" b="1" kern="1200" baseline="0" dirty="0">
                <a:solidFill>
                  <a:srgbClr val="FFFFFF"/>
                </a:solidFill>
                <a:highlight>
                  <a:srgbClr val="808080"/>
                </a:highlight>
                <a:latin typeface="+mn-lt"/>
                <a:ea typeface="Calibri"/>
                <a:cs typeface="Times New Roman"/>
              </a:defRPr>
            </a:lvl1pPr>
          </a:lstStyle>
          <a:p>
            <a:r>
              <a:rPr lang="en-US" dirty="0"/>
              <a:t>Long titles Click to edit Master title allows for 3 lines</a:t>
            </a:r>
            <a:br>
              <a:rPr lang="en-US" dirty="0"/>
            </a:b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072565" y="6642100"/>
            <a:ext cx="3840162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66646" y="6642100"/>
            <a:ext cx="8055071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3508307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Fly v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221785" y="179388"/>
            <a:ext cx="13009012" cy="360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91328" y="3996658"/>
            <a:ext cx="3734337" cy="626701"/>
          </a:xfrm>
          <a:solidFill>
            <a:schemeClr val="accent3"/>
          </a:solidFill>
        </p:spPr>
        <p:txBody>
          <a:bodyPr anchor="b"/>
          <a:lstStyle>
            <a:lvl1pPr algn="l">
              <a:defRPr sz="360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1330" y="4682591"/>
            <a:ext cx="3055242" cy="447101"/>
          </a:xfrm>
          <a:solidFill>
            <a:schemeClr val="accent2"/>
          </a:solidFill>
        </p:spPr>
        <p:txBody>
          <a:bodyPr wrap="none" lIns="72000" tIns="36000" rIns="72000" bIns="36000" rtlCol="0" anchor="t">
            <a:spAutoFit/>
          </a:bodyPr>
          <a:lstStyle>
            <a:lvl1pPr marL="0" indent="0">
              <a:buNone/>
              <a:defRPr lang="en-GB" sz="24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1177" y="5220791"/>
            <a:ext cx="7930152" cy="1426072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5" name="Frame 24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221786" y="179389"/>
            <a:ext cx="12990535" cy="3421243"/>
          </a:xfrm>
          <a:solidFill>
            <a:schemeClr val="bg1"/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GB" dirty="0"/>
              <a:t>Picture placeholder – insert image here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UK Climate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Investments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Theory of Change workshop |  April 2019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|  Version 1  |  Confidential  |</a:t>
            </a:r>
          </a:p>
        </p:txBody>
      </p:sp>
    </p:spTree>
    <p:extLst>
      <p:ext uri="{BB962C8B-B14F-4D97-AF65-F5344CB8AC3E}">
        <p14:creationId xmlns:p14="http://schemas.microsoft.com/office/powerpoint/2010/main" val="87561474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Conten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32207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66641" y="1739005"/>
            <a:ext cx="8054688" cy="490310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9072248" y="1739005"/>
            <a:ext cx="3800886" cy="490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17326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Content v1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32207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66641" y="1738999"/>
            <a:ext cx="8054688" cy="47237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9072248" y="1738999"/>
            <a:ext cx="3800886" cy="47237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072565" y="6642100"/>
            <a:ext cx="3840162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46" y="6642100"/>
            <a:ext cx="8055071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329821013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xConten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58775" y="926719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566641" y="2298651"/>
            <a:ext cx="8054688" cy="43434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9072248" y="2298651"/>
            <a:ext cx="3800886" cy="43434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8767" y="1662010"/>
            <a:ext cx="2536254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7822568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xContent v1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22215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66641" y="2235803"/>
            <a:ext cx="8054688" cy="4226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072248" y="2235803"/>
            <a:ext cx="3800886" cy="4226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58767" y="1662010"/>
            <a:ext cx="2536254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565" y="6642100"/>
            <a:ext cx="3840162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66646" y="6642100"/>
            <a:ext cx="8055071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165209967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32207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66643" y="1763716"/>
            <a:ext cx="5929782" cy="48783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939362" y="1763716"/>
            <a:ext cx="5933772" cy="48783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94729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Content v2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32207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66643" y="1763712"/>
            <a:ext cx="5929782" cy="4699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939362" y="1763712"/>
            <a:ext cx="5933772" cy="4699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072565" y="6642100"/>
            <a:ext cx="3840162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46" y="6642100"/>
            <a:ext cx="8055071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2861626011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x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42043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566643" y="2235802"/>
            <a:ext cx="5929782" cy="44062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939362" y="2235802"/>
            <a:ext cx="5933772" cy="44062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8767" y="1662010"/>
            <a:ext cx="2536254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28006958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xContent v2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42043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33841" y="2237311"/>
            <a:ext cx="5929782" cy="42254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6906560" y="2237311"/>
            <a:ext cx="5933772" cy="42254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58767" y="1662010"/>
            <a:ext cx="2536254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565" y="6642100"/>
            <a:ext cx="3840162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66646" y="6642100"/>
            <a:ext cx="8055071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205063055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Content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32207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66641" y="1763717"/>
            <a:ext cx="3800887" cy="48783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4818448" y="1763717"/>
            <a:ext cx="8054686" cy="48783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52398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Content v3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20015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66644" y="1764295"/>
            <a:ext cx="3800887" cy="4698418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 bwMode="gray">
          <a:xfrm>
            <a:off x="4818454" y="1764295"/>
            <a:ext cx="8054689" cy="4698418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565" y="6642100"/>
            <a:ext cx="3840162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66646" y="6642100"/>
            <a:ext cx="8055071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9460149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statement with ima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27455" y="179388"/>
            <a:ext cx="12984866" cy="7200900"/>
          </a:xfrm>
          <a:solidFill>
            <a:schemeClr val="tx1"/>
          </a:solidFill>
        </p:spPr>
        <p:txBody>
          <a:bodyPr>
            <a:normAutofit/>
          </a:bodyPr>
          <a:lstStyle>
            <a:lvl1pPr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place image (or select frame and copy/paste image into it)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3431" y="7373063"/>
            <a:ext cx="9231865" cy="215900"/>
          </a:xfrm>
        </p:spPr>
        <p:txBody>
          <a:bodyPr>
            <a:noAutofit/>
          </a:bodyPr>
          <a:lstStyle>
            <a:lvl1pPr marL="0" indent="0">
              <a:buNone/>
              <a:defRPr sz="700" baseline="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1100">
                <a:latin typeface="Segoe UI Light" panose="020B0502040204020203" pitchFamily="34" charset="0"/>
              </a:defRPr>
            </a:lvl2pPr>
            <a:lvl3pPr marL="914400" indent="0">
              <a:buNone/>
              <a:defRPr sz="1050">
                <a:latin typeface="Segoe UI Light" panose="020B0502040204020203" pitchFamily="34" charset="0"/>
              </a:defRPr>
            </a:lvl3pPr>
            <a:lvl4pPr marL="1371600" indent="0">
              <a:buNone/>
              <a:defRPr sz="1000">
                <a:latin typeface="Segoe UI Light" panose="020B0502040204020203" pitchFamily="34" charset="0"/>
              </a:defRPr>
            </a:lvl4pPr>
            <a:lvl5pPr marL="1828800" indent="0">
              <a:buNone/>
              <a:defRPr sz="10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Document Name | Date | Version xx | Public : Internal Use Only | Confidential | Strictly Confidential    (DELETE CLASSIFICATION)</a:t>
            </a:r>
          </a:p>
        </p:txBody>
      </p:sp>
      <p:sp>
        <p:nvSpPr>
          <p:cNvPr id="158" name="Frame 157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06120" y="2592980"/>
            <a:ext cx="4147527" cy="722758"/>
          </a:xfrm>
          <a:solidFill>
            <a:schemeClr val="accent3"/>
          </a:solidFill>
        </p:spPr>
        <p:txBody>
          <a:bodyPr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Sentence line 2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07024" y="3525445"/>
            <a:ext cx="4147527" cy="722758"/>
          </a:xfrm>
          <a:solidFill>
            <a:schemeClr val="accent3"/>
          </a:solidFill>
        </p:spPr>
        <p:txBody>
          <a:bodyPr vert="horz"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Sentence line 3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07927" y="4457910"/>
            <a:ext cx="4147527" cy="722758"/>
          </a:xfrm>
          <a:solidFill>
            <a:schemeClr val="accent3"/>
          </a:solidFill>
        </p:spPr>
        <p:txBody>
          <a:bodyPr vert="horz"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baseline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Sentence line 4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5216" y="1660514"/>
            <a:ext cx="4147527" cy="722758"/>
          </a:xfrm>
          <a:solidFill>
            <a:schemeClr val="accent3"/>
          </a:solidFill>
        </p:spPr>
        <p:txBody>
          <a:bodyPr wrap="none" lIns="72000" tIns="18000" rIns="72000" bIns="18000" rtlCol="0" anchor="ctr">
            <a:spAutoFit/>
          </a:bodyPr>
          <a:lstStyle>
            <a:lvl1pPr marL="0" indent="0" algn="l">
              <a:buFontTx/>
              <a:buNone/>
              <a:defRPr lang="en-US" sz="4400" b="1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Sentence line 1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UK Climate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Investments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Theory of Change workshop |  April 2019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|  Version 1  |  Confidential  |</a:t>
            </a:r>
          </a:p>
        </p:txBody>
      </p:sp>
    </p:spTree>
    <p:extLst>
      <p:ext uri="{BB962C8B-B14F-4D97-AF65-F5344CB8AC3E}">
        <p14:creationId xmlns:p14="http://schemas.microsoft.com/office/powerpoint/2010/main" val="1479643306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xContent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58772" y="942043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566641" y="2235802"/>
            <a:ext cx="3800887" cy="44062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818448" y="2235802"/>
            <a:ext cx="8054686" cy="44062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8767" y="1662010"/>
            <a:ext cx="2536254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519147562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xContent v3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42043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66641" y="2235803"/>
            <a:ext cx="3800887" cy="4226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18448" y="2235803"/>
            <a:ext cx="8054686" cy="4226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58767" y="1662010"/>
            <a:ext cx="2536254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565" y="6642100"/>
            <a:ext cx="3840162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66646" y="6642100"/>
            <a:ext cx="8055071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2170763258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32207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66641" y="1763717"/>
            <a:ext cx="3800887" cy="48783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818449" y="1763717"/>
            <a:ext cx="3802882" cy="48783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9072248" y="1763717"/>
            <a:ext cx="3800886" cy="48783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393943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Content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32207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566641" y="1763712"/>
            <a:ext cx="3800887" cy="4699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4818449" y="1763712"/>
            <a:ext cx="3802882" cy="469900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9072248" y="1763712"/>
            <a:ext cx="3800886" cy="469900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565" y="6642100"/>
            <a:ext cx="3840162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66646" y="6642100"/>
            <a:ext cx="8055071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950334476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x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42043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66641" y="2235809"/>
            <a:ext cx="3800887" cy="44062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818449" y="2235809"/>
            <a:ext cx="3802882" cy="44062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9072248" y="2235809"/>
            <a:ext cx="3800886" cy="44062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58767" y="1662010"/>
            <a:ext cx="2536254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74215230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xContent v3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42043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566641" y="2235803"/>
            <a:ext cx="3800887" cy="4226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818449" y="2235803"/>
            <a:ext cx="3802882" cy="4226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9072248" y="2235803"/>
            <a:ext cx="3800886" cy="4226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8767" y="1662010"/>
            <a:ext cx="2536254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565" y="6642100"/>
            <a:ext cx="3840162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66646" y="6642100"/>
            <a:ext cx="8055071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1382737355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32207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94834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7" y="932207"/>
            <a:ext cx="3756187" cy="598488"/>
          </a:xfrm>
          <a:solidFill>
            <a:schemeClr val="accent3"/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565" y="6642100"/>
            <a:ext cx="3840162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66646" y="6642100"/>
            <a:ext cx="8055071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540607415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1" y="942043"/>
            <a:ext cx="4416432" cy="598488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Master title</a:t>
            </a:r>
            <a:endParaRPr lang="en-GB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8767" y="1662010"/>
            <a:ext cx="2536254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072371609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66641" y="942043"/>
            <a:ext cx="4416432" cy="598488"/>
          </a:xfrm>
          <a:solidFill>
            <a:schemeClr val="accent3"/>
          </a:solidFill>
        </p:spPr>
        <p:txBody>
          <a:bodyPr/>
          <a:lstStyle>
            <a:lvl1pPr algn="l">
              <a:defRPr b="1">
                <a:latin typeface="+mj-lt"/>
              </a:defRPr>
            </a:lvl1pPr>
          </a:lstStyle>
          <a:p>
            <a:r>
              <a:rPr lang="en-US" dirty="0"/>
              <a:t>Click to Master title</a:t>
            </a:r>
            <a:endParaRPr lang="en-GB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8767" y="1662010"/>
            <a:ext cx="2536254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565" y="6642100"/>
            <a:ext cx="3840162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66646" y="6642100"/>
            <a:ext cx="8055071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35606667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Statement with colour fil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ame 133"/>
          <p:cNvSpPr/>
          <p:nvPr userDrawn="1"/>
        </p:nvSpPr>
        <p:spPr bwMode="gray">
          <a:xfrm>
            <a:off x="0" y="-167"/>
            <a:ext cx="13439775" cy="7561430"/>
          </a:xfrm>
          <a:prstGeom prst="frame">
            <a:avLst>
              <a:gd name="adj1" fmla="val 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2" name="Text Placeholder 6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691800" y="1764407"/>
            <a:ext cx="4147527" cy="743894"/>
          </a:xfrm>
          <a:solidFill>
            <a:schemeClr val="accent3"/>
          </a:solidFill>
        </p:spPr>
        <p:txBody>
          <a:bodyPr vert="horz" wrap="none" lIns="72000" tIns="144000" rIns="72000" bIns="72000" rtlCol="0" anchor="ctr">
            <a:spAutoFit/>
          </a:bodyPr>
          <a:lstStyle>
            <a:lvl1pPr marL="314080" indent="-314080">
              <a:buFontTx/>
              <a:buNone/>
              <a:defRPr lang="en-US" sz="4400" b="1" baseline="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lnSpc>
                <a:spcPts val="4100"/>
              </a:lnSpc>
              <a:spcBef>
                <a:spcPts val="0"/>
              </a:spcBef>
            </a:pPr>
            <a:r>
              <a:rPr lang="en-US" dirty="0"/>
              <a:t>Sentence line 1</a:t>
            </a:r>
          </a:p>
        </p:txBody>
      </p:sp>
      <p:sp>
        <p:nvSpPr>
          <p:cNvPr id="14" name="Text Placeholder 10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691800" y="2816944"/>
            <a:ext cx="4147527" cy="743894"/>
          </a:xfrm>
          <a:solidFill>
            <a:schemeClr val="accent3"/>
          </a:solidFill>
        </p:spPr>
        <p:txBody>
          <a:bodyPr vert="horz" wrap="none" lIns="72000" tIns="144000" rIns="72000" bIns="72000" rtlCol="0" anchor="ctr">
            <a:spAutoFit/>
          </a:bodyPr>
          <a:lstStyle>
            <a:lvl1pPr algn="l">
              <a:buFontTx/>
              <a:buNone/>
              <a:defRPr lang="en-US" sz="4400" b="1" baseline="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lnSpc>
                <a:spcPts val="4100"/>
              </a:lnSpc>
              <a:spcBef>
                <a:spcPts val="0"/>
              </a:spcBef>
              <a:buFontTx/>
              <a:buNone/>
            </a:pPr>
            <a:r>
              <a:rPr lang="en-US" dirty="0"/>
              <a:t>Sentence line 2</a:t>
            </a:r>
          </a:p>
        </p:txBody>
      </p:sp>
      <p:sp>
        <p:nvSpPr>
          <p:cNvPr id="15" name="Text Placeholder 14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691800" y="3869482"/>
            <a:ext cx="4147527" cy="743894"/>
          </a:xfrm>
          <a:solidFill>
            <a:schemeClr val="accent3"/>
          </a:solidFill>
        </p:spPr>
        <p:txBody>
          <a:bodyPr vert="horz" wrap="none" lIns="72000" tIns="144000" rIns="72000" bIns="72000" rtlCol="0" anchor="ctr">
            <a:spAutoFit/>
          </a:bodyPr>
          <a:lstStyle>
            <a:lvl1pPr marL="314080" indent="-314080">
              <a:buFontTx/>
              <a:buNone/>
              <a:defRPr lang="en-US" sz="4400" b="1" baseline="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lnSpc>
                <a:spcPts val="4100"/>
              </a:lnSpc>
              <a:spcBef>
                <a:spcPts val="0"/>
              </a:spcBef>
            </a:pPr>
            <a:r>
              <a:rPr lang="en-US" dirty="0"/>
              <a:t>Sentence line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0897" y="4922019"/>
            <a:ext cx="4147527" cy="743894"/>
          </a:xfrm>
          <a:solidFill>
            <a:schemeClr val="accent3"/>
          </a:solidFill>
        </p:spPr>
        <p:txBody>
          <a:bodyPr vert="horz" wrap="none" lIns="72000" tIns="144000" rIns="72000" bIns="72000" rtlCol="0" anchor="ctr">
            <a:spAutoFit/>
          </a:bodyPr>
          <a:lstStyle>
            <a:lvl1pPr>
              <a:buFontTx/>
              <a:buNone/>
              <a:defRPr lang="en-GB" sz="4400" b="1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lnSpc>
                <a:spcPts val="4100"/>
              </a:lnSpc>
              <a:spcBef>
                <a:spcPts val="0"/>
              </a:spcBef>
              <a:buFontTx/>
              <a:buNone/>
            </a:pPr>
            <a:r>
              <a:rPr lang="en-US" dirty="0"/>
              <a:t>Sentence line 4</a:t>
            </a:r>
            <a:endParaRPr lang="en-GB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ysClr val="windowText" lastClr="000000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ysClr val="windowText" lastClr="000000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" y="6935525"/>
            <a:ext cx="2872268" cy="3852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UK Climate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Investments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Theory of Change workshop |  April 2019</a:t>
            </a:r>
            <a:r>
              <a:rPr lang="en-GB" sz="700" baseline="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</a:rPr>
              <a:t>|  Version 1  |  Confidential  |</a:t>
            </a:r>
          </a:p>
        </p:txBody>
      </p:sp>
    </p:spTree>
    <p:extLst>
      <p:ext uri="{BB962C8B-B14F-4D97-AF65-F5344CB8AC3E}">
        <p14:creationId xmlns:p14="http://schemas.microsoft.com/office/powerpoint/2010/main" val="2050830866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Base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072565" y="6642100"/>
            <a:ext cx="3840162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r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66646" y="6642100"/>
            <a:ext cx="8055071" cy="180000"/>
          </a:xfrm>
          <a:noFill/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800"/>
            </a:lvl1pPr>
            <a:lvl2pPr marL="525902" indent="0">
              <a:buFontTx/>
              <a:buNone/>
              <a:defRPr/>
            </a:lvl2pPr>
            <a:lvl3pPr marL="1051804" indent="0">
              <a:buFontTx/>
              <a:buNone/>
              <a:defRPr/>
            </a:lvl3pPr>
            <a:lvl4pPr marL="1577706" indent="0">
              <a:buFontTx/>
              <a:buNone/>
              <a:defRPr/>
            </a:lvl4pPr>
            <a:lvl5pPr marL="210360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base</a:t>
            </a:r>
          </a:p>
        </p:txBody>
      </p:sp>
    </p:spTree>
    <p:extLst>
      <p:ext uri="{BB962C8B-B14F-4D97-AF65-F5344CB8AC3E}">
        <p14:creationId xmlns:p14="http://schemas.microsoft.com/office/powerpoint/2010/main" val="1450832922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picture left - content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81227" y="179389"/>
            <a:ext cx="6454775" cy="7209946"/>
          </a:xfrm>
          <a:solidFill>
            <a:schemeClr val="tx1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33146" y="108225"/>
            <a:ext cx="180001" cy="7281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2"/>
          </p:nvPr>
        </p:nvSpPr>
        <p:spPr>
          <a:xfrm>
            <a:off x="7083586" y="2464609"/>
            <a:ext cx="5973007" cy="3980318"/>
          </a:xfrm>
        </p:spPr>
        <p:txBody>
          <a:bodyPr lIns="0" rIns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117355" y="932945"/>
            <a:ext cx="3756187" cy="598488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117351" y="1673723"/>
            <a:ext cx="3055242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subtitle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 bwMode="gray">
          <a:xfrm>
            <a:off x="539678" y="7380294"/>
            <a:ext cx="4896000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97375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picture right - content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810375" y="179389"/>
            <a:ext cx="6454775" cy="7209946"/>
          </a:xfrm>
          <a:solidFill>
            <a:schemeClr val="tx1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33146" y="108225"/>
            <a:ext cx="180001" cy="7281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2"/>
          </p:nvPr>
        </p:nvSpPr>
        <p:spPr>
          <a:xfrm>
            <a:off x="534059" y="2464609"/>
            <a:ext cx="5973007" cy="3980318"/>
          </a:xfrm>
        </p:spPr>
        <p:txBody>
          <a:bodyPr lIns="0" rIns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56812" y="920753"/>
            <a:ext cx="3756187" cy="598488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6809" y="1661531"/>
            <a:ext cx="3055242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subtitle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 bwMode="gray">
          <a:xfrm>
            <a:off x="539678" y="7380294"/>
            <a:ext cx="4896000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17457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pictures right - content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6731861" y="79403"/>
            <a:ext cx="6594655" cy="733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29887" y="161215"/>
            <a:ext cx="180001" cy="720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809888" y="3866361"/>
            <a:ext cx="6444256" cy="351158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809888" y="180234"/>
            <a:ext cx="6444256" cy="353040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6759693" y="3690631"/>
            <a:ext cx="6566822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1651" tIns="105826" rIns="211651" bIns="105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528"/>
              </a:spcBef>
              <a:buClr>
                <a:schemeClr val="bg2"/>
              </a:buClr>
            </a:pPr>
            <a:endParaRPr lang="en-GB" sz="2900" dirty="0">
              <a:solidFill>
                <a:schemeClr val="bg1"/>
              </a:solidFill>
            </a:endParaRPr>
          </a:p>
        </p:txBody>
      </p:sp>
      <p:sp>
        <p:nvSpPr>
          <p:cNvPr id="17" name="Content Placeholder 6"/>
          <p:cNvSpPr>
            <a:spLocks noGrp="1"/>
          </p:cNvSpPr>
          <p:nvPr>
            <p:ph sz="quarter" idx="12"/>
          </p:nvPr>
        </p:nvSpPr>
        <p:spPr>
          <a:xfrm>
            <a:off x="523043" y="2464609"/>
            <a:ext cx="5973007" cy="3980318"/>
          </a:xfrm>
        </p:spPr>
        <p:txBody>
          <a:bodyPr lIns="0" rIns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56812" y="920753"/>
            <a:ext cx="3756187" cy="598488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6809" y="1661531"/>
            <a:ext cx="3055242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subtitle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539678" y="7380294"/>
            <a:ext cx="4896000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22209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ictures right - content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6731861" y="79403"/>
            <a:ext cx="6594655" cy="733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028678" y="181778"/>
            <a:ext cx="2016000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1239802" y="181778"/>
            <a:ext cx="2016000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817556" y="181778"/>
            <a:ext cx="2016000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629995" y="159260"/>
            <a:ext cx="4602244" cy="7311517"/>
            <a:chOff x="6629995" y="159259"/>
            <a:chExt cx="4602244" cy="7209945"/>
          </a:xfrm>
          <a:solidFill>
            <a:schemeClr val="bg1"/>
          </a:solidFill>
        </p:grpSpPr>
        <p:sp>
          <p:nvSpPr>
            <p:cNvPr id="4" name="Rectangle 3"/>
            <p:cNvSpPr/>
            <p:nvPr userDrawn="1"/>
          </p:nvSpPr>
          <p:spPr bwMode="gray">
            <a:xfrm>
              <a:off x="6629995" y="159259"/>
              <a:ext cx="180000" cy="72099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endParaRPr lang="en-GB" sz="32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Rectangle 28"/>
            <p:cNvSpPr/>
            <p:nvPr userDrawn="1"/>
          </p:nvSpPr>
          <p:spPr bwMode="gray">
            <a:xfrm>
              <a:off x="11052239" y="159259"/>
              <a:ext cx="180000" cy="72099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endParaRPr lang="en-GB" sz="32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gray">
            <a:xfrm>
              <a:off x="8841117" y="159259"/>
              <a:ext cx="180000" cy="72099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endParaRPr lang="en-GB" sz="32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27" name="Content Placeholder 6"/>
          <p:cNvSpPr>
            <a:spLocks noGrp="1"/>
          </p:cNvSpPr>
          <p:nvPr>
            <p:ph sz="quarter" idx="12"/>
          </p:nvPr>
        </p:nvSpPr>
        <p:spPr>
          <a:xfrm>
            <a:off x="523043" y="2464609"/>
            <a:ext cx="5973007" cy="3980318"/>
          </a:xfrm>
        </p:spPr>
        <p:txBody>
          <a:bodyPr lIns="0" rIns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56812" y="920753"/>
            <a:ext cx="3756187" cy="598488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6809" y="1661531"/>
            <a:ext cx="3055242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subtitle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 bwMode="gray">
          <a:xfrm>
            <a:off x="539678" y="7380294"/>
            <a:ext cx="4896000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1926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pictures Left - content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67159" y="127323"/>
            <a:ext cx="6470418" cy="7281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601278" y="181778"/>
            <a:ext cx="2016000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79036" y="181778"/>
            <a:ext cx="2016000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29" name="Rectangle 28"/>
          <p:cNvSpPr/>
          <p:nvPr userDrawn="1"/>
        </p:nvSpPr>
        <p:spPr bwMode="gray">
          <a:xfrm>
            <a:off x="4413718" y="159260"/>
            <a:ext cx="180001" cy="7311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 bwMode="gray">
          <a:xfrm>
            <a:off x="2202595" y="159260"/>
            <a:ext cx="180001" cy="7311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390156" y="181778"/>
            <a:ext cx="2016000" cy="718742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en-GB" dirty="0"/>
              <a:t>A picture can be inserted here, it can be left blank or it can be filled in another colour</a:t>
            </a:r>
          </a:p>
        </p:txBody>
      </p:sp>
      <p:sp>
        <p:nvSpPr>
          <p:cNvPr id="18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29995" y="159260"/>
            <a:ext cx="180001" cy="7311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7" name="Content Placeholder 6"/>
          <p:cNvSpPr>
            <a:spLocks noGrp="1"/>
          </p:cNvSpPr>
          <p:nvPr>
            <p:ph sz="quarter" idx="12"/>
          </p:nvPr>
        </p:nvSpPr>
        <p:spPr>
          <a:xfrm>
            <a:off x="7105618" y="2464609"/>
            <a:ext cx="5973007" cy="3980318"/>
          </a:xfrm>
        </p:spPr>
        <p:txBody>
          <a:bodyPr lIns="0" rIns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117355" y="920753"/>
            <a:ext cx="3756187" cy="598488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117351" y="1661531"/>
            <a:ext cx="3055242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 bwMode="gray">
          <a:xfrm>
            <a:off x="539678" y="7380294"/>
            <a:ext cx="4896000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781563593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fi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Placeholder 68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6671" y="4500711"/>
            <a:ext cx="6153433" cy="1377348"/>
          </a:xfrm>
        </p:spPr>
        <p:txBody>
          <a:bodyPr wrap="square" lIns="82819" tIns="41410" rIns="82819" bIns="41410">
            <a:normAutofit/>
          </a:bodyPr>
          <a:lstStyle>
            <a:lvl1pPr marL="0" indent="0">
              <a:spcBef>
                <a:spcPts val="1380"/>
              </a:spcBef>
              <a:buNone/>
              <a:defRPr sz="1900">
                <a:solidFill>
                  <a:schemeClr val="bg1"/>
                </a:solidFill>
              </a:defRPr>
            </a:lvl1pPr>
            <a:lvl2pPr marL="525902" indent="0">
              <a:buNone/>
              <a:defRPr>
                <a:solidFill>
                  <a:schemeClr val="bg1"/>
                </a:solidFill>
              </a:defRPr>
            </a:lvl2pPr>
            <a:lvl3pPr marL="1051802" indent="0">
              <a:buNone/>
              <a:defRPr>
                <a:solidFill>
                  <a:schemeClr val="bg1"/>
                </a:solidFill>
              </a:defRPr>
            </a:lvl3pPr>
            <a:lvl4pPr marL="1577704" indent="0">
              <a:buNone/>
              <a:defRPr>
                <a:solidFill>
                  <a:schemeClr val="bg1"/>
                </a:solidFill>
              </a:defRPr>
            </a:lvl4pPr>
            <a:lvl5pPr marL="210360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6816" y="3852639"/>
            <a:ext cx="3562609" cy="519646"/>
          </a:xfrm>
          <a:solidFill>
            <a:schemeClr val="accent2"/>
          </a:solidFill>
        </p:spPr>
        <p:txBody>
          <a:bodyPr wrap="none" lIns="82819" tIns="41410" rIns="82819" bIns="41410" rtlCol="0" anchor="t">
            <a:spAutoFit/>
          </a:bodyPr>
          <a:lstStyle>
            <a:lvl1pPr marL="0" indent="0">
              <a:lnSpc>
                <a:spcPts val="3360"/>
              </a:lnSpc>
              <a:spcAft>
                <a:spcPts val="0"/>
              </a:spcAft>
              <a:buNone/>
              <a:defRPr lang="en-GB" sz="2800" b="1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56808" y="3109446"/>
            <a:ext cx="5158109" cy="671191"/>
          </a:xfrm>
          <a:solidFill>
            <a:schemeClr val="accent3"/>
          </a:solidFill>
        </p:spPr>
        <p:txBody>
          <a:bodyPr tIns="144000" bIns="0" anchor="ctr"/>
          <a:lstStyle>
            <a:lvl1pPr algn="l">
              <a:defRPr sz="500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784" b="38176"/>
          <a:stretch/>
        </p:blipFill>
        <p:spPr>
          <a:xfrm>
            <a:off x="485998" y="6961909"/>
            <a:ext cx="981216" cy="305696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2" hasCustomPrompt="1"/>
          </p:nvPr>
        </p:nvSpPr>
        <p:spPr>
          <a:xfrm>
            <a:off x="169690" y="180631"/>
            <a:ext cx="13100400" cy="7200000"/>
          </a:xfrm>
          <a:solidFill>
            <a:schemeClr val="tx1"/>
          </a:solidFill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media here – this will keep your chosen media within a frame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 bwMode="gray">
          <a:xfrm>
            <a:off x="539678" y="7380294"/>
            <a:ext cx="4896000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17966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- half page  media fil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6633146" y="108225"/>
            <a:ext cx="180001" cy="7281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2"/>
          </p:nvPr>
        </p:nvSpPr>
        <p:spPr>
          <a:xfrm>
            <a:off x="7083586" y="2464609"/>
            <a:ext cx="5973007" cy="3980318"/>
          </a:xfrm>
        </p:spPr>
        <p:txBody>
          <a:bodyPr lIns="0" rIns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117355" y="932945"/>
            <a:ext cx="3756187" cy="598488"/>
          </a:xfrm>
          <a:solidFill>
            <a:schemeClr val="accent3"/>
          </a:solidFill>
        </p:spPr>
        <p:txBody>
          <a:bodyPr wrap="none" lIns="82819" tIns="72000" rIns="82819" bIns="0" rtlCol="0" anchor="ctr">
            <a:spAutoFit/>
          </a:bodyPr>
          <a:lstStyle>
            <a:lvl1pPr algn="l">
              <a:defRPr lang="en-GB" dirty="0"/>
            </a:lvl1pPr>
          </a:lstStyle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117351" y="1673723"/>
            <a:ext cx="3055242" cy="406265"/>
          </a:xfrm>
          <a:solidFill>
            <a:schemeClr val="tx2"/>
          </a:solidFill>
        </p:spPr>
        <p:txBody>
          <a:bodyPr vert="horz" wrap="none" lIns="72000" tIns="0" rIns="72000" bIns="0" rtlCol="0" anchor="ctr">
            <a:spAutoFit/>
          </a:bodyPr>
          <a:lstStyle>
            <a:lvl1pPr>
              <a:buFontTx/>
              <a:buNone/>
              <a:defRPr lang="en-US" sz="2400" b="1" dirty="0" smtClean="0">
                <a:solidFill>
                  <a:schemeClr val="bg1"/>
                </a:solidFill>
              </a:defRPr>
            </a:lvl1pPr>
          </a:lstStyle>
          <a:p>
            <a:pPr marL="0" lvl="0" indent="0" defTabSz="914400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dirty="0"/>
              <a:t>Click to edit subtitle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4"/>
          </p:nvPr>
        </p:nvSpPr>
        <p:spPr>
          <a:xfrm>
            <a:off x="179389" y="181480"/>
            <a:ext cx="6451200" cy="71964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media</a:t>
            </a:r>
            <a:endParaRPr lang="en-GB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 bwMode="gray">
          <a:xfrm>
            <a:off x="539678" y="7380294"/>
            <a:ext cx="4896000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09212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esentation -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73834" y="173831"/>
            <a:ext cx="13092112" cy="72136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en-GB" dirty="0"/>
              <a:t>Insert image by clicking the picture icon and selecting file.  Image may then be cropped as desired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56817" y="1188343"/>
            <a:ext cx="8064896" cy="1637234"/>
          </a:xfrm>
          <a:noFill/>
        </p:spPr>
        <p:txBody>
          <a:bodyPr wrap="square" anchor="t"/>
          <a:lstStyle>
            <a:lvl1pPr algn="l">
              <a:lnSpc>
                <a:spcPts val="6100"/>
              </a:lnSpc>
              <a:defRPr sz="5400"/>
            </a:lvl1pPr>
          </a:lstStyle>
          <a:p>
            <a:r>
              <a:rPr lang="en-US" dirty="0"/>
              <a:t>Statement or with </a:t>
            </a:r>
            <a:br>
              <a:rPr lang="en-US" dirty="0"/>
            </a:br>
            <a:r>
              <a:rPr lang="en-US" dirty="0"/>
              <a:t>quote with image</a:t>
            </a:r>
            <a:endParaRPr lang="en-GB" dirty="0"/>
          </a:p>
        </p:txBody>
      </p:sp>
      <p:sp>
        <p:nvSpPr>
          <p:cNvPr id="9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539678" y="7380294"/>
            <a:ext cx="4896000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62920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3 x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3" y="4013853"/>
            <a:ext cx="13439774" cy="3547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5638" tIns="82819" rIns="165638" bIns="828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endParaRPr lang="en-GB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837933" y="1932792"/>
            <a:ext cx="11763919" cy="854969"/>
          </a:xfrm>
          <a:noFill/>
        </p:spPr>
        <p:txBody>
          <a:bodyPr wrap="square" anchor="ctr"/>
          <a:lstStyle>
            <a:lvl1pPr>
              <a:lnSpc>
                <a:spcPts val="6100"/>
              </a:lnSpc>
              <a:defRPr sz="6200"/>
            </a:lvl1pPr>
          </a:lstStyle>
          <a:p>
            <a:r>
              <a:rPr lang="en-US" dirty="0"/>
              <a:t>Click to add statement</a:t>
            </a:r>
            <a:endParaRPr lang="en-GB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194868" y="4218438"/>
            <a:ext cx="4212000" cy="3149417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11" hasCustomPrompt="1"/>
          </p:nvPr>
        </p:nvSpPr>
        <p:spPr>
          <a:xfrm>
            <a:off x="4618579" y="4218438"/>
            <a:ext cx="4212000" cy="3149417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12" hasCustomPrompt="1"/>
          </p:nvPr>
        </p:nvSpPr>
        <p:spPr>
          <a:xfrm>
            <a:off x="9042289" y="4218438"/>
            <a:ext cx="4212000" cy="3149417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7" name="Rectangle 6"/>
          <p:cNvSpPr/>
          <p:nvPr userDrawn="1"/>
        </p:nvSpPr>
        <p:spPr bwMode="gray">
          <a:xfrm>
            <a:off x="0" y="5"/>
            <a:ext cx="13439775" cy="7561263"/>
          </a:xfrm>
          <a:custGeom>
            <a:avLst/>
            <a:gdLst/>
            <a:ahLst/>
            <a:cxnLst/>
            <a:rect l="l" t="t" r="r" b="b"/>
            <a:pathLst>
              <a:path w="13439775" h="7561263">
                <a:moveTo>
                  <a:pt x="180000" y="180001"/>
                </a:moveTo>
                <a:lnTo>
                  <a:pt x="180000" y="7381263"/>
                </a:lnTo>
                <a:lnTo>
                  <a:pt x="13259775" y="7381263"/>
                </a:lnTo>
                <a:lnTo>
                  <a:pt x="13259775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13259775" y="1"/>
                </a:lnTo>
                <a:lnTo>
                  <a:pt x="13259775" y="0"/>
                </a:lnTo>
                <a:lnTo>
                  <a:pt x="13439775" y="0"/>
                </a:lnTo>
                <a:lnTo>
                  <a:pt x="13439775" y="7381263"/>
                </a:lnTo>
                <a:lnTo>
                  <a:pt x="13439775" y="7561263"/>
                </a:lnTo>
                <a:lnTo>
                  <a:pt x="13259775" y="7561263"/>
                </a:lnTo>
                <a:lnTo>
                  <a:pt x="180000" y="7561263"/>
                </a:lnTo>
                <a:lnTo>
                  <a:pt x="90001" y="7561263"/>
                </a:lnTo>
                <a:lnTo>
                  <a:pt x="0" y="7561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856690" y="7399656"/>
            <a:ext cx="426079" cy="140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760"/>
              </a:spcBef>
              <a:buClr>
                <a:schemeClr val="bg2"/>
              </a:buClr>
            </a:pPr>
            <a:fld id="{08492756-E806-4604-9C5F-A6997CE6540C}" type="slidenum">
              <a:rPr lang="en-GB" sz="900" smtClean="0">
                <a:solidFill>
                  <a:schemeClr val="tx1"/>
                </a:solidFill>
                <a:latin typeface="Segoe UI Light" panose="020B0502040204020203" pitchFamily="34" charset="0"/>
              </a:rPr>
              <a:pPr algn="r">
                <a:lnSpc>
                  <a:spcPct val="110000"/>
                </a:lnSpc>
                <a:spcBef>
                  <a:spcPts val="2760"/>
                </a:spcBef>
                <a:buClr>
                  <a:schemeClr val="bg2"/>
                </a:buClr>
              </a:pPr>
              <a:t>‹#›</a:t>
            </a:fld>
            <a:endParaRPr lang="en-GB" sz="9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 bwMode="gray">
          <a:xfrm>
            <a:off x="539678" y="7380294"/>
            <a:ext cx="4896000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Document Name Here  |  Month 2016</a:t>
            </a:r>
            <a:r>
              <a:rPr lang="en-GB" sz="700" baseline="0" dirty="0">
                <a:solidFill>
                  <a:schemeClr val="tx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Segoe UI Light" panose="020B0502040204020203" pitchFamily="34" charset="0"/>
              </a:rPr>
              <a:t>|  Version 1  |  Public  |  Internal Use Only  |  Confidential  |  Strictly  Confidential (DELETE CLASSIFICATION)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912538"/>
            <a:ext cx="2285329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238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07" Type="http://schemas.openxmlformats.org/officeDocument/2006/relationships/image" Target="../media/image1.emf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227455" y="179388"/>
            <a:ext cx="12984866" cy="7200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endParaRPr lang="en-GB" sz="2800" dirty="0" err="1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88654" y="7373872"/>
            <a:ext cx="724014" cy="19754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spcBef>
                <a:spcPts val="2400"/>
              </a:spcBef>
              <a:buClr>
                <a:schemeClr val="bg2"/>
              </a:buClr>
            </a:pPr>
            <a:fld id="{08492756-E806-4604-9C5F-A6997CE6540C}" type="slidenum">
              <a:rPr lang="en-GB" sz="800" b="0" smtClean="0">
                <a:solidFill>
                  <a:schemeClr val="bg1"/>
                </a:solidFill>
                <a:latin typeface="+mn-lt"/>
              </a:rPr>
              <a:pPr algn="r">
                <a:lnSpc>
                  <a:spcPct val="110000"/>
                </a:lnSpc>
                <a:spcBef>
                  <a:spcPts val="2400"/>
                </a:spcBef>
                <a:buClr>
                  <a:schemeClr val="bg2"/>
                </a:buClr>
              </a:pPr>
              <a:t>‹#›</a:t>
            </a:fld>
            <a:endParaRPr lang="en-GB" sz="800" b="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99740" y="931957"/>
            <a:ext cx="3734337" cy="626701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rtlCol="0" anchor="b">
            <a:spAutoFit/>
          </a:bodyPr>
          <a:lstStyle/>
          <a:p>
            <a:pPr marL="0" lvl="0" indent="0" algn="l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86560" y="1950269"/>
            <a:ext cx="12066862" cy="45124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36" y="6923650"/>
            <a:ext cx="2872268" cy="3852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gray">
          <a:xfrm>
            <a:off x="681407" y="7380289"/>
            <a:ext cx="6153435" cy="18097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GB" sz="700" dirty="0">
                <a:solidFill>
                  <a:schemeClr val="bg1"/>
                </a:solidFill>
                <a:latin typeface="Segoe UI Light" panose="020B0502040204020203" pitchFamily="34" charset="0"/>
              </a:rPr>
              <a:t>UK</a:t>
            </a:r>
            <a:r>
              <a:rPr lang="en-GB" sz="700" baseline="0" dirty="0">
                <a:solidFill>
                  <a:schemeClr val="bg1"/>
                </a:solidFill>
                <a:latin typeface="Segoe UI Light" panose="020B0502040204020203" pitchFamily="34" charset="0"/>
              </a:rPr>
              <a:t> Climate Investments </a:t>
            </a:r>
            <a:r>
              <a:rPr lang="en-GB" sz="700" dirty="0">
                <a:solidFill>
                  <a:schemeClr val="bg1"/>
                </a:solidFill>
                <a:latin typeface="Segoe UI Light" panose="020B0502040204020203" pitchFamily="34" charset="0"/>
              </a:rPr>
              <a:t>Theory of Change workshop |  April 2019</a:t>
            </a:r>
            <a:r>
              <a:rPr lang="en-GB" sz="700" baseline="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GB" sz="700" dirty="0">
                <a:solidFill>
                  <a:schemeClr val="bg1"/>
                </a:solidFill>
                <a:latin typeface="Segoe UI Light" panose="020B0502040204020203" pitchFamily="34" charset="0"/>
              </a:rPr>
              <a:t>|  Version 1  |  Confidential  |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62FED47-1FEF-4E19-8F2F-D0D29AE631D6}"/>
              </a:ext>
            </a:extLst>
          </p:cNvPr>
          <p:cNvPicPr>
            <a:picLocks noChangeAspect="1"/>
          </p:cNvPicPr>
          <p:nvPr userDrawn="1"/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375" y="177195"/>
            <a:ext cx="1584176" cy="13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  <p:sldLayoutId id="2147484069" r:id="rId19"/>
    <p:sldLayoutId id="2147484070" r:id="rId20"/>
    <p:sldLayoutId id="2147484071" r:id="rId21"/>
    <p:sldLayoutId id="2147484072" r:id="rId22"/>
    <p:sldLayoutId id="2147484073" r:id="rId23"/>
    <p:sldLayoutId id="2147484074" r:id="rId24"/>
    <p:sldLayoutId id="2147484075" r:id="rId25"/>
    <p:sldLayoutId id="2147484076" r:id="rId26"/>
    <p:sldLayoutId id="2147484077" r:id="rId27"/>
    <p:sldLayoutId id="2147484078" r:id="rId28"/>
    <p:sldLayoutId id="2147484079" r:id="rId29"/>
    <p:sldLayoutId id="2147484080" r:id="rId30"/>
    <p:sldLayoutId id="2147484081" r:id="rId31"/>
    <p:sldLayoutId id="2147484082" r:id="rId32"/>
    <p:sldLayoutId id="2147484083" r:id="rId33"/>
    <p:sldLayoutId id="2147484084" r:id="rId34"/>
    <p:sldLayoutId id="2147484085" r:id="rId35"/>
    <p:sldLayoutId id="2147484086" r:id="rId36"/>
    <p:sldLayoutId id="2147484087" r:id="rId37"/>
    <p:sldLayoutId id="2147484088" r:id="rId38"/>
    <p:sldLayoutId id="2147484089" r:id="rId39"/>
    <p:sldLayoutId id="2147484090" r:id="rId40"/>
    <p:sldLayoutId id="2147484091" r:id="rId41"/>
    <p:sldLayoutId id="2147484092" r:id="rId42"/>
    <p:sldLayoutId id="2147484093" r:id="rId43"/>
    <p:sldLayoutId id="2147484094" r:id="rId44"/>
    <p:sldLayoutId id="2147484095" r:id="rId45"/>
    <p:sldLayoutId id="2147484096" r:id="rId46"/>
    <p:sldLayoutId id="2147484097" r:id="rId47"/>
    <p:sldLayoutId id="2147484098" r:id="rId48"/>
    <p:sldLayoutId id="2147484099" r:id="rId49"/>
    <p:sldLayoutId id="2147484100" r:id="rId50"/>
    <p:sldLayoutId id="2147484101" r:id="rId51"/>
    <p:sldLayoutId id="2147484102" r:id="rId52"/>
    <p:sldLayoutId id="2147484103" r:id="rId53"/>
    <p:sldLayoutId id="2147484104" r:id="rId54"/>
    <p:sldLayoutId id="2147484105" r:id="rId55"/>
    <p:sldLayoutId id="2147484106" r:id="rId56"/>
    <p:sldLayoutId id="2147484107" r:id="rId57"/>
    <p:sldLayoutId id="2147484108" r:id="rId58"/>
    <p:sldLayoutId id="2147483649" r:id="rId59"/>
    <p:sldLayoutId id="2147483904" r:id="rId60"/>
    <p:sldLayoutId id="2147483874" r:id="rId61"/>
    <p:sldLayoutId id="2147483875" r:id="rId62"/>
    <p:sldLayoutId id="2147483883" r:id="rId63"/>
    <p:sldLayoutId id="2147483671" r:id="rId64"/>
    <p:sldLayoutId id="2147483882" r:id="rId65"/>
    <p:sldLayoutId id="2147483673" r:id="rId66"/>
    <p:sldLayoutId id="2147483659" r:id="rId67"/>
    <p:sldLayoutId id="2147483674" r:id="rId68"/>
    <p:sldLayoutId id="2147483896" r:id="rId69"/>
    <p:sldLayoutId id="2147483662" r:id="rId70"/>
    <p:sldLayoutId id="2147483675" r:id="rId71"/>
    <p:sldLayoutId id="2147483660" r:id="rId72"/>
    <p:sldLayoutId id="2147483676" r:id="rId73"/>
    <p:sldLayoutId id="2147483663" r:id="rId74"/>
    <p:sldLayoutId id="2147483678" r:id="rId75"/>
    <p:sldLayoutId id="2147483664" r:id="rId76"/>
    <p:sldLayoutId id="2147483677" r:id="rId77"/>
    <p:sldLayoutId id="2147483665" r:id="rId78"/>
    <p:sldLayoutId id="2147483679" r:id="rId79"/>
    <p:sldLayoutId id="2147483666" r:id="rId80"/>
    <p:sldLayoutId id="2147483680" r:id="rId81"/>
    <p:sldLayoutId id="2147483775" r:id="rId82"/>
    <p:sldLayoutId id="2147483776" r:id="rId83"/>
    <p:sldLayoutId id="2147483777" r:id="rId84"/>
    <p:sldLayoutId id="2147483778" r:id="rId85"/>
    <p:sldLayoutId id="2147483667" r:id="rId86"/>
    <p:sldLayoutId id="2147483681" r:id="rId87"/>
    <p:sldLayoutId id="2147483668" r:id="rId88"/>
    <p:sldLayoutId id="2147483682" r:id="rId89"/>
    <p:sldLayoutId id="2147483683" r:id="rId90"/>
    <p:sldLayoutId id="2147483905" r:id="rId91"/>
    <p:sldLayoutId id="2147483906" r:id="rId92"/>
    <p:sldLayoutId id="2147483908" r:id="rId93"/>
    <p:sldLayoutId id="2147483907" r:id="rId94"/>
    <p:sldLayoutId id="2147483909" r:id="rId95"/>
    <p:sldLayoutId id="2147483916" r:id="rId96"/>
    <p:sldLayoutId id="2147483917" r:id="rId97"/>
    <p:sldLayoutId id="2147483915" r:id="rId98"/>
    <p:sldLayoutId id="2147483884" r:id="rId99"/>
    <p:sldLayoutId id="2147483888" r:id="rId100"/>
    <p:sldLayoutId id="2147483889" r:id="rId101"/>
    <p:sldLayoutId id="2147483860" r:id="rId102"/>
    <p:sldLayoutId id="2147483901" r:id="rId103"/>
    <p:sldLayoutId id="2147483923" r:id="rId104"/>
    <p:sldLayoutId id="2147484048" r:id="rId105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GB" sz="3600" b="1" kern="1200" smtClean="0">
          <a:solidFill>
            <a:schemeClr val="bg1"/>
          </a:solidFill>
          <a:latin typeface="+mj-lt"/>
          <a:ea typeface="+mn-ea"/>
          <a:cs typeface="+mn-cs"/>
        </a:defRPr>
      </a:lvl1pPr>
    </p:titleStyle>
    <p:bodyStyle>
      <a:lvl1pPr marL="273050" indent="-27305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bg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bg2"/>
        </a:buClr>
        <a:buFont typeface="Geomanist Light" pitchFamily="50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bg2"/>
        </a:buClr>
        <a:buFont typeface="Geomanist Light" pitchFamily="50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bg2"/>
        </a:buClr>
        <a:buFont typeface="Geomanist Light" pitchFamily="50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bg2"/>
        </a:buClr>
        <a:buFont typeface="Geomanist Light" pitchFamily="50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rd's eye view photo of white clouds">
            <a:extLst>
              <a:ext uri="{FF2B5EF4-FFF2-40B4-BE49-F238E27FC236}">
                <a16:creationId xmlns:a16="http://schemas.microsoft.com/office/drawing/2014/main" id="{3A387CDD-6916-435A-8C34-53EE3415DBF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9" b="8799"/>
          <a:stretch>
            <a:fillRect/>
          </a:stretch>
        </p:blipFill>
        <p:spPr bwMode="auto">
          <a:xfrm>
            <a:off x="179388" y="179388"/>
            <a:ext cx="13101637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37494" y="4140671"/>
            <a:ext cx="4670226" cy="491946"/>
          </a:xfrm>
        </p:spPr>
        <p:txBody>
          <a:bodyPr/>
          <a:lstStyle/>
          <a:p>
            <a:r>
              <a:rPr lang="en-GB" sz="2000" b="1" dirty="0"/>
              <a:t>Oxford City Council and Ipsos MORI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3683AEC-583B-42FC-89EA-F893737AE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93" y="3534127"/>
            <a:ext cx="2534378" cy="491946"/>
          </a:xfrm>
        </p:spPr>
        <p:txBody>
          <a:bodyPr/>
          <a:lstStyle/>
          <a:p>
            <a:r>
              <a:rPr lang="en-GB" dirty="0"/>
              <a:t>Weekend Two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7493" y="1308306"/>
            <a:ext cx="6914311" cy="722758"/>
          </a:xfrm>
        </p:spPr>
        <p:txBody>
          <a:bodyPr/>
          <a:lstStyle/>
          <a:p>
            <a:r>
              <a:rPr lang="en-GB" dirty="0"/>
              <a:t>Oxford Citizens Assembly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842125"/>
            <a:ext cx="2703078" cy="455613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6FFA260-A4A7-4CDC-A8BC-A18EB147A61B}"/>
              </a:ext>
            </a:extLst>
          </p:cNvPr>
          <p:cNvSpPr txBox="1">
            <a:spLocks/>
          </p:cNvSpPr>
          <p:nvPr/>
        </p:nvSpPr>
        <p:spPr bwMode="gray">
          <a:xfrm>
            <a:off x="537493" y="2130000"/>
            <a:ext cx="5147801" cy="722758"/>
          </a:xfrm>
          <a:prstGeom prst="rect">
            <a:avLst/>
          </a:prstGeom>
          <a:solidFill>
            <a:schemeClr val="accent3"/>
          </a:solidFill>
        </p:spPr>
        <p:txBody>
          <a:bodyPr vert="horz" wrap="none" lIns="72000" tIns="18000" rIns="72000" bIns="18000" rtlCol="0" anchor="ctr">
            <a:spAutoFit/>
          </a:bodyPr>
          <a:lstStyle>
            <a:lvl1pPr marL="0" indent="0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lang="en-US" sz="44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854590" indent="-328688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754" indent="-262950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0656" indent="-262950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66556" indent="-262950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lang="en-GB" sz="2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92458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8359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44260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70162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on Climate Change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40D9368-BAB7-4A93-94F1-BD64C92C81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891" y="177195"/>
            <a:ext cx="1584176" cy="1354914"/>
          </a:xfrm>
          <a:prstGeom prst="rect">
            <a:avLst/>
          </a:prstGeom>
        </p:spPr>
      </p:pic>
      <p:sp>
        <p:nvSpPr>
          <p:cNvPr id="12" name="Subtitle 10">
            <a:extLst>
              <a:ext uri="{FF2B5EF4-FFF2-40B4-BE49-F238E27FC236}">
                <a16:creationId xmlns:a16="http://schemas.microsoft.com/office/drawing/2014/main" id="{EEF910E4-E306-4DDC-BEC5-FF33231277CA}"/>
              </a:ext>
            </a:extLst>
          </p:cNvPr>
          <p:cNvSpPr txBox="1">
            <a:spLocks/>
          </p:cNvSpPr>
          <p:nvPr/>
        </p:nvSpPr>
        <p:spPr bwMode="gray">
          <a:xfrm>
            <a:off x="529959" y="2954933"/>
            <a:ext cx="4691123" cy="491946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82819" tIns="41410" rIns="82819" bIns="41410" rtlCol="0" anchor="t">
            <a:spAutoFit/>
          </a:bodyPr>
          <a:lstStyle>
            <a:lvl1pPr marL="0" indent="0" algn="l" defTabSz="1051802" rtl="0" eaLnBrk="1" latinLnBrk="0" hangingPunct="1">
              <a:lnSpc>
                <a:spcPts val="336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lang="en-GB" sz="28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854590" indent="-328688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754" indent="-262950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0656" indent="-262950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66556" indent="-262950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92458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8359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44260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70162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19</a:t>
            </a:r>
            <a:r>
              <a:rPr lang="en-GB" baseline="30000" dirty="0"/>
              <a:t>th</a:t>
            </a:r>
            <a:r>
              <a:rPr lang="en-GB" dirty="0"/>
              <a:t> and 20</a:t>
            </a:r>
            <a:r>
              <a:rPr lang="en-GB" baseline="30000" dirty="0"/>
              <a:t>th</a:t>
            </a:r>
            <a:r>
              <a:rPr lang="en-GB" dirty="0"/>
              <a:t> October 2019</a:t>
            </a:r>
          </a:p>
        </p:txBody>
      </p:sp>
    </p:spTree>
    <p:extLst>
      <p:ext uri="{BB962C8B-B14F-4D97-AF65-F5344CB8AC3E}">
        <p14:creationId xmlns:p14="http://schemas.microsoft.com/office/powerpoint/2010/main" val="31562792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96ED-A790-44E2-A384-F2047982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7" y="728082"/>
            <a:ext cx="3020937" cy="626701"/>
          </a:xfrm>
        </p:spPr>
        <p:txBody>
          <a:bodyPr/>
          <a:lstStyle/>
          <a:p>
            <a:r>
              <a:rPr lang="en-GB" dirty="0"/>
              <a:t>This morning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84CF-7EB6-46E4-A50D-61285FD51E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6083" y="1901869"/>
            <a:ext cx="12162476" cy="4543058"/>
          </a:xfrm>
        </p:spPr>
        <p:txBody>
          <a:bodyPr/>
          <a:lstStyle/>
          <a:p>
            <a:r>
              <a:rPr lang="en-GB" sz="3600" b="1" dirty="0"/>
              <a:t>09:45-10:15</a:t>
            </a:r>
            <a:r>
              <a:rPr lang="en-GB" sz="3600" dirty="0"/>
              <a:t> – New tables, reflect on weekend one</a:t>
            </a:r>
          </a:p>
          <a:p>
            <a:r>
              <a:rPr lang="en-GB" sz="3600" b="1" dirty="0"/>
              <a:t>10:15-10.30</a:t>
            </a:r>
            <a:r>
              <a:rPr lang="en-GB" sz="3600" dirty="0"/>
              <a:t> – Nick </a:t>
            </a:r>
            <a:r>
              <a:rPr lang="en-GB" sz="3600" dirty="0" err="1"/>
              <a:t>Chater</a:t>
            </a:r>
            <a:r>
              <a:rPr lang="en-GB" sz="3600" dirty="0"/>
              <a:t>, behaviour change</a:t>
            </a:r>
          </a:p>
          <a:p>
            <a:r>
              <a:rPr lang="en-GB" sz="3600" b="1" dirty="0"/>
              <a:t>10.30-11.15 </a:t>
            </a:r>
            <a:r>
              <a:rPr lang="en-GB" sz="3600" dirty="0"/>
              <a:t>– Rob Hopkins, imagining the future</a:t>
            </a:r>
          </a:p>
          <a:p>
            <a:r>
              <a:rPr lang="en-GB" sz="3600" b="1" dirty="0"/>
              <a:t>11:15-11:30 </a:t>
            </a:r>
            <a:r>
              <a:rPr lang="en-GB" sz="3600" dirty="0"/>
              <a:t>– Break</a:t>
            </a:r>
          </a:p>
          <a:p>
            <a:r>
              <a:rPr lang="en-GB" sz="3600" b="1" dirty="0"/>
              <a:t>11.30-12.30 </a:t>
            </a:r>
            <a:r>
              <a:rPr lang="en-GB" sz="3600" dirty="0"/>
              <a:t>– Theme 1: Waste reduction</a:t>
            </a:r>
          </a:p>
          <a:p>
            <a:r>
              <a:rPr lang="en-GB" sz="3600" b="1" dirty="0"/>
              <a:t>12:30-13:15</a:t>
            </a:r>
            <a:r>
              <a:rPr lang="en-GB" sz="3600" dirty="0"/>
              <a:t> – Lunch break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965694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96ED-A790-44E2-A384-F2047982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7" y="728082"/>
            <a:ext cx="3324482" cy="626701"/>
          </a:xfrm>
        </p:spPr>
        <p:txBody>
          <a:bodyPr/>
          <a:lstStyle/>
          <a:p>
            <a:r>
              <a:rPr lang="en-GB" dirty="0"/>
              <a:t>This afternoon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84CF-7EB6-46E4-A50D-61285FD51E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6083" y="1901869"/>
            <a:ext cx="12162476" cy="4543058"/>
          </a:xfrm>
        </p:spPr>
        <p:txBody>
          <a:bodyPr/>
          <a:lstStyle/>
          <a:p>
            <a:r>
              <a:rPr lang="en-GB" sz="3600" b="1" dirty="0"/>
              <a:t>13.15-14:45 </a:t>
            </a:r>
            <a:r>
              <a:rPr lang="en-GB" sz="3600" dirty="0"/>
              <a:t>– Theme 2: Buildings</a:t>
            </a:r>
          </a:p>
          <a:p>
            <a:r>
              <a:rPr lang="en-GB" sz="3600" b="1" dirty="0"/>
              <a:t>14:45-15:00 </a:t>
            </a:r>
            <a:r>
              <a:rPr lang="en-GB" sz="3600" dirty="0"/>
              <a:t>– Break</a:t>
            </a:r>
          </a:p>
          <a:p>
            <a:r>
              <a:rPr lang="en-GB" sz="3600" b="1" dirty="0"/>
              <a:t>15.00-16:30 </a:t>
            </a:r>
            <a:r>
              <a:rPr lang="en-GB" sz="3600" dirty="0"/>
              <a:t>– Theme 3: Transport</a:t>
            </a:r>
          </a:p>
          <a:p>
            <a:r>
              <a:rPr lang="en-GB" sz="3600" b="1" dirty="0"/>
              <a:t>16:30-17:20 </a:t>
            </a:r>
            <a:r>
              <a:rPr lang="en-GB" sz="3600" dirty="0"/>
              <a:t>– Theme 4: Biodiversity &amp; Offsetting</a:t>
            </a:r>
          </a:p>
          <a:p>
            <a:r>
              <a:rPr lang="en-GB" sz="3600" b="1" dirty="0"/>
              <a:t>17.20-17.30</a:t>
            </a:r>
            <a:r>
              <a:rPr lang="en-GB" sz="3600" dirty="0"/>
              <a:t> – Close</a:t>
            </a:r>
          </a:p>
        </p:txBody>
      </p:sp>
    </p:spTree>
    <p:extLst>
      <p:ext uri="{BB962C8B-B14F-4D97-AF65-F5344CB8AC3E}">
        <p14:creationId xmlns:p14="http://schemas.microsoft.com/office/powerpoint/2010/main" val="25070615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96ED-A790-44E2-A384-F2047982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7" y="728082"/>
            <a:ext cx="4372269" cy="626701"/>
          </a:xfrm>
        </p:spPr>
        <p:txBody>
          <a:bodyPr/>
          <a:lstStyle/>
          <a:p>
            <a:r>
              <a:rPr lang="en-GB" dirty="0"/>
              <a:t>Tomorrow morning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84CF-7EB6-46E4-A50D-61285FD51E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6083" y="1548383"/>
            <a:ext cx="12162476" cy="5479162"/>
          </a:xfrm>
        </p:spPr>
        <p:txBody>
          <a:bodyPr/>
          <a:lstStyle/>
          <a:p>
            <a:r>
              <a:rPr lang="en-GB" sz="3600" b="1" dirty="0"/>
              <a:t>09:00-09:30 </a:t>
            </a:r>
            <a:r>
              <a:rPr lang="en-GB" sz="3600" dirty="0"/>
              <a:t>– Arrival and breakfast </a:t>
            </a:r>
          </a:p>
          <a:p>
            <a:r>
              <a:rPr lang="en-GB" sz="3600" b="1" dirty="0"/>
              <a:t>09:30-09:45 </a:t>
            </a:r>
            <a:r>
              <a:rPr lang="en-GB" sz="3600" dirty="0"/>
              <a:t>– Me</a:t>
            </a:r>
          </a:p>
          <a:p>
            <a:r>
              <a:rPr lang="en-GB" sz="3600" b="1" dirty="0"/>
              <a:t>09:45-11:15 </a:t>
            </a:r>
            <a:r>
              <a:rPr lang="en-GB" sz="3600" dirty="0"/>
              <a:t>– Theme 5: Renewable Energy</a:t>
            </a:r>
          </a:p>
          <a:p>
            <a:r>
              <a:rPr lang="en-GB" sz="3600" b="1" dirty="0"/>
              <a:t>11:15-11:35 </a:t>
            </a:r>
            <a:r>
              <a:rPr lang="en-GB" sz="3600" dirty="0"/>
              <a:t>– Break</a:t>
            </a:r>
          </a:p>
          <a:p>
            <a:r>
              <a:rPr lang="en-GB" sz="3600" b="1" dirty="0"/>
              <a:t>11:35-12:45 </a:t>
            </a:r>
            <a:r>
              <a:rPr lang="en-GB" sz="3600" dirty="0"/>
              <a:t>– Voting session 1</a:t>
            </a:r>
          </a:p>
          <a:p>
            <a:r>
              <a:rPr lang="en-GB" sz="3600" b="1" dirty="0"/>
              <a:t>12.45-13.45</a:t>
            </a:r>
            <a:r>
              <a:rPr lang="en-GB" sz="3600" dirty="0"/>
              <a:t> – Lunch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340401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96ED-A790-44E2-A384-F2047982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7" y="728082"/>
            <a:ext cx="4675814" cy="626701"/>
          </a:xfrm>
        </p:spPr>
        <p:txBody>
          <a:bodyPr/>
          <a:lstStyle/>
          <a:p>
            <a:r>
              <a:rPr lang="en-GB" dirty="0"/>
              <a:t>Tomorrow afternoon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84CF-7EB6-46E4-A50D-61285FD51E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6083" y="1829861"/>
            <a:ext cx="12162476" cy="4327034"/>
          </a:xfrm>
        </p:spPr>
        <p:txBody>
          <a:bodyPr/>
          <a:lstStyle/>
          <a:p>
            <a:r>
              <a:rPr lang="en-GB" sz="3600" b="1" dirty="0"/>
              <a:t>13:45-14:30 </a:t>
            </a:r>
            <a:r>
              <a:rPr lang="en-GB" sz="3600" dirty="0"/>
              <a:t>– Voting session 2</a:t>
            </a:r>
          </a:p>
          <a:p>
            <a:r>
              <a:rPr lang="en-GB" sz="3600" b="1" dirty="0"/>
              <a:t>14:30-15:30 </a:t>
            </a:r>
            <a:r>
              <a:rPr lang="en-GB" sz="3600" dirty="0"/>
              <a:t>– Reflecting on it all</a:t>
            </a:r>
          </a:p>
          <a:p>
            <a:r>
              <a:rPr lang="en-GB" sz="3600" b="1" dirty="0"/>
              <a:t>15:30-15:50 </a:t>
            </a:r>
            <a:r>
              <a:rPr lang="en-GB" sz="3600" dirty="0"/>
              <a:t>– Break</a:t>
            </a:r>
          </a:p>
          <a:p>
            <a:r>
              <a:rPr lang="en-GB" sz="3600" b="1" dirty="0"/>
              <a:t>15.50-16:10 </a:t>
            </a:r>
            <a:r>
              <a:rPr lang="en-GB" sz="3600" dirty="0"/>
              <a:t>– Voting session 3 </a:t>
            </a:r>
          </a:p>
          <a:p>
            <a:r>
              <a:rPr lang="en-GB" sz="3600" b="1" dirty="0"/>
              <a:t>16.10-16.20 </a:t>
            </a:r>
            <a:r>
              <a:rPr lang="en-GB" sz="3600" dirty="0"/>
              <a:t>– Final vote</a:t>
            </a:r>
          </a:p>
          <a:p>
            <a:r>
              <a:rPr lang="en-GB" sz="3600" b="1" dirty="0"/>
              <a:t>16.20-16.45</a:t>
            </a:r>
            <a:r>
              <a:rPr lang="en-GB" sz="3600" dirty="0"/>
              <a:t> – Wrap up </a:t>
            </a:r>
          </a:p>
        </p:txBody>
      </p:sp>
    </p:spTree>
    <p:extLst>
      <p:ext uri="{BB962C8B-B14F-4D97-AF65-F5344CB8AC3E}">
        <p14:creationId xmlns:p14="http://schemas.microsoft.com/office/powerpoint/2010/main" val="32442474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947" y="2735932"/>
            <a:ext cx="8353919" cy="2089409"/>
          </a:xfrm>
        </p:spPr>
        <p:txBody>
          <a:bodyPr/>
          <a:lstStyle/>
          <a:p>
            <a:r>
              <a:rPr lang="en-GB" dirty="0"/>
              <a:t>Any questions before </a:t>
            </a:r>
            <a:br>
              <a:rPr lang="en-GB" dirty="0"/>
            </a:br>
            <a:r>
              <a:rPr lang="en-GB" dirty="0"/>
              <a:t>we begin?</a:t>
            </a:r>
          </a:p>
        </p:txBody>
      </p:sp>
    </p:spTree>
    <p:extLst>
      <p:ext uri="{BB962C8B-B14F-4D97-AF65-F5344CB8AC3E}">
        <p14:creationId xmlns:p14="http://schemas.microsoft.com/office/powerpoint/2010/main" val="52364284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06" y="1686414"/>
            <a:ext cx="12169353" cy="4188445"/>
          </a:xfrm>
        </p:spPr>
        <p:txBody>
          <a:bodyPr wrap="square"/>
          <a:lstStyle/>
          <a:p>
            <a:r>
              <a:rPr lang="en-GB" dirty="0"/>
              <a:t>Table discussion: </a:t>
            </a:r>
            <a:br>
              <a:rPr lang="en-GB" dirty="0"/>
            </a:br>
            <a:r>
              <a:rPr lang="en-GB" dirty="0"/>
              <a:t>Reflecting on weekend one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09:45-10:15</a:t>
            </a:r>
          </a:p>
        </p:txBody>
      </p:sp>
    </p:spTree>
    <p:extLst>
      <p:ext uri="{BB962C8B-B14F-4D97-AF65-F5344CB8AC3E}">
        <p14:creationId xmlns:p14="http://schemas.microsoft.com/office/powerpoint/2010/main" val="12230365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966" y="975450"/>
            <a:ext cx="7127894" cy="5610373"/>
          </a:xfrm>
        </p:spPr>
        <p:txBody>
          <a:bodyPr/>
          <a:lstStyle/>
          <a:p>
            <a:r>
              <a:rPr lang="en-GB" sz="5400" dirty="0"/>
              <a:t>Behaviour change</a:t>
            </a:r>
            <a:br>
              <a:rPr lang="en-GB" sz="5400" dirty="0"/>
            </a:br>
            <a:br>
              <a:rPr lang="en-GB" sz="5400" dirty="0"/>
            </a:br>
            <a:r>
              <a:rPr lang="en-GB" sz="5400" b="0" dirty="0"/>
              <a:t>Nick </a:t>
            </a:r>
            <a:r>
              <a:rPr lang="en-GB" sz="5400" b="0" dirty="0" err="1"/>
              <a:t>Chater</a:t>
            </a:r>
            <a:br>
              <a:rPr lang="en-GB" sz="5400" b="0" dirty="0"/>
            </a:br>
            <a:r>
              <a:rPr lang="en-GB" sz="5400" b="0" dirty="0"/>
              <a:t>(University of Warwick)</a:t>
            </a:r>
            <a:br>
              <a:rPr lang="en-GB" sz="5400" b="0" dirty="0"/>
            </a:br>
            <a:br>
              <a:rPr lang="en-GB" sz="5400" b="0" dirty="0"/>
            </a:br>
            <a:r>
              <a:rPr lang="en-GB" sz="5400" b="0" dirty="0"/>
              <a:t>10:15-10:30</a:t>
            </a:r>
          </a:p>
        </p:txBody>
      </p:sp>
    </p:spTree>
    <p:extLst>
      <p:ext uri="{BB962C8B-B14F-4D97-AF65-F5344CB8AC3E}">
        <p14:creationId xmlns:p14="http://schemas.microsoft.com/office/powerpoint/2010/main" val="42362433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708" y="1037839"/>
            <a:ext cx="10762416" cy="5485595"/>
          </a:xfrm>
        </p:spPr>
        <p:txBody>
          <a:bodyPr/>
          <a:lstStyle/>
          <a:p>
            <a:r>
              <a:rPr lang="en-GB" sz="5400" dirty="0"/>
              <a:t>What might the future look like?</a:t>
            </a:r>
            <a:br>
              <a:rPr lang="en-GB" sz="5400" dirty="0"/>
            </a:br>
            <a:br>
              <a:rPr lang="en-GB" sz="5400" dirty="0"/>
            </a:br>
            <a:r>
              <a:rPr lang="en-GB" sz="5400" b="0" dirty="0"/>
              <a:t>Rob Hopkins</a:t>
            </a:r>
            <a:br>
              <a:rPr lang="en-GB" sz="5400" b="0" dirty="0"/>
            </a:br>
            <a:r>
              <a:rPr lang="en-GB" sz="5400" b="0" dirty="0"/>
              <a:t>(The Transition Network)</a:t>
            </a:r>
            <a:br>
              <a:rPr lang="en-GB" sz="5400" b="0" dirty="0"/>
            </a:br>
            <a:br>
              <a:rPr lang="en-GB" sz="5400" b="0" dirty="0"/>
            </a:br>
            <a:r>
              <a:rPr lang="en-GB" sz="5400" b="0" dirty="0"/>
              <a:t>10:30-11:15</a:t>
            </a:r>
          </a:p>
        </p:txBody>
      </p:sp>
    </p:spTree>
    <p:extLst>
      <p:ext uri="{BB962C8B-B14F-4D97-AF65-F5344CB8AC3E}">
        <p14:creationId xmlns:p14="http://schemas.microsoft.com/office/powerpoint/2010/main" val="408432611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381" y="2211173"/>
            <a:ext cx="4233064" cy="3138927"/>
          </a:xfrm>
        </p:spPr>
        <p:txBody>
          <a:bodyPr/>
          <a:lstStyle/>
          <a:p>
            <a:r>
              <a:rPr lang="en-GB" dirty="0"/>
              <a:t>Break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11:15-11:30</a:t>
            </a:r>
          </a:p>
        </p:txBody>
      </p:sp>
    </p:spTree>
    <p:extLst>
      <p:ext uri="{BB962C8B-B14F-4D97-AF65-F5344CB8AC3E}">
        <p14:creationId xmlns:p14="http://schemas.microsoft.com/office/powerpoint/2010/main" val="31352854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CBFA3-CD2D-4B8C-9AE8-F4A6BE98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12" y="1980431"/>
            <a:ext cx="2031548" cy="598488"/>
          </a:xfrm>
        </p:spPr>
        <p:txBody>
          <a:bodyPr/>
          <a:lstStyle/>
          <a:p>
            <a:r>
              <a:rPr lang="en-GB" dirty="0"/>
              <a:t>Theme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F97B0-69A6-41FF-9B2A-C69D5C4019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9" y="2865897"/>
            <a:ext cx="3930830" cy="626702"/>
          </a:xfrm>
        </p:spPr>
        <p:txBody>
          <a:bodyPr wrap="square"/>
          <a:lstStyle/>
          <a:p>
            <a:r>
              <a:rPr lang="en-GB" sz="3600" dirty="0"/>
              <a:t>Waste reduction</a:t>
            </a:r>
          </a:p>
          <a:p>
            <a:endParaRPr lang="en-GB" sz="3600" dirty="0"/>
          </a:p>
        </p:txBody>
      </p:sp>
      <p:pic>
        <p:nvPicPr>
          <p:cNvPr id="2050" name="Picture 2" descr="full trash bin">
            <a:extLst>
              <a:ext uri="{FF2B5EF4-FFF2-40B4-BE49-F238E27FC236}">
                <a16:creationId xmlns:a16="http://schemas.microsoft.com/office/drawing/2014/main" id="{8767CE4E-926C-4ACE-A9A4-E06673CE41B6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4" b="1276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AEB659-49F5-42B7-A679-6C6B7D940E68}"/>
              </a:ext>
            </a:extLst>
          </p:cNvPr>
          <p:cNvSpPr txBox="1">
            <a:spLocks/>
          </p:cNvSpPr>
          <p:nvPr/>
        </p:nvSpPr>
        <p:spPr bwMode="gray">
          <a:xfrm>
            <a:off x="556812" y="3614865"/>
            <a:ext cx="2538097" cy="626701"/>
          </a:xfrm>
          <a:prstGeom prst="rect">
            <a:avLst/>
          </a:prstGeom>
          <a:noFill/>
        </p:spPr>
        <p:txBody>
          <a:bodyPr wrap="none" lIns="82819" tIns="72000" rIns="82819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3600" b="1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b="0" dirty="0"/>
              <a:t>11:30-12:30</a:t>
            </a:r>
          </a:p>
        </p:txBody>
      </p:sp>
    </p:spTree>
    <p:extLst>
      <p:ext uri="{BB962C8B-B14F-4D97-AF65-F5344CB8AC3E}">
        <p14:creationId xmlns:p14="http://schemas.microsoft.com/office/powerpoint/2010/main" val="28494538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580" y="2866031"/>
            <a:ext cx="7190604" cy="1829210"/>
          </a:xfrm>
        </p:spPr>
        <p:txBody>
          <a:bodyPr/>
          <a:lstStyle/>
          <a:p>
            <a:r>
              <a:rPr lang="en-GB" sz="5400" dirty="0"/>
              <a:t>A word from </a:t>
            </a:r>
            <a:br>
              <a:rPr lang="en-GB" sz="5400" dirty="0"/>
            </a:br>
            <a:r>
              <a:rPr lang="en-GB" sz="5400" dirty="0"/>
              <a:t>Councillor Tom Hayes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8EDBA61-67F6-4312-928D-A2C33F8C2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891" y="177195"/>
            <a:ext cx="1584176" cy="13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92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382" y="2211173"/>
            <a:ext cx="4233064" cy="3138927"/>
          </a:xfrm>
        </p:spPr>
        <p:txBody>
          <a:bodyPr/>
          <a:lstStyle/>
          <a:p>
            <a:r>
              <a:rPr lang="en-GB" dirty="0"/>
              <a:t>Lunch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12:30-13:15</a:t>
            </a:r>
          </a:p>
        </p:txBody>
      </p:sp>
    </p:spTree>
    <p:extLst>
      <p:ext uri="{BB962C8B-B14F-4D97-AF65-F5344CB8AC3E}">
        <p14:creationId xmlns:p14="http://schemas.microsoft.com/office/powerpoint/2010/main" val="36431696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CBFA3-CD2D-4B8C-9AE8-F4A6BE98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12" y="1980431"/>
            <a:ext cx="2031548" cy="598488"/>
          </a:xfrm>
        </p:spPr>
        <p:txBody>
          <a:bodyPr/>
          <a:lstStyle/>
          <a:p>
            <a:r>
              <a:rPr lang="en-GB" dirty="0"/>
              <a:t>Theme 2</a:t>
            </a:r>
          </a:p>
        </p:txBody>
      </p:sp>
      <p:pic>
        <p:nvPicPr>
          <p:cNvPr id="3074" name="Picture 2" descr="people near building lot during daytime">
            <a:extLst>
              <a:ext uri="{FF2B5EF4-FFF2-40B4-BE49-F238E27FC236}">
                <a16:creationId xmlns:a16="http://schemas.microsoft.com/office/drawing/2014/main" id="{7BEA76BF-CF08-488F-9783-28E30D1647DA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5" r="2014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316B3AB-5227-4AF5-B5FF-45B3205426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9" y="2865897"/>
            <a:ext cx="3930830" cy="525785"/>
          </a:xfrm>
        </p:spPr>
        <p:txBody>
          <a:bodyPr wrap="square"/>
          <a:lstStyle/>
          <a:p>
            <a:r>
              <a:rPr lang="en-GB" sz="3600" dirty="0"/>
              <a:t>Buildings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CD263D-E132-4E91-9D9C-86CE30C642B6}"/>
              </a:ext>
            </a:extLst>
          </p:cNvPr>
          <p:cNvSpPr txBox="1">
            <a:spLocks/>
          </p:cNvSpPr>
          <p:nvPr/>
        </p:nvSpPr>
        <p:spPr bwMode="gray">
          <a:xfrm>
            <a:off x="556812" y="3614865"/>
            <a:ext cx="2538097" cy="626701"/>
          </a:xfrm>
          <a:prstGeom prst="rect">
            <a:avLst/>
          </a:prstGeom>
          <a:noFill/>
        </p:spPr>
        <p:txBody>
          <a:bodyPr wrap="none" lIns="82819" tIns="72000" rIns="82819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3600" b="1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b="0" dirty="0"/>
              <a:t>13:15-14:45</a:t>
            </a:r>
          </a:p>
        </p:txBody>
      </p:sp>
    </p:spTree>
    <p:extLst>
      <p:ext uri="{BB962C8B-B14F-4D97-AF65-F5344CB8AC3E}">
        <p14:creationId xmlns:p14="http://schemas.microsoft.com/office/powerpoint/2010/main" val="13397331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381" y="2211173"/>
            <a:ext cx="4233064" cy="3138927"/>
          </a:xfrm>
        </p:spPr>
        <p:txBody>
          <a:bodyPr/>
          <a:lstStyle/>
          <a:p>
            <a:r>
              <a:rPr lang="en-GB" dirty="0"/>
              <a:t>Break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14:45-15:00</a:t>
            </a:r>
          </a:p>
        </p:txBody>
      </p:sp>
    </p:spTree>
    <p:extLst>
      <p:ext uri="{BB962C8B-B14F-4D97-AF65-F5344CB8AC3E}">
        <p14:creationId xmlns:p14="http://schemas.microsoft.com/office/powerpoint/2010/main" val="322752930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CBFA3-CD2D-4B8C-9AE8-F4A6BE98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12" y="2052439"/>
            <a:ext cx="2058619" cy="598488"/>
          </a:xfrm>
        </p:spPr>
        <p:txBody>
          <a:bodyPr/>
          <a:lstStyle/>
          <a:p>
            <a:r>
              <a:rPr lang="en-GB" dirty="0"/>
              <a:t>Theme 3</a:t>
            </a:r>
          </a:p>
        </p:txBody>
      </p:sp>
      <p:pic>
        <p:nvPicPr>
          <p:cNvPr id="1026" name="Picture 2" descr="black mountain bike parked near the road">
            <a:extLst>
              <a:ext uri="{FF2B5EF4-FFF2-40B4-BE49-F238E27FC236}">
                <a16:creationId xmlns:a16="http://schemas.microsoft.com/office/drawing/2014/main" id="{7713F074-9DF3-448A-9D11-DD2650CA900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5" r="202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D9B823C-4580-4402-B027-83D8F59752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9" y="2865898"/>
            <a:ext cx="2538097" cy="598488"/>
          </a:xfrm>
        </p:spPr>
        <p:txBody>
          <a:bodyPr wrap="square"/>
          <a:lstStyle/>
          <a:p>
            <a:r>
              <a:rPr lang="en-GB" sz="3600" dirty="0"/>
              <a:t>Transport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2D9FFD-B5D6-4832-9964-BFC9E1A1D74B}"/>
              </a:ext>
            </a:extLst>
          </p:cNvPr>
          <p:cNvSpPr txBox="1">
            <a:spLocks/>
          </p:cNvSpPr>
          <p:nvPr/>
        </p:nvSpPr>
        <p:spPr bwMode="gray">
          <a:xfrm>
            <a:off x="556812" y="3614865"/>
            <a:ext cx="2538097" cy="626701"/>
          </a:xfrm>
          <a:prstGeom prst="rect">
            <a:avLst/>
          </a:prstGeom>
          <a:noFill/>
        </p:spPr>
        <p:txBody>
          <a:bodyPr wrap="none" lIns="82819" tIns="72000" rIns="82819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3600" b="1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b="0" dirty="0"/>
              <a:t>15:00-16:15</a:t>
            </a:r>
          </a:p>
        </p:txBody>
      </p:sp>
    </p:spTree>
    <p:extLst>
      <p:ext uri="{BB962C8B-B14F-4D97-AF65-F5344CB8AC3E}">
        <p14:creationId xmlns:p14="http://schemas.microsoft.com/office/powerpoint/2010/main" val="461685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CBFA3-CD2D-4B8C-9AE8-F4A6BE98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12" y="2052439"/>
            <a:ext cx="2031548" cy="598488"/>
          </a:xfrm>
        </p:spPr>
        <p:txBody>
          <a:bodyPr/>
          <a:lstStyle/>
          <a:p>
            <a:r>
              <a:rPr lang="en-GB" dirty="0"/>
              <a:t>Theme 4</a:t>
            </a:r>
          </a:p>
        </p:txBody>
      </p:sp>
      <p:pic>
        <p:nvPicPr>
          <p:cNvPr id="3074" name="Picture 2" descr="green leafed trees during daytime">
            <a:extLst>
              <a:ext uri="{FF2B5EF4-FFF2-40B4-BE49-F238E27FC236}">
                <a16:creationId xmlns:a16="http://schemas.microsoft.com/office/drawing/2014/main" id="{86B3D919-F5EA-43BE-8E29-ABB57225ABB2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5" r="2014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D1EC069-3AD9-4EFF-BCE3-573FBD6D88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9" y="2865898"/>
            <a:ext cx="5803038" cy="626701"/>
          </a:xfrm>
        </p:spPr>
        <p:txBody>
          <a:bodyPr wrap="square"/>
          <a:lstStyle/>
          <a:p>
            <a:r>
              <a:rPr lang="en-GB" sz="3600" dirty="0"/>
              <a:t>Biodiversity &amp; offsetting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13CEA-8EED-4590-82BD-03DB0835C085}"/>
              </a:ext>
            </a:extLst>
          </p:cNvPr>
          <p:cNvSpPr txBox="1">
            <a:spLocks/>
          </p:cNvSpPr>
          <p:nvPr/>
        </p:nvSpPr>
        <p:spPr bwMode="gray">
          <a:xfrm>
            <a:off x="556812" y="3614865"/>
            <a:ext cx="2538097" cy="626701"/>
          </a:xfrm>
          <a:prstGeom prst="rect">
            <a:avLst/>
          </a:prstGeom>
          <a:noFill/>
        </p:spPr>
        <p:txBody>
          <a:bodyPr wrap="none" lIns="82819" tIns="72000" rIns="82819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3600" b="1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b="0" dirty="0"/>
              <a:t>16:20-17:20</a:t>
            </a:r>
          </a:p>
        </p:txBody>
      </p:sp>
    </p:spTree>
    <p:extLst>
      <p:ext uri="{BB962C8B-B14F-4D97-AF65-F5344CB8AC3E}">
        <p14:creationId xmlns:p14="http://schemas.microsoft.com/office/powerpoint/2010/main" val="349102386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756" y="1686414"/>
            <a:ext cx="10460346" cy="4188445"/>
          </a:xfrm>
        </p:spPr>
        <p:txBody>
          <a:bodyPr/>
          <a:lstStyle/>
          <a:p>
            <a:r>
              <a:rPr lang="en-GB" dirty="0"/>
              <a:t>Thank you!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See you tomorrow morning</a:t>
            </a:r>
            <a:br>
              <a:rPr lang="en-GB" dirty="0"/>
            </a:br>
            <a:r>
              <a:rPr lang="en-GB" dirty="0"/>
              <a:t> at 09.00…</a:t>
            </a:r>
          </a:p>
        </p:txBody>
      </p:sp>
    </p:spTree>
    <p:extLst>
      <p:ext uri="{BB962C8B-B14F-4D97-AF65-F5344CB8AC3E}">
        <p14:creationId xmlns:p14="http://schemas.microsoft.com/office/powerpoint/2010/main" val="266728937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rd's eye view photo of white clouds">
            <a:extLst>
              <a:ext uri="{FF2B5EF4-FFF2-40B4-BE49-F238E27FC236}">
                <a16:creationId xmlns:a16="http://schemas.microsoft.com/office/drawing/2014/main" id="{3A387CDD-6916-435A-8C34-53EE3415DBF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9" b="8799"/>
          <a:stretch>
            <a:fillRect/>
          </a:stretch>
        </p:blipFill>
        <p:spPr bwMode="auto">
          <a:xfrm>
            <a:off x="179388" y="179388"/>
            <a:ext cx="13101637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37494" y="4140671"/>
            <a:ext cx="4670226" cy="491946"/>
          </a:xfrm>
        </p:spPr>
        <p:txBody>
          <a:bodyPr/>
          <a:lstStyle/>
          <a:p>
            <a:r>
              <a:rPr lang="en-GB" sz="2000" b="1" dirty="0"/>
              <a:t>Oxford City Council and Ipsos MORI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3683AEC-583B-42FC-89EA-F893737AE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93" y="3534127"/>
            <a:ext cx="2534378" cy="491946"/>
          </a:xfrm>
        </p:spPr>
        <p:txBody>
          <a:bodyPr/>
          <a:lstStyle/>
          <a:p>
            <a:r>
              <a:rPr lang="en-GB" dirty="0"/>
              <a:t>Weekend Two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7493" y="1308306"/>
            <a:ext cx="6914311" cy="722758"/>
          </a:xfrm>
        </p:spPr>
        <p:txBody>
          <a:bodyPr/>
          <a:lstStyle/>
          <a:p>
            <a:r>
              <a:rPr lang="en-GB" dirty="0"/>
              <a:t>Oxford Citizens Assembly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6842125"/>
            <a:ext cx="2703078" cy="455613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6FFA260-A4A7-4CDC-A8BC-A18EB147A61B}"/>
              </a:ext>
            </a:extLst>
          </p:cNvPr>
          <p:cNvSpPr txBox="1">
            <a:spLocks/>
          </p:cNvSpPr>
          <p:nvPr/>
        </p:nvSpPr>
        <p:spPr bwMode="gray">
          <a:xfrm>
            <a:off x="537493" y="2130000"/>
            <a:ext cx="5147801" cy="722758"/>
          </a:xfrm>
          <a:prstGeom prst="rect">
            <a:avLst/>
          </a:prstGeom>
          <a:solidFill>
            <a:schemeClr val="accent3"/>
          </a:solidFill>
        </p:spPr>
        <p:txBody>
          <a:bodyPr vert="horz" wrap="none" lIns="72000" tIns="18000" rIns="72000" bIns="18000" rtlCol="0" anchor="ctr">
            <a:spAutoFit/>
          </a:bodyPr>
          <a:lstStyle>
            <a:lvl1pPr marL="0" indent="0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lang="en-US" sz="44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854590" indent="-328688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754" indent="-262950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0656" indent="-262950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66556" indent="-262950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lang="en-GB" sz="2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92458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8359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44260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70162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on Climate Change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40D9368-BAB7-4A93-94F1-BD64C92C81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891" y="177195"/>
            <a:ext cx="1584176" cy="1354914"/>
          </a:xfrm>
          <a:prstGeom prst="rect">
            <a:avLst/>
          </a:prstGeom>
        </p:spPr>
      </p:pic>
      <p:sp>
        <p:nvSpPr>
          <p:cNvPr id="12" name="Subtitle 10">
            <a:extLst>
              <a:ext uri="{FF2B5EF4-FFF2-40B4-BE49-F238E27FC236}">
                <a16:creationId xmlns:a16="http://schemas.microsoft.com/office/drawing/2014/main" id="{EEF910E4-E306-4DDC-BEC5-FF33231277CA}"/>
              </a:ext>
            </a:extLst>
          </p:cNvPr>
          <p:cNvSpPr txBox="1">
            <a:spLocks/>
          </p:cNvSpPr>
          <p:nvPr/>
        </p:nvSpPr>
        <p:spPr bwMode="gray">
          <a:xfrm>
            <a:off x="529959" y="2954933"/>
            <a:ext cx="4691123" cy="491946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82819" tIns="41410" rIns="82819" bIns="41410" rtlCol="0" anchor="t">
            <a:spAutoFit/>
          </a:bodyPr>
          <a:lstStyle>
            <a:lvl1pPr marL="0" indent="0" algn="l" defTabSz="1051802" rtl="0" eaLnBrk="1" latinLnBrk="0" hangingPunct="1">
              <a:lnSpc>
                <a:spcPts val="336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lang="en-GB" sz="28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854590" indent="-328688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754" indent="-262950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0656" indent="-262950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66556" indent="-262950" algn="l" defTabSz="105180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Geomanist Light" pitchFamily="50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92458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18359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44260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70162" indent="-262950" algn="l" defTabSz="10518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19</a:t>
            </a:r>
            <a:r>
              <a:rPr lang="en-GB" baseline="30000" dirty="0"/>
              <a:t>th</a:t>
            </a:r>
            <a:r>
              <a:rPr lang="en-GB" dirty="0"/>
              <a:t> and 20</a:t>
            </a:r>
            <a:r>
              <a:rPr lang="en-GB" baseline="30000" dirty="0"/>
              <a:t>th</a:t>
            </a:r>
            <a:r>
              <a:rPr lang="en-GB" dirty="0"/>
              <a:t> October 2019</a:t>
            </a:r>
          </a:p>
        </p:txBody>
      </p:sp>
    </p:spTree>
    <p:extLst>
      <p:ext uri="{BB962C8B-B14F-4D97-AF65-F5344CB8AC3E}">
        <p14:creationId xmlns:p14="http://schemas.microsoft.com/office/powerpoint/2010/main" val="6818958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504" y="2995491"/>
            <a:ext cx="8940827" cy="1570293"/>
          </a:xfrm>
        </p:spPr>
        <p:txBody>
          <a:bodyPr/>
          <a:lstStyle/>
          <a:p>
            <a:r>
              <a:rPr lang="en-GB" sz="9600" dirty="0"/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val="88610116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7DD1-82C7-42F1-AE9F-FB1CE1A2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7" y="728082"/>
            <a:ext cx="5731359" cy="626701"/>
          </a:xfrm>
        </p:spPr>
        <p:txBody>
          <a:bodyPr/>
          <a:lstStyle/>
          <a:p>
            <a:r>
              <a:rPr lang="en-GB" dirty="0"/>
              <a:t>Things we did yesterday…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A655-F366-463B-B7B9-31D559B4C2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3600" dirty="0"/>
              <a:t>Reflecting on weekend one</a:t>
            </a:r>
          </a:p>
          <a:p>
            <a:r>
              <a:rPr lang="en-GB" sz="3600" dirty="0"/>
              <a:t>Behaviour change and thinking about the future</a:t>
            </a:r>
          </a:p>
          <a:p>
            <a:r>
              <a:rPr lang="en-GB" sz="3600" dirty="0"/>
              <a:t>Theme 1: Waste Reduction</a:t>
            </a:r>
          </a:p>
          <a:p>
            <a:r>
              <a:rPr lang="en-GB" sz="3600" dirty="0"/>
              <a:t>Theme 2: Buildings</a:t>
            </a:r>
          </a:p>
          <a:p>
            <a:r>
              <a:rPr lang="en-GB" sz="3600" dirty="0"/>
              <a:t>Theme 3: Transport</a:t>
            </a:r>
          </a:p>
          <a:p>
            <a:r>
              <a:rPr lang="en-GB" sz="3600" dirty="0"/>
              <a:t>Theme 4: Biodiversity &amp; offsetting</a:t>
            </a:r>
          </a:p>
        </p:txBody>
      </p:sp>
    </p:spTree>
    <p:extLst>
      <p:ext uri="{BB962C8B-B14F-4D97-AF65-F5344CB8AC3E}">
        <p14:creationId xmlns:p14="http://schemas.microsoft.com/office/powerpoint/2010/main" val="107953658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96ED-A790-44E2-A384-F2047982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7" y="728082"/>
            <a:ext cx="3020937" cy="626701"/>
          </a:xfrm>
        </p:spPr>
        <p:txBody>
          <a:bodyPr/>
          <a:lstStyle/>
          <a:p>
            <a:r>
              <a:rPr lang="en-GB" dirty="0"/>
              <a:t>This morning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84CF-7EB6-46E4-A50D-61285FD51E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6083" y="1548383"/>
            <a:ext cx="12162476" cy="5479162"/>
          </a:xfrm>
        </p:spPr>
        <p:txBody>
          <a:bodyPr/>
          <a:lstStyle/>
          <a:p>
            <a:r>
              <a:rPr lang="en-GB" sz="3600" b="1" dirty="0"/>
              <a:t>09:00-09:30 </a:t>
            </a:r>
            <a:r>
              <a:rPr lang="en-GB" sz="3600" dirty="0"/>
              <a:t>– Arrival and breakfast </a:t>
            </a:r>
          </a:p>
          <a:p>
            <a:r>
              <a:rPr lang="en-GB" sz="3600" b="1" dirty="0"/>
              <a:t>09:30-09:45 </a:t>
            </a:r>
            <a:r>
              <a:rPr lang="en-GB" sz="3600" dirty="0"/>
              <a:t>– Me</a:t>
            </a:r>
          </a:p>
          <a:p>
            <a:r>
              <a:rPr lang="en-GB" sz="3600" b="1" dirty="0"/>
              <a:t>09:45-11:15 </a:t>
            </a:r>
            <a:r>
              <a:rPr lang="en-GB" sz="3600" dirty="0"/>
              <a:t>– Theme 5: Renewable Energy</a:t>
            </a:r>
          </a:p>
          <a:p>
            <a:r>
              <a:rPr lang="en-GB" sz="3600" b="1" dirty="0"/>
              <a:t>11:15-11:35 </a:t>
            </a:r>
            <a:r>
              <a:rPr lang="en-GB" sz="3600" dirty="0"/>
              <a:t>– Break</a:t>
            </a:r>
          </a:p>
          <a:p>
            <a:r>
              <a:rPr lang="en-GB" sz="3600" b="1" dirty="0"/>
              <a:t>11:35-12:45 </a:t>
            </a:r>
            <a:r>
              <a:rPr lang="en-GB" sz="3600" dirty="0"/>
              <a:t>– Voting session 1</a:t>
            </a:r>
          </a:p>
          <a:p>
            <a:r>
              <a:rPr lang="en-GB" sz="3600" b="1" dirty="0"/>
              <a:t>12.45-13.45</a:t>
            </a:r>
            <a:r>
              <a:rPr lang="en-GB" sz="3600" dirty="0"/>
              <a:t> – Lunch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338501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A26C-B622-4D75-95B7-381521B6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7" y="728082"/>
            <a:ext cx="9212568" cy="626701"/>
          </a:xfrm>
        </p:spPr>
        <p:txBody>
          <a:bodyPr/>
          <a:lstStyle/>
          <a:p>
            <a:r>
              <a:rPr lang="en-GB" dirty="0"/>
              <a:t>Welcome (back) to the Citizens Assembly!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3A5D76-61BB-49AA-A37E-04A234D6F3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077" y="1548383"/>
            <a:ext cx="12398506" cy="5284798"/>
          </a:xfrm>
        </p:spPr>
        <p:txBody>
          <a:bodyPr/>
          <a:lstStyle/>
          <a:p>
            <a:r>
              <a:rPr lang="en-GB" sz="3600" dirty="0"/>
              <a:t>Lots of people in the room…</a:t>
            </a:r>
          </a:p>
          <a:p>
            <a:pPr lvl="1"/>
            <a:r>
              <a:rPr lang="en-GB" sz="3600" b="1" dirty="0"/>
              <a:t>Assembly Members </a:t>
            </a:r>
            <a:r>
              <a:rPr lang="en-GB" sz="3600" dirty="0"/>
              <a:t>– most importantly! </a:t>
            </a:r>
          </a:p>
          <a:p>
            <a:endParaRPr lang="en-GB" sz="4000" dirty="0"/>
          </a:p>
          <a:p>
            <a:pPr lvl="1"/>
            <a:r>
              <a:rPr lang="en-GB" sz="3600" b="1" dirty="0"/>
              <a:t>Ipsos MORI staff </a:t>
            </a:r>
            <a:r>
              <a:rPr lang="en-GB" sz="3600" dirty="0"/>
              <a:t>and note takers</a:t>
            </a:r>
          </a:p>
          <a:p>
            <a:pPr lvl="1"/>
            <a:endParaRPr lang="en-GB" sz="3600" dirty="0"/>
          </a:p>
          <a:p>
            <a:pPr lvl="1"/>
            <a:r>
              <a:rPr lang="en-GB" sz="3600" b="1" dirty="0"/>
              <a:t>Observers</a:t>
            </a:r>
            <a:r>
              <a:rPr lang="en-GB" sz="3600" dirty="0"/>
              <a:t> – the City Council, Oxford residents, other organisations</a:t>
            </a:r>
          </a:p>
          <a:p>
            <a:pPr lvl="1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1874270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96ED-A790-44E2-A384-F2047982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7" y="728082"/>
            <a:ext cx="3451119" cy="626701"/>
          </a:xfrm>
        </p:spPr>
        <p:txBody>
          <a:bodyPr/>
          <a:lstStyle/>
          <a:p>
            <a:r>
              <a:rPr lang="en-GB" dirty="0"/>
              <a:t>This afternoon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84CF-7EB6-46E4-A50D-61285FD51E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6083" y="1829861"/>
            <a:ext cx="12162476" cy="4327034"/>
          </a:xfrm>
        </p:spPr>
        <p:txBody>
          <a:bodyPr/>
          <a:lstStyle/>
          <a:p>
            <a:r>
              <a:rPr lang="en-GB" sz="3600" b="1" dirty="0"/>
              <a:t>13:45-14:30 </a:t>
            </a:r>
            <a:r>
              <a:rPr lang="en-GB" sz="3600" dirty="0"/>
              <a:t>– Voting session 2</a:t>
            </a:r>
          </a:p>
          <a:p>
            <a:r>
              <a:rPr lang="en-GB" sz="3600" b="1" dirty="0"/>
              <a:t>14:30-15:30 </a:t>
            </a:r>
            <a:r>
              <a:rPr lang="en-GB" sz="3600" dirty="0"/>
              <a:t>– Reflecting on it all</a:t>
            </a:r>
          </a:p>
          <a:p>
            <a:r>
              <a:rPr lang="en-GB" sz="3600" b="1" dirty="0"/>
              <a:t>15:30-15:50 </a:t>
            </a:r>
            <a:r>
              <a:rPr lang="en-GB" sz="3600" dirty="0"/>
              <a:t>– Break</a:t>
            </a:r>
          </a:p>
          <a:p>
            <a:r>
              <a:rPr lang="en-GB" sz="3600" b="1" dirty="0"/>
              <a:t>15.50-16:10 </a:t>
            </a:r>
            <a:r>
              <a:rPr lang="en-GB" sz="3600" dirty="0"/>
              <a:t>– Voting session 3 </a:t>
            </a:r>
          </a:p>
          <a:p>
            <a:r>
              <a:rPr lang="en-GB" sz="3600" b="1" dirty="0"/>
              <a:t>16.10-16.20 </a:t>
            </a:r>
            <a:r>
              <a:rPr lang="en-GB" sz="3600" dirty="0"/>
              <a:t>– Final vote</a:t>
            </a:r>
          </a:p>
          <a:p>
            <a:r>
              <a:rPr lang="en-GB" sz="3600" b="1" dirty="0"/>
              <a:t>16.20-16.45</a:t>
            </a:r>
            <a:r>
              <a:rPr lang="en-GB" sz="3600" dirty="0"/>
              <a:t> – Wrap up </a:t>
            </a:r>
          </a:p>
        </p:txBody>
      </p:sp>
    </p:spTree>
    <p:extLst>
      <p:ext uri="{BB962C8B-B14F-4D97-AF65-F5344CB8AC3E}">
        <p14:creationId xmlns:p14="http://schemas.microsoft.com/office/powerpoint/2010/main" val="7712277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CBFA3-CD2D-4B8C-9AE8-F4A6BE98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12" y="1836415"/>
            <a:ext cx="2031548" cy="598488"/>
          </a:xfrm>
        </p:spPr>
        <p:txBody>
          <a:bodyPr/>
          <a:lstStyle/>
          <a:p>
            <a:r>
              <a:rPr lang="en-GB" dirty="0"/>
              <a:t>Theme 5</a:t>
            </a:r>
          </a:p>
        </p:txBody>
      </p:sp>
      <p:pic>
        <p:nvPicPr>
          <p:cNvPr id="4098" name="Picture 2" descr="three white windmill during daytime">
            <a:extLst>
              <a:ext uri="{FF2B5EF4-FFF2-40B4-BE49-F238E27FC236}">
                <a16:creationId xmlns:a16="http://schemas.microsoft.com/office/drawing/2014/main" id="{96194AE8-1BCB-4B92-BB60-E9057FAC6B85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9" b="80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95F22D-AD47-4CCF-8070-09FFA4248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9" y="2865898"/>
            <a:ext cx="4290870" cy="626701"/>
          </a:xfrm>
        </p:spPr>
        <p:txBody>
          <a:bodyPr wrap="square"/>
          <a:lstStyle/>
          <a:p>
            <a:r>
              <a:rPr lang="en-GB" sz="3600" dirty="0"/>
              <a:t>Renewable energy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135E3C-BA14-4A3F-913D-784E11599CA4}"/>
              </a:ext>
            </a:extLst>
          </p:cNvPr>
          <p:cNvSpPr txBox="1">
            <a:spLocks/>
          </p:cNvSpPr>
          <p:nvPr/>
        </p:nvSpPr>
        <p:spPr bwMode="gray">
          <a:xfrm>
            <a:off x="556812" y="3614865"/>
            <a:ext cx="2538097" cy="626701"/>
          </a:xfrm>
          <a:prstGeom prst="rect">
            <a:avLst/>
          </a:prstGeom>
          <a:noFill/>
        </p:spPr>
        <p:txBody>
          <a:bodyPr wrap="none" lIns="82819" tIns="72000" rIns="82819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3600" b="1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b="0" dirty="0"/>
              <a:t>09:45-11:15</a:t>
            </a:r>
          </a:p>
        </p:txBody>
      </p:sp>
    </p:spTree>
    <p:extLst>
      <p:ext uri="{BB962C8B-B14F-4D97-AF65-F5344CB8AC3E}">
        <p14:creationId xmlns:p14="http://schemas.microsoft.com/office/powerpoint/2010/main" val="162906609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381" y="2211173"/>
            <a:ext cx="4233064" cy="3138927"/>
          </a:xfrm>
        </p:spPr>
        <p:txBody>
          <a:bodyPr/>
          <a:lstStyle/>
          <a:p>
            <a:r>
              <a:rPr lang="en-GB" dirty="0"/>
              <a:t>Break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11:15-11:35</a:t>
            </a:r>
          </a:p>
        </p:txBody>
      </p:sp>
    </p:spTree>
    <p:extLst>
      <p:ext uri="{BB962C8B-B14F-4D97-AF65-F5344CB8AC3E}">
        <p14:creationId xmlns:p14="http://schemas.microsoft.com/office/powerpoint/2010/main" val="155445871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314" y="2211173"/>
            <a:ext cx="6185201" cy="3138927"/>
          </a:xfrm>
        </p:spPr>
        <p:txBody>
          <a:bodyPr/>
          <a:lstStyle/>
          <a:p>
            <a:r>
              <a:rPr lang="en-GB" dirty="0"/>
              <a:t>Voting session 1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11:35-12:45</a:t>
            </a:r>
          </a:p>
        </p:txBody>
      </p:sp>
    </p:spTree>
    <p:extLst>
      <p:ext uri="{BB962C8B-B14F-4D97-AF65-F5344CB8AC3E}">
        <p14:creationId xmlns:p14="http://schemas.microsoft.com/office/powerpoint/2010/main" val="6199745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382" y="2211173"/>
            <a:ext cx="4233064" cy="3138927"/>
          </a:xfrm>
        </p:spPr>
        <p:txBody>
          <a:bodyPr/>
          <a:lstStyle/>
          <a:p>
            <a:r>
              <a:rPr lang="en-GB" dirty="0"/>
              <a:t>Lunch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12:45-13:45</a:t>
            </a:r>
          </a:p>
        </p:txBody>
      </p:sp>
    </p:spTree>
    <p:extLst>
      <p:ext uri="{BB962C8B-B14F-4D97-AF65-F5344CB8AC3E}">
        <p14:creationId xmlns:p14="http://schemas.microsoft.com/office/powerpoint/2010/main" val="235189587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314" y="2211173"/>
            <a:ext cx="6185201" cy="3138927"/>
          </a:xfrm>
        </p:spPr>
        <p:txBody>
          <a:bodyPr/>
          <a:lstStyle/>
          <a:p>
            <a:r>
              <a:rPr lang="en-GB" dirty="0"/>
              <a:t>Voting session 2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13:45-14:30</a:t>
            </a:r>
          </a:p>
        </p:txBody>
      </p:sp>
    </p:spTree>
    <p:extLst>
      <p:ext uri="{BB962C8B-B14F-4D97-AF65-F5344CB8AC3E}">
        <p14:creationId xmlns:p14="http://schemas.microsoft.com/office/powerpoint/2010/main" val="295712027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381" y="2211173"/>
            <a:ext cx="4233065" cy="3138927"/>
          </a:xfrm>
        </p:spPr>
        <p:txBody>
          <a:bodyPr/>
          <a:lstStyle/>
          <a:p>
            <a:r>
              <a:rPr lang="en-GB" dirty="0"/>
              <a:t>Reflection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14:30-15:30</a:t>
            </a:r>
          </a:p>
        </p:txBody>
      </p:sp>
    </p:spTree>
    <p:extLst>
      <p:ext uri="{BB962C8B-B14F-4D97-AF65-F5344CB8AC3E}">
        <p14:creationId xmlns:p14="http://schemas.microsoft.com/office/powerpoint/2010/main" val="109445176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314" y="2211173"/>
            <a:ext cx="6185201" cy="3138927"/>
          </a:xfrm>
        </p:spPr>
        <p:txBody>
          <a:bodyPr/>
          <a:lstStyle/>
          <a:p>
            <a:r>
              <a:rPr lang="en-GB" dirty="0"/>
              <a:t>Voting session 3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15:30-16.10</a:t>
            </a:r>
          </a:p>
        </p:txBody>
      </p:sp>
    </p:spTree>
    <p:extLst>
      <p:ext uri="{BB962C8B-B14F-4D97-AF65-F5344CB8AC3E}">
        <p14:creationId xmlns:p14="http://schemas.microsoft.com/office/powerpoint/2010/main" val="63337402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385" y="2211173"/>
            <a:ext cx="4233064" cy="3138927"/>
          </a:xfrm>
        </p:spPr>
        <p:txBody>
          <a:bodyPr/>
          <a:lstStyle/>
          <a:p>
            <a:r>
              <a:rPr lang="en-GB" dirty="0"/>
              <a:t>Final vote</a:t>
            </a:r>
            <a:br>
              <a:rPr lang="en-GB" dirty="0"/>
            </a:br>
            <a:br>
              <a:rPr lang="en-GB" dirty="0"/>
            </a:br>
            <a:r>
              <a:rPr lang="en-GB" b="0" dirty="0"/>
              <a:t>16:10-16.20</a:t>
            </a:r>
          </a:p>
        </p:txBody>
      </p:sp>
    </p:spTree>
    <p:extLst>
      <p:ext uri="{BB962C8B-B14F-4D97-AF65-F5344CB8AC3E}">
        <p14:creationId xmlns:p14="http://schemas.microsoft.com/office/powerpoint/2010/main" val="158705807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83" y="1744826"/>
            <a:ext cx="12817424" cy="4071618"/>
          </a:xfrm>
        </p:spPr>
        <p:txBody>
          <a:bodyPr wrap="square"/>
          <a:lstStyle/>
          <a:p>
            <a:r>
              <a:rPr lang="en-GB" sz="4800" i="1" dirty="0"/>
              <a:t>The UK Government has legislation to reach ‘net zero’ by 2050. Should Oxford be more proactive and seek to achieve ’net zero’ sooner than 2050 and what trade-offs are we prepared to make?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2499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6E40-F149-4A6B-9D0B-91B8EA66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7" y="728082"/>
            <a:ext cx="9907309" cy="626701"/>
          </a:xfrm>
        </p:spPr>
        <p:txBody>
          <a:bodyPr/>
          <a:lstStyle/>
          <a:p>
            <a:r>
              <a:rPr lang="en-GB" dirty="0"/>
              <a:t>Oxford Citizens Assembly on Climate Change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E087AF-047F-4396-A2D9-FB64C6419C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5231" y="1548383"/>
            <a:ext cx="12169352" cy="4824536"/>
          </a:xfrm>
        </p:spPr>
        <p:txBody>
          <a:bodyPr/>
          <a:lstStyle/>
          <a:p>
            <a:r>
              <a:rPr lang="en-GB" sz="3600" b="1" dirty="0"/>
              <a:t>The UK Government has legislation to reach ‘net zero’ by 2050. Should Oxford be more proactive and seek to achieve ’net zero’ sooner than 2050? </a:t>
            </a:r>
          </a:p>
          <a:p>
            <a:endParaRPr lang="en-GB" sz="3600" b="1" dirty="0"/>
          </a:p>
          <a:p>
            <a:pPr lvl="1"/>
            <a:r>
              <a:rPr lang="en-GB" sz="3600" dirty="0"/>
              <a:t>What trade-offs are we prepared to make?</a:t>
            </a:r>
          </a:p>
          <a:p>
            <a:pPr lvl="1"/>
            <a:r>
              <a:rPr lang="en-GB" sz="3600" dirty="0"/>
              <a:t>How ambitious should Oxford be? </a:t>
            </a:r>
          </a:p>
          <a:p>
            <a:pPr lvl="1"/>
            <a:r>
              <a:rPr lang="en-GB" sz="3600" dirty="0"/>
              <a:t>How can Oxford City Council help drive that change?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1289064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02CD9-209A-405A-A8D9-05BC48FE2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445" y="1982248"/>
            <a:ext cx="11532883" cy="3311415"/>
          </a:xfrm>
        </p:spPr>
        <p:txBody>
          <a:bodyPr/>
          <a:lstStyle/>
          <a:p>
            <a:pPr algn="ctr"/>
            <a:r>
              <a:rPr lang="en-GB" sz="6000" dirty="0"/>
              <a:t>What the most important thing</a:t>
            </a:r>
          </a:p>
          <a:p>
            <a:pPr algn="ctr"/>
            <a:r>
              <a:rPr lang="en-GB" sz="6000" dirty="0"/>
              <a:t>for the City Council </a:t>
            </a:r>
          </a:p>
          <a:p>
            <a:pPr algn="ctr"/>
            <a:r>
              <a:rPr lang="en-GB" sz="6000" dirty="0"/>
              <a:t>to bear in mind?</a:t>
            </a:r>
          </a:p>
        </p:txBody>
      </p:sp>
    </p:spTree>
    <p:extLst>
      <p:ext uri="{BB962C8B-B14F-4D97-AF65-F5344CB8AC3E}">
        <p14:creationId xmlns:p14="http://schemas.microsoft.com/office/powerpoint/2010/main" val="194678172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0C5-FFB0-4D1A-8FE3-6D22F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792" y="3260691"/>
            <a:ext cx="4310265" cy="1039891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899153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7132-B7DD-4DFD-B788-86469E30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7" y="756295"/>
            <a:ext cx="5907930" cy="598488"/>
          </a:xfrm>
        </p:spPr>
        <p:txBody>
          <a:bodyPr/>
          <a:lstStyle/>
          <a:p>
            <a:r>
              <a:rPr lang="en-GB" dirty="0"/>
              <a:t>Structure of the Assembly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1B4F-F9CD-4E7C-AD13-255317DC54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647" y="1476375"/>
            <a:ext cx="12417936" cy="5328593"/>
          </a:xfrm>
        </p:spPr>
        <p:txBody>
          <a:bodyPr/>
          <a:lstStyle/>
          <a:p>
            <a:r>
              <a:rPr lang="en-GB" sz="3600" b="1" dirty="0"/>
              <a:t>Weekend one </a:t>
            </a:r>
            <a:r>
              <a:rPr lang="en-GB" sz="3600" dirty="0"/>
              <a:t>(28</a:t>
            </a:r>
            <a:r>
              <a:rPr lang="en-GB" sz="3600" baseline="30000" dirty="0"/>
              <a:t>th</a:t>
            </a:r>
            <a:r>
              <a:rPr lang="en-GB" sz="3600" dirty="0"/>
              <a:t> and 29</a:t>
            </a:r>
            <a:r>
              <a:rPr lang="en-GB" sz="3600" baseline="30000" dirty="0"/>
              <a:t>th</a:t>
            </a:r>
            <a:r>
              <a:rPr lang="en-GB" sz="3600" dirty="0"/>
              <a:t> September) </a:t>
            </a:r>
          </a:p>
          <a:p>
            <a:pPr lvl="1"/>
            <a:r>
              <a:rPr lang="en-GB" sz="3600" dirty="0"/>
              <a:t>Hear from a broad range of expert speakers</a:t>
            </a:r>
          </a:p>
          <a:p>
            <a:pPr lvl="1"/>
            <a:r>
              <a:rPr lang="en-GB" sz="3600" dirty="0"/>
              <a:t>A chance to question the expert speakers</a:t>
            </a:r>
          </a:p>
          <a:p>
            <a:endParaRPr lang="en-GB" sz="3600" dirty="0"/>
          </a:p>
          <a:p>
            <a:r>
              <a:rPr lang="en-GB" sz="3600" b="1" dirty="0"/>
              <a:t>Weekend two </a:t>
            </a:r>
            <a:r>
              <a:rPr lang="en-GB" sz="3600" dirty="0"/>
              <a:t>(19</a:t>
            </a:r>
            <a:r>
              <a:rPr lang="en-GB" sz="3600" baseline="30000" dirty="0"/>
              <a:t>th</a:t>
            </a:r>
            <a:r>
              <a:rPr lang="en-GB" sz="3600" dirty="0"/>
              <a:t> and 20</a:t>
            </a:r>
            <a:r>
              <a:rPr lang="en-GB" sz="3600" baseline="30000" dirty="0"/>
              <a:t>th</a:t>
            </a:r>
            <a:r>
              <a:rPr lang="en-GB" sz="3600" dirty="0"/>
              <a:t> October) </a:t>
            </a:r>
          </a:p>
          <a:p>
            <a:pPr lvl="1"/>
            <a:r>
              <a:rPr lang="en-GB" sz="3600" dirty="0"/>
              <a:t>Deliberate and vote on what </a:t>
            </a:r>
            <a:r>
              <a:rPr lang="en-GB" sz="3600" i="1" u="sng" dirty="0"/>
              <a:t>might</a:t>
            </a:r>
            <a:r>
              <a:rPr lang="en-GB" sz="3600" dirty="0"/>
              <a:t> be done</a:t>
            </a:r>
          </a:p>
          <a:p>
            <a:pPr lvl="1"/>
            <a:r>
              <a:rPr lang="en-GB" sz="3600" dirty="0"/>
              <a:t>Develop recommendations to </a:t>
            </a:r>
            <a:r>
              <a:rPr lang="en-GB" sz="3600" i="1" u="sng" dirty="0"/>
              <a:t>help</a:t>
            </a:r>
            <a:r>
              <a:rPr lang="en-GB" sz="3600" dirty="0"/>
              <a:t> the Council </a:t>
            </a:r>
          </a:p>
        </p:txBody>
      </p:sp>
    </p:spTree>
    <p:extLst>
      <p:ext uri="{BB962C8B-B14F-4D97-AF65-F5344CB8AC3E}">
        <p14:creationId xmlns:p14="http://schemas.microsoft.com/office/powerpoint/2010/main" val="11033515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1B77-35E1-44B4-AFCD-3333DDAB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7" y="728082"/>
            <a:ext cx="7797566" cy="626701"/>
          </a:xfrm>
        </p:spPr>
        <p:txBody>
          <a:bodyPr/>
          <a:lstStyle/>
          <a:p>
            <a:r>
              <a:rPr lang="en-GB" dirty="0"/>
              <a:t>Tone and nature of our discussions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C302-8857-4C39-A03A-4BCC394814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3600" dirty="0"/>
              <a:t>Relaxed and informal</a:t>
            </a:r>
          </a:p>
          <a:p>
            <a:r>
              <a:rPr lang="en-GB" sz="3600" dirty="0"/>
              <a:t>Share everyone’s views</a:t>
            </a:r>
          </a:p>
          <a:p>
            <a:r>
              <a:rPr lang="en-GB" sz="3600" dirty="0"/>
              <a:t>No right or wrong questions or answers</a:t>
            </a:r>
          </a:p>
          <a:p>
            <a:r>
              <a:rPr lang="en-GB" sz="3600" dirty="0"/>
              <a:t>Feel free to (respectfully!) disagree with one another</a:t>
            </a:r>
          </a:p>
          <a:p>
            <a:r>
              <a:rPr lang="en-GB" sz="3600" dirty="0"/>
              <a:t>Avoid talking over one another</a:t>
            </a:r>
          </a:p>
          <a:p>
            <a:r>
              <a:rPr lang="en-GB" sz="3600" dirty="0"/>
              <a:t>Lots to get through, so we may have to move people on from time to time </a:t>
            </a:r>
          </a:p>
        </p:txBody>
      </p:sp>
    </p:spTree>
    <p:extLst>
      <p:ext uri="{BB962C8B-B14F-4D97-AF65-F5344CB8AC3E}">
        <p14:creationId xmlns:p14="http://schemas.microsoft.com/office/powerpoint/2010/main" val="35828560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1B77-35E1-44B4-AFCD-3333DDAB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7" y="728082"/>
            <a:ext cx="3758190" cy="626701"/>
          </a:xfrm>
        </p:spPr>
        <p:txBody>
          <a:bodyPr/>
          <a:lstStyle/>
          <a:p>
            <a:r>
              <a:rPr lang="en-GB" dirty="0"/>
              <a:t>Three requests…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C302-8857-4C39-A03A-4BCC394814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642" y="1548383"/>
            <a:ext cx="12306492" cy="4903098"/>
          </a:xfrm>
        </p:spPr>
        <p:txBody>
          <a:bodyPr/>
          <a:lstStyle/>
          <a:p>
            <a:r>
              <a:rPr lang="en-GB" sz="3600" dirty="0"/>
              <a:t>Please do not take pictures or videos during the Assembly, in particular of other Assembly Members (or staff) </a:t>
            </a:r>
          </a:p>
          <a:p>
            <a:endParaRPr lang="en-GB" sz="3600" dirty="0"/>
          </a:p>
          <a:p>
            <a:r>
              <a:rPr lang="en-GB" sz="3600" dirty="0"/>
              <a:t>Please refrain from using social media to discuss other Assembly Members’ views</a:t>
            </a:r>
          </a:p>
          <a:p>
            <a:endParaRPr lang="en-GB" sz="3600" dirty="0"/>
          </a:p>
          <a:p>
            <a:r>
              <a:rPr lang="en-GB" sz="3600" dirty="0"/>
              <a:t>Please turn phones to silent during presentations and discussions</a:t>
            </a:r>
          </a:p>
        </p:txBody>
      </p:sp>
    </p:spTree>
    <p:extLst>
      <p:ext uri="{BB962C8B-B14F-4D97-AF65-F5344CB8AC3E}">
        <p14:creationId xmlns:p14="http://schemas.microsoft.com/office/powerpoint/2010/main" val="3217197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96ED-A790-44E2-A384-F2047982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7" y="728082"/>
            <a:ext cx="4970317" cy="626701"/>
          </a:xfrm>
        </p:spPr>
        <p:txBody>
          <a:bodyPr/>
          <a:lstStyle/>
          <a:p>
            <a:r>
              <a:rPr lang="en-GB" dirty="0"/>
              <a:t>General 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84CF-7EB6-46E4-A50D-61285FD51E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6083" y="1829861"/>
            <a:ext cx="12162476" cy="4543058"/>
          </a:xfrm>
        </p:spPr>
        <p:txBody>
          <a:bodyPr/>
          <a:lstStyle/>
          <a:p>
            <a:r>
              <a:rPr lang="en-GB" sz="3600" dirty="0"/>
              <a:t>Bathrooms </a:t>
            </a:r>
          </a:p>
          <a:p>
            <a:r>
              <a:rPr lang="en-GB" sz="3600" dirty="0"/>
              <a:t>Water available just outside </a:t>
            </a:r>
          </a:p>
          <a:p>
            <a:r>
              <a:rPr lang="en-GB" sz="3600" dirty="0"/>
              <a:t>Filming during presentations</a:t>
            </a:r>
          </a:p>
          <a:p>
            <a:r>
              <a:rPr lang="en-GB" sz="3600" dirty="0"/>
              <a:t>Lunch and refreshments</a:t>
            </a:r>
          </a:p>
          <a:p>
            <a:r>
              <a:rPr lang="en-GB" sz="3600" dirty="0"/>
              <a:t>Fire alarm </a:t>
            </a:r>
          </a:p>
          <a:p>
            <a:r>
              <a:rPr lang="en-GB" sz="3600" dirty="0"/>
              <a:t>Safety </a:t>
            </a:r>
          </a:p>
        </p:txBody>
      </p:sp>
    </p:spTree>
    <p:extLst>
      <p:ext uri="{BB962C8B-B14F-4D97-AF65-F5344CB8AC3E}">
        <p14:creationId xmlns:p14="http://schemas.microsoft.com/office/powerpoint/2010/main" val="14466418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02CD9-209A-405A-A8D9-05BC48FE2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1455" y="3276575"/>
            <a:ext cx="6771066" cy="722758"/>
          </a:xfrm>
        </p:spPr>
        <p:txBody>
          <a:bodyPr/>
          <a:lstStyle/>
          <a:p>
            <a:r>
              <a:rPr lang="en-GB" dirty="0"/>
              <a:t>Agenda for this weekend</a:t>
            </a:r>
          </a:p>
        </p:txBody>
      </p:sp>
    </p:spTree>
    <p:extLst>
      <p:ext uri="{BB962C8B-B14F-4D97-AF65-F5344CB8AC3E}">
        <p14:creationId xmlns:p14="http://schemas.microsoft.com/office/powerpoint/2010/main" val="20760628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_Public_Affairs_A4_(report and presentation)_Ipsos Template (2016)">
  <a:themeElements>
    <a:clrScheme name="_Ipsos_Teal">
      <a:dk1>
        <a:srgbClr val="222223"/>
      </a:dk1>
      <a:lt1>
        <a:sysClr val="window" lastClr="FFFFFF"/>
      </a:lt1>
      <a:dk2>
        <a:srgbClr val="888B8D"/>
      </a:dk2>
      <a:lt2>
        <a:srgbClr val="007681"/>
      </a:lt2>
      <a:accent1>
        <a:srgbClr val="68AD5D"/>
      </a:accent1>
      <a:accent2>
        <a:srgbClr val="71B2C9"/>
      </a:accent2>
      <a:accent3>
        <a:srgbClr val="FF585D"/>
      </a:accent3>
      <a:accent4>
        <a:srgbClr val="DB333B"/>
      </a:accent4>
      <a:accent5>
        <a:srgbClr val="F1BE48"/>
      </a:accent5>
      <a:accent6>
        <a:srgbClr val="693C5E"/>
      </a:accent6>
      <a:hlink>
        <a:srgbClr val="485CC7"/>
      </a:hlink>
      <a:folHlink>
        <a:srgbClr val="00B2A9"/>
      </a:folHlink>
    </a:clrScheme>
    <a:fontScheme name="_Ipsos_Presentation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lnSpc>
            <a:spcPct val="110000"/>
          </a:lnSpc>
          <a:spcBef>
            <a:spcPts val="2400"/>
          </a:spcBef>
          <a:buClr>
            <a:schemeClr val="bg2"/>
          </a:buClr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25000"/>
              <a:lumOff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2400"/>
          </a:spcBef>
          <a:buClr>
            <a:schemeClr val="bg2"/>
          </a:buCl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_Public_Affairs_A4_(report and presentation)_Ipsos Template (2016)_v1.potx" id="{D862EA5E-728C-47A3-9BCE-156E35A0B657}" vid="{8D93C3C7-A036-48E5-898B-9F7AC086B369}"/>
    </a:ext>
  </a:extLst>
</a:theme>
</file>

<file path=ppt/theme/theme2.xml><?xml version="1.0" encoding="utf-8"?>
<a:theme xmlns:a="http://schemas.openxmlformats.org/drawingml/2006/main" name="Office Theme">
  <a:themeElements>
    <a:clrScheme name="_Ipsos_Black_(Modern)">
      <a:dk1>
        <a:srgbClr val="222223"/>
      </a:dk1>
      <a:lt1>
        <a:sysClr val="window" lastClr="FFFFFF"/>
      </a:lt1>
      <a:dk2>
        <a:srgbClr val="888B8D"/>
      </a:dk2>
      <a:lt2>
        <a:srgbClr val="222223"/>
      </a:lt2>
      <a:accent1>
        <a:srgbClr val="F1BE48"/>
      </a:accent1>
      <a:accent2>
        <a:srgbClr val="888B8D"/>
      </a:accent2>
      <a:accent3>
        <a:srgbClr val="FF585D"/>
      </a:accent3>
      <a:accent4>
        <a:srgbClr val="71B2C9"/>
      </a:accent4>
      <a:accent5>
        <a:srgbClr val="C8C9C7"/>
      </a:accent5>
      <a:accent6>
        <a:srgbClr val="74AA50"/>
      </a:accent6>
      <a:hlink>
        <a:srgbClr val="485CC7"/>
      </a:hlink>
      <a:folHlink>
        <a:srgbClr val="00B2A9"/>
      </a:folHlink>
    </a:clrScheme>
    <a:fontScheme name="_Ipsos Report Fonts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_Ipsos_Black_(Modern)">
      <a:dk1>
        <a:srgbClr val="222223"/>
      </a:dk1>
      <a:lt1>
        <a:sysClr val="window" lastClr="FFFFFF"/>
      </a:lt1>
      <a:dk2>
        <a:srgbClr val="888B8D"/>
      </a:dk2>
      <a:lt2>
        <a:srgbClr val="222223"/>
      </a:lt2>
      <a:accent1>
        <a:srgbClr val="F1BE48"/>
      </a:accent1>
      <a:accent2>
        <a:srgbClr val="888B8D"/>
      </a:accent2>
      <a:accent3>
        <a:srgbClr val="FF585D"/>
      </a:accent3>
      <a:accent4>
        <a:srgbClr val="71B2C9"/>
      </a:accent4>
      <a:accent5>
        <a:srgbClr val="C8C9C7"/>
      </a:accent5>
      <a:accent6>
        <a:srgbClr val="74AA50"/>
      </a:accent6>
      <a:hlink>
        <a:srgbClr val="485CC7"/>
      </a:hlink>
      <a:folHlink>
        <a:srgbClr val="00B2A9"/>
      </a:folHlink>
    </a:clrScheme>
    <a:fontScheme name="_Ipsos Report Fonts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704</Words>
  <Application>Microsoft Office PowerPoint</Application>
  <PresentationFormat>Custom</PresentationFormat>
  <Paragraphs>167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Geomanist Light</vt:lpstr>
      <vt:lpstr>Segoe UI</vt:lpstr>
      <vt:lpstr>Segoe UI Light</vt:lpstr>
      <vt:lpstr>Wingdings</vt:lpstr>
      <vt:lpstr>_Public_Affairs_A4_(report and presentation)_Ipsos Template (2016)</vt:lpstr>
      <vt:lpstr>PowerPoint Presentation</vt:lpstr>
      <vt:lpstr>A word from  Councillor Tom Hayes</vt:lpstr>
      <vt:lpstr>Welcome (back) to the Citizens Assembly!</vt:lpstr>
      <vt:lpstr>Oxford Citizens Assembly on Climate Change</vt:lpstr>
      <vt:lpstr>Structure of the Assembly </vt:lpstr>
      <vt:lpstr>Tone and nature of our discussions </vt:lpstr>
      <vt:lpstr>Three requests…</vt:lpstr>
      <vt:lpstr>General housekeeping</vt:lpstr>
      <vt:lpstr>PowerPoint Presentation</vt:lpstr>
      <vt:lpstr>This morning</vt:lpstr>
      <vt:lpstr>This afternoon</vt:lpstr>
      <vt:lpstr>Tomorrow morning</vt:lpstr>
      <vt:lpstr>Tomorrow afternoon</vt:lpstr>
      <vt:lpstr>Any questions before  we begin?</vt:lpstr>
      <vt:lpstr>Table discussion:  Reflecting on weekend one  09:45-10:15</vt:lpstr>
      <vt:lpstr>Behaviour change  Nick Chater (University of Warwick)  10:15-10:30</vt:lpstr>
      <vt:lpstr>What might the future look like?  Rob Hopkins (The Transition Network)  10:30-11:15</vt:lpstr>
      <vt:lpstr>Break  11:15-11:30</vt:lpstr>
      <vt:lpstr>Theme 1</vt:lpstr>
      <vt:lpstr>Lunch  12:30-13:15</vt:lpstr>
      <vt:lpstr>Theme 2</vt:lpstr>
      <vt:lpstr>Break  14:45-15:00</vt:lpstr>
      <vt:lpstr>Theme 3</vt:lpstr>
      <vt:lpstr>Theme 4</vt:lpstr>
      <vt:lpstr>Thank you!  See you tomorrow morning  at 09.00…</vt:lpstr>
      <vt:lpstr>PowerPoint Presentation</vt:lpstr>
      <vt:lpstr>Welcome back!</vt:lpstr>
      <vt:lpstr>Things we did yesterday…</vt:lpstr>
      <vt:lpstr>This morning</vt:lpstr>
      <vt:lpstr>This afternoon</vt:lpstr>
      <vt:lpstr>Theme 5</vt:lpstr>
      <vt:lpstr>Break  11:15-11:35</vt:lpstr>
      <vt:lpstr>Voting session 1  11:35-12:45</vt:lpstr>
      <vt:lpstr>Lunch  12:45-13:45</vt:lpstr>
      <vt:lpstr>Voting session 2  13:45-14:30</vt:lpstr>
      <vt:lpstr>Reflection  14:30-15:30</vt:lpstr>
      <vt:lpstr>Voting session 3  15:30-16.10</vt:lpstr>
      <vt:lpstr>Final vote  16:10-16.20</vt:lpstr>
      <vt:lpstr>The UK Government has legislation to reach ‘net zero’ by 2050. Should Oxford be more proactive and seek to achieve ’net zero’ sooner than 2050 and what trade-offs are we prepared to make?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2019-04-30T15:42:56Z</dcterms:created>
  <dcterms:modified xsi:type="dcterms:W3CDTF">2019-10-19T12:37:59Z</dcterms:modified>
</cp:coreProperties>
</file>