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72" r:id="rId5"/>
  </p:sldMasterIdLst>
  <p:notesMasterIdLst>
    <p:notesMasterId r:id="rId21"/>
  </p:notesMasterIdLst>
  <p:handoutMasterIdLst>
    <p:handoutMasterId r:id="rId22"/>
  </p:handoutMasterIdLst>
  <p:sldIdLst>
    <p:sldId id="367" r:id="rId6"/>
    <p:sldId id="373" r:id="rId7"/>
    <p:sldId id="375" r:id="rId8"/>
    <p:sldId id="384" r:id="rId9"/>
    <p:sldId id="415" r:id="rId10"/>
    <p:sldId id="420" r:id="rId11"/>
    <p:sldId id="385" r:id="rId12"/>
    <p:sldId id="422" r:id="rId13"/>
    <p:sldId id="396" r:id="rId14"/>
    <p:sldId id="423" r:id="rId15"/>
    <p:sldId id="417" r:id="rId16"/>
    <p:sldId id="421" r:id="rId17"/>
    <p:sldId id="401" r:id="rId18"/>
    <p:sldId id="404" r:id="rId19"/>
    <p:sldId id="419" r:id="rId20"/>
  </p:sldIdLst>
  <p:sldSz cx="9144000" cy="6858000" type="screen4x3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8">
          <p15:clr>
            <a:srgbClr val="A4A3A4"/>
          </p15:clr>
        </p15:guide>
        <p15:guide id="2" orient="horz" pos="1842">
          <p15:clr>
            <a:srgbClr val="A4A3A4"/>
          </p15:clr>
        </p15:guide>
        <p15:guide id="3" orient="horz" pos="3702">
          <p15:clr>
            <a:srgbClr val="A4A3A4"/>
          </p15:clr>
        </p15:guide>
        <p15:guide id="4" orient="horz" pos="1026">
          <p15:clr>
            <a:srgbClr val="A4A3A4"/>
          </p15:clr>
        </p15:guide>
        <p15:guide id="5" orient="horz" pos="210">
          <p15:clr>
            <a:srgbClr val="A4A3A4"/>
          </p15:clr>
        </p15:guide>
        <p15:guide id="6" orient="horz" pos="754">
          <p15:clr>
            <a:srgbClr val="A4A3A4"/>
          </p15:clr>
        </p15:guide>
        <p15:guide id="7" orient="horz" pos="3748">
          <p15:clr>
            <a:srgbClr val="A4A3A4"/>
          </p15:clr>
        </p15:guide>
        <p15:guide id="8" pos="431">
          <p15:clr>
            <a:srgbClr val="A4A3A4"/>
          </p15:clr>
        </p15:guide>
        <p15:guide id="9" pos="5329">
          <p15:clr>
            <a:srgbClr val="A4A3A4"/>
          </p15:clr>
        </p15:guide>
        <p15:guide id="10" pos="2925">
          <p15:clr>
            <a:srgbClr val="A4A3A4"/>
          </p15:clr>
        </p15:guide>
        <p15:guide id="11" pos="283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6E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69805" autoAdjust="0"/>
  </p:normalViewPr>
  <p:slideViewPr>
    <p:cSldViewPr>
      <p:cViewPr>
        <p:scale>
          <a:sx n="90" d="100"/>
          <a:sy n="90" d="100"/>
        </p:scale>
        <p:origin x="-324" y="-72"/>
      </p:cViewPr>
      <p:guideLst>
        <p:guide orient="horz" pos="618"/>
        <p:guide orient="horz" pos="1842"/>
        <p:guide orient="horz" pos="3702"/>
        <p:guide orient="horz" pos="1026"/>
        <p:guide orient="horz" pos="210"/>
        <p:guide orient="horz" pos="754"/>
        <p:guide orient="horz" pos="3748"/>
        <p:guide pos="431"/>
        <p:guide pos="5329"/>
        <p:guide pos="2925"/>
        <p:guide pos="2835"/>
      </p:guideLst>
    </p:cSldViewPr>
  </p:slideViewPr>
  <p:outlineViewPr>
    <p:cViewPr>
      <p:scale>
        <a:sx n="33" d="100"/>
        <a:sy n="33" d="100"/>
      </p:scale>
      <p:origin x="0" y="222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8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-20638" y="9447213"/>
            <a:ext cx="1114426" cy="4968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465A71-757B-4182-9CC9-4789BABD8ACD}" type="datetimeFigureOut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258888" y="9447213"/>
            <a:ext cx="4859337" cy="496887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61100" y="9445625"/>
            <a:ext cx="542925" cy="49688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F96B12-28D8-4215-A6A2-879ACADFE4F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1544638" y="195263"/>
            <a:ext cx="4716462" cy="5476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pic>
        <p:nvPicPr>
          <p:cNvPr id="68614" name="Picture 7" descr="Department for Educati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95263"/>
            <a:ext cx="8572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615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273050"/>
            <a:ext cx="5873750" cy="440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388" y="4722813"/>
            <a:ext cx="5359400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-20638" y="9447213"/>
            <a:ext cx="1114426" cy="4968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4E7FFD-AFA9-44BB-92D9-FCAAA75FB99B}" type="datetimeFigureOut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1258888" y="9447213"/>
            <a:ext cx="4859337" cy="496887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261100" y="9445625"/>
            <a:ext cx="542925" cy="49688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E5AD56-877F-41E0-B20D-F50A87C1B1C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70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3683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3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5963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87425" indent="-174625" algn="l" defTabSz="987425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5AD56-877F-41E0-B20D-F50A87C1B1CC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531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5AD56-877F-41E0-B20D-F50A87C1B1CC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57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5AD56-877F-41E0-B20D-F50A87C1B1CC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871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5AD56-877F-41E0-B20D-F50A87C1B1CC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575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5AD56-877F-41E0-B20D-F50A87C1B1CC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464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5AD56-877F-41E0-B20D-F50A87C1B1CC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58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5AD56-877F-41E0-B20D-F50A87C1B1CC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93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5AD56-877F-41E0-B20D-F50A87C1B1CC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1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846C8B-92A8-47DB-A6D9-2ACB1A94274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914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5AD56-877F-41E0-B20D-F50A87C1B1CC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03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b="0" dirty="0" smtClean="0"/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5AD56-877F-41E0-B20D-F50A87C1B1CC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45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5AD56-877F-41E0-B20D-F50A87C1B1CC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256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5AD56-877F-41E0-B20D-F50A87C1B1CC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52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b="0" dirty="0" smtClean="0"/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5AD56-877F-41E0-B20D-F50A87C1B1CC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575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5AD56-877F-41E0-B20D-F50A87C1B1CC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57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884488" y="1125538"/>
            <a:ext cx="8528050" cy="6911975"/>
            <a:chOff x="2884955" y="1124744"/>
            <a:chExt cx="8527805" cy="6912768"/>
          </a:xfrm>
        </p:grpSpPr>
        <p:sp>
          <p:nvSpPr>
            <p:cNvPr id="5" name="Oval 4"/>
            <p:cNvSpPr/>
            <p:nvPr userDrawn="1"/>
          </p:nvSpPr>
          <p:spPr>
            <a:xfrm>
              <a:off x="4524937" y="3501008"/>
              <a:ext cx="4464496" cy="4536504"/>
            </a:xfrm>
            <a:prstGeom prst="ellipse">
              <a:avLst/>
            </a:prstGeom>
            <a:solidFill>
              <a:srgbClr val="E87D1E">
                <a:alpha val="63922"/>
              </a:srgbClr>
            </a:solidFill>
            <a:ln w="762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5724128" y="1124744"/>
              <a:ext cx="5688632" cy="5780384"/>
            </a:xfrm>
            <a:prstGeom prst="ellipse">
              <a:avLst/>
            </a:prstGeom>
            <a:solidFill>
              <a:srgbClr val="104F75">
                <a:alpha val="45882"/>
              </a:srgbClr>
            </a:solidFill>
            <a:ln w="762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2884955" y="5229200"/>
              <a:ext cx="2551141" cy="2592288"/>
            </a:xfrm>
            <a:prstGeom prst="ellipse">
              <a:avLst/>
            </a:prstGeom>
            <a:solidFill>
              <a:srgbClr val="8A2529">
                <a:alpha val="69804"/>
              </a:srgbClr>
            </a:solidFill>
            <a:ln w="762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</p:grpSp>
      <p:sp>
        <p:nvSpPr>
          <p:cNvPr id="8" name="Rectangle 7"/>
          <p:cNvSpPr/>
          <p:nvPr userDrawn="1"/>
        </p:nvSpPr>
        <p:spPr>
          <a:xfrm>
            <a:off x="179388" y="6165850"/>
            <a:ext cx="3529012" cy="503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9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6165850"/>
            <a:ext cx="882015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075"/>
            <a:ext cx="7772400" cy="1470025"/>
          </a:xfrm>
        </p:spPr>
        <p:txBody>
          <a:bodyPr>
            <a:noAutofit/>
          </a:bodyPr>
          <a:lstStyle>
            <a:lvl1pPr algn="l">
              <a:defRPr lang="en-GB" sz="5400" b="1" kern="1200" noProof="0" dirty="0" smtClean="0">
                <a:solidFill>
                  <a:srgbClr val="104F75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24944"/>
            <a:ext cx="6400800" cy="175260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504110CA-D3B3-4F50-9153-D2A1E1575107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GB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4701952E-811C-499E-B649-F64A6AFF5C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7042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FE3B3-A796-476F-A4F5-E167F96314AB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70498-698E-4164-9AA3-DE04F3C1ECF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09969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35919"/>
            <a:ext cx="7775575" cy="645155"/>
          </a:xfrm>
        </p:spPr>
        <p:txBody>
          <a:bodyPr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2271" y="1187202"/>
            <a:ext cx="5256584" cy="4112369"/>
          </a:xfrm>
          <a:ln>
            <a:solidFill>
              <a:schemeClr val="tx2"/>
            </a:solidFill>
          </a:ln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688" y="5445571"/>
            <a:ext cx="5486400" cy="3596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398A2-1745-44A1-8AEF-77C97BDCF710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E2B20-49CB-40C7-8E7D-9A6C76A7547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18745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884488" y="1125538"/>
            <a:ext cx="8528050" cy="6911975"/>
            <a:chOff x="2884955" y="1124744"/>
            <a:chExt cx="8527805" cy="6912768"/>
          </a:xfrm>
        </p:grpSpPr>
        <p:sp>
          <p:nvSpPr>
            <p:cNvPr id="5" name="Oval 4"/>
            <p:cNvSpPr/>
            <p:nvPr userDrawn="1"/>
          </p:nvSpPr>
          <p:spPr>
            <a:xfrm>
              <a:off x="4524937" y="3501008"/>
              <a:ext cx="4464496" cy="4536504"/>
            </a:xfrm>
            <a:prstGeom prst="ellipse">
              <a:avLst/>
            </a:prstGeom>
            <a:solidFill>
              <a:srgbClr val="E87D1E">
                <a:alpha val="63922"/>
              </a:srgbClr>
            </a:solidFill>
            <a:ln w="762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5724128" y="1124744"/>
              <a:ext cx="5688632" cy="5780384"/>
            </a:xfrm>
            <a:prstGeom prst="ellipse">
              <a:avLst/>
            </a:prstGeom>
            <a:solidFill>
              <a:srgbClr val="104F75">
                <a:alpha val="45882"/>
              </a:srgbClr>
            </a:solidFill>
            <a:ln w="762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2884955" y="5229200"/>
              <a:ext cx="2551141" cy="2592288"/>
            </a:xfrm>
            <a:prstGeom prst="ellipse">
              <a:avLst/>
            </a:prstGeom>
            <a:solidFill>
              <a:srgbClr val="8A2529">
                <a:alpha val="69804"/>
              </a:srgbClr>
            </a:solidFill>
            <a:ln w="762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>
            <a:off x="179388" y="6165850"/>
            <a:ext cx="3529012" cy="503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9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6165850"/>
            <a:ext cx="882015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075"/>
            <a:ext cx="7772400" cy="1470025"/>
          </a:xfrm>
        </p:spPr>
        <p:txBody>
          <a:bodyPr>
            <a:noAutofit/>
          </a:bodyPr>
          <a:lstStyle>
            <a:lvl1pPr algn="l">
              <a:defRPr lang="en-GB" sz="5400" b="1" kern="1200" noProof="0" dirty="0" smtClean="0">
                <a:solidFill>
                  <a:srgbClr val="104F75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24944"/>
            <a:ext cx="6400800" cy="175260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9967F3CD-F6C4-42FB-AAE1-812DE8A2B92B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lang="en-GB" sz="1200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A2D662B6-5467-4E3B-9C62-8C3E3FC0A7A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35971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98CA045-30AF-411A-A0FE-A18A7373CF06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4635C73-B0D9-4F12-8510-8887B817872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61641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4"/>
            <a:ext cx="7775575" cy="6477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196976"/>
            <a:ext cx="7775575" cy="4679949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1pPr>
            <a:lvl2pPr marL="742950" marR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9F8C3388-CA6C-40D9-993E-B8700739F1DF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lang="en-GB" sz="1200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ED34815E-2B1E-46D9-88FB-29ECCCED76B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214256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21" y="981075"/>
            <a:ext cx="7775575" cy="1253337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109" y="2420888"/>
            <a:ext cx="7775575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D1950863-7C8C-4C42-A981-8EC1907CF068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lang="en-GB" sz="1200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BDC2E502-0B01-430C-A14B-960AA5C650F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155822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2" y="1196975"/>
            <a:ext cx="3811587" cy="467995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3811588" cy="467995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B0C3154E-8ABB-46AE-8BC9-55B1F1167D68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lang="en-GB" sz="1200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7B1105EB-5D23-4D9D-B4B7-2ED7E877575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918552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mphasis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96975"/>
            <a:ext cx="3811587" cy="46799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Tx/>
              <a:buNone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39474"/>
            <a:ext cx="3811588" cy="830997"/>
          </a:xfrm>
          <a:solidFill>
            <a:srgbClr val="C6E0E4"/>
          </a:solidFill>
          <a:ln>
            <a:solidFill>
              <a:schemeClr val="tx2"/>
            </a:solidFill>
          </a:ln>
        </p:spPr>
        <p:txBody>
          <a:bodyPr lIns="10800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Tx/>
              <a:buNone/>
              <a:tabLst/>
              <a:defRPr lang="en-US" dirty="0" smtClean="0"/>
            </a:lvl1pPr>
            <a:lvl2pPr marL="742950" marR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D0E5F9E8-FA97-466E-B61E-77D5D73EA39C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lang="en-GB" sz="1200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10A0D2CB-5F16-4DBF-B764-3D270A634B4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68964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6975"/>
            <a:ext cx="3813175" cy="648097"/>
          </a:xfrm>
          <a:solidFill>
            <a:srgbClr val="C6E0E4"/>
          </a:solidFill>
          <a:ln>
            <a:solidFill>
              <a:schemeClr val="tx2"/>
            </a:solidFill>
          </a:ln>
        </p:spPr>
        <p:txBody>
          <a:bodyPr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1845072"/>
            <a:ext cx="3813175" cy="4031853"/>
          </a:xfrm>
          <a:ln>
            <a:solidFill>
              <a:schemeClr val="tx2"/>
            </a:solidFill>
          </a:ln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96975"/>
            <a:ext cx="3814763" cy="648097"/>
          </a:xfrm>
          <a:solidFill>
            <a:srgbClr val="C6E0E4"/>
          </a:solidFill>
          <a:ln>
            <a:solidFill>
              <a:schemeClr val="tx2"/>
            </a:solidFill>
          </a:ln>
        </p:spPr>
        <p:txBody>
          <a:bodyPr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5072"/>
            <a:ext cx="3814763" cy="4031853"/>
          </a:xfrm>
          <a:ln>
            <a:solidFill>
              <a:schemeClr val="tx2"/>
            </a:solidFill>
          </a:ln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637126F7-AC21-4311-AA1C-770E1865CA39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lang="en-GB" sz="1200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408DDB8A-6582-4639-ADE5-84F69EB84B1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400114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2" y="1196975"/>
            <a:ext cx="3811587" cy="475297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3811588" cy="4752976"/>
          </a:xfrm>
          <a:ln>
            <a:solidFill>
              <a:schemeClr val="tx2"/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DE550AF0-53D6-4DE5-AFBC-4D852C3AAFE6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lang="en-GB" sz="1200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5706588E-DA22-4167-8FE4-8F63B6D245D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4702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26158-7B9F-413D-B35E-7B5187CBFFF2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FF8CE-9242-4941-9A46-A870B2CBEFC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776065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2A2530C7-F200-49C6-85A3-AAD1454971B3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lang="en-GB" sz="1200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C2D0853E-9527-4EC2-98A4-5549D680F07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5727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739DA3A7-1F1D-496C-81EF-6285DAE2E735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lang="en-GB" sz="1200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32CB50A8-1EE2-459C-8F3C-B1D213739C0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3906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35919"/>
            <a:ext cx="7775575" cy="645155"/>
          </a:xfrm>
        </p:spPr>
        <p:txBody>
          <a:bodyPr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2271" y="1187202"/>
            <a:ext cx="5256584" cy="4112369"/>
          </a:xfrm>
          <a:ln>
            <a:solidFill>
              <a:schemeClr val="tx2"/>
            </a:solidFill>
          </a:ln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688" y="5445571"/>
            <a:ext cx="5486400" cy="3596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2D60AAD4-D7B6-4D49-AAB6-D121831EA6E4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lang="en-GB" sz="1200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96192208-AE04-4553-ADA0-DD6F99CBF7D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543565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9250" y="347663"/>
            <a:ext cx="8229600" cy="86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7813" y="1295400"/>
            <a:ext cx="4222750" cy="2466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2963" y="1295400"/>
            <a:ext cx="4222750" cy="2466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77813" y="3914775"/>
            <a:ext cx="4222750" cy="2466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963" y="3914775"/>
            <a:ext cx="4222750" cy="2466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67196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4"/>
            <a:ext cx="7775575" cy="6477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196976"/>
            <a:ext cx="7775575" cy="4679949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1pPr>
            <a:lvl2pPr marL="742950" marR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1B9B5-D924-4E9F-B6CC-D33AE13EDD1D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7E644-0AC4-4240-B6F3-689A194A64F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22300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21" y="981075"/>
            <a:ext cx="7775575" cy="1253337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109" y="2420888"/>
            <a:ext cx="7775575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8C197-398C-48B5-90D5-6BAD8A3D4A0E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A7073-2C1C-4BE9-BB70-E24DF8B4B5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33897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2" y="1196975"/>
            <a:ext cx="3811587" cy="467995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3811588" cy="467995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3D56-5758-453D-BDC4-5DE0E785F6A2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A1365-B490-47C6-8BBF-1D02AE95DA6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57955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mphasis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96975"/>
            <a:ext cx="3811587" cy="46799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Tx/>
              <a:buNone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39474"/>
            <a:ext cx="3811588" cy="830997"/>
          </a:xfrm>
          <a:solidFill>
            <a:srgbClr val="C6E0E4"/>
          </a:solidFill>
          <a:ln>
            <a:solidFill>
              <a:schemeClr val="tx2"/>
            </a:solidFill>
          </a:ln>
        </p:spPr>
        <p:txBody>
          <a:bodyPr lIns="10800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Tx/>
              <a:buNone/>
              <a:tabLst/>
              <a:defRPr lang="en-US" dirty="0" smtClean="0"/>
            </a:lvl1pPr>
            <a:lvl2pPr marL="742950" marR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8CC07-EDCA-41CD-944B-54FC499951EB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D10A-3E87-486D-8FBD-35A237A80F6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76407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6975"/>
            <a:ext cx="3813175" cy="648097"/>
          </a:xfrm>
          <a:solidFill>
            <a:srgbClr val="C6E0E4"/>
          </a:solidFill>
          <a:ln>
            <a:solidFill>
              <a:schemeClr val="tx2"/>
            </a:solidFill>
          </a:ln>
        </p:spPr>
        <p:txBody>
          <a:bodyPr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1845072"/>
            <a:ext cx="3813175" cy="4031853"/>
          </a:xfrm>
          <a:ln>
            <a:solidFill>
              <a:schemeClr val="tx2"/>
            </a:solidFill>
          </a:ln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96975"/>
            <a:ext cx="3814763" cy="648097"/>
          </a:xfrm>
          <a:solidFill>
            <a:srgbClr val="C6E0E4"/>
          </a:solidFill>
          <a:ln>
            <a:solidFill>
              <a:schemeClr val="tx2"/>
            </a:solidFill>
          </a:ln>
        </p:spPr>
        <p:txBody>
          <a:bodyPr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5072"/>
            <a:ext cx="3814763" cy="4031853"/>
          </a:xfrm>
          <a:ln>
            <a:solidFill>
              <a:schemeClr val="tx2"/>
            </a:solidFill>
          </a:ln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D56EA-C42A-4EE5-A1B5-85B1AE032B54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62D6-9CA5-4C8E-BFBF-A26ADD374C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71481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2" y="1196975"/>
            <a:ext cx="3811587" cy="475297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3811588" cy="4752976"/>
          </a:xfrm>
          <a:ln>
            <a:solidFill>
              <a:schemeClr val="tx2"/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2000"/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99C9-8B13-44AE-8083-76299B065065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25916-0D88-44CF-859C-67ABB15E599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63638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4A87D-026C-472F-9B67-584A02089A82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D7ACE-F06F-47F4-B6A4-13BA757678D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41122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4213" y="333375"/>
            <a:ext cx="7775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3" y="1196975"/>
            <a:ext cx="77755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124075" y="6334125"/>
            <a:ext cx="122396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FDBB8D-3952-492E-B94E-FA9B44620398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475" y="6334125"/>
            <a:ext cx="44656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lang="en-GB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5438" y="6334125"/>
            <a:ext cx="51435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6ED886-33AA-46D0-B28E-1AE1C5E3FFB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1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165850"/>
            <a:ext cx="8459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GB" sz="3200" b="1" kern="1200" dirty="0">
          <a:solidFill>
            <a:srgbClr val="104F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04F75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04F75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04F75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04F75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04F75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04F75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04F75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04F75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84213" y="333375"/>
            <a:ext cx="7775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3" y="1196975"/>
            <a:ext cx="77755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124075" y="6334125"/>
            <a:ext cx="122396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defRPr>
            </a:lvl1pPr>
          </a:lstStyle>
          <a:p>
            <a:pPr>
              <a:defRPr/>
            </a:pPr>
            <a:fld id="{3AE9F489-823B-4858-A5F6-4957E1BA3BBD}" type="datetime1">
              <a:rPr lang="en-GB"/>
              <a:pPr>
                <a:defRPr/>
              </a:pPr>
              <a:t>02/11/2015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475" y="6334125"/>
            <a:ext cx="44656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lang="en-GB" sz="1200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UNCLASSIFIED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5438" y="6334125"/>
            <a:ext cx="51435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defRPr>
            </a:lvl1pPr>
          </a:lstStyle>
          <a:p>
            <a:pPr>
              <a:defRPr/>
            </a:pPr>
            <a:fld id="{79D51BC9-15BB-4CCE-A67A-BF9C3AE75DB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165850"/>
            <a:ext cx="8459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ransition spd="med">
    <p:fade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lang="en-GB" sz="3200" b="1" kern="1200" dirty="0">
          <a:solidFill>
            <a:srgbClr val="104F75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104F75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104F75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104F75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104F75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04F75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04F75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04F75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04F75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preventing-extremism-in-schools-and-childrens-services/preventing-extremism-in-the-education-and-childrens-services-sector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684213" y="1196975"/>
            <a:ext cx="7775575" cy="4679950"/>
          </a:xfrm>
        </p:spPr>
        <p:txBody>
          <a:bodyPr/>
          <a:lstStyle/>
          <a:p>
            <a:pPr marL="0" indent="0" fontAlgn="base">
              <a:spcBef>
                <a:spcPct val="0"/>
              </a:spcBef>
              <a:buNone/>
            </a:pPr>
            <a:r>
              <a:rPr lang="en-GB" altLang="en-US" sz="4400" dirty="0" smtClean="0">
                <a:solidFill>
                  <a:schemeClr val="tx2"/>
                </a:solidFill>
              </a:rPr>
              <a:t>The Prevent </a:t>
            </a:r>
            <a:r>
              <a:rPr lang="en-GB" altLang="en-US" sz="4400" dirty="0">
                <a:solidFill>
                  <a:schemeClr val="tx2"/>
                </a:solidFill>
              </a:rPr>
              <a:t>Duty</a:t>
            </a:r>
          </a:p>
          <a:p>
            <a:pPr marL="0" indent="0" fontAlgn="base">
              <a:spcBef>
                <a:spcPct val="0"/>
              </a:spcBef>
              <a:buNone/>
            </a:pPr>
            <a:r>
              <a:rPr lang="en-GB" altLang="en-US" sz="4400" dirty="0">
                <a:solidFill>
                  <a:schemeClr val="tx2"/>
                </a:solidFill>
              </a:rPr>
              <a:t>and its implications for</a:t>
            </a:r>
          </a:p>
          <a:p>
            <a:pPr marL="0" indent="0" fontAlgn="base">
              <a:spcBef>
                <a:spcPct val="0"/>
              </a:spcBef>
              <a:buNone/>
            </a:pPr>
            <a:r>
              <a:rPr lang="en-GB" altLang="en-US" sz="4400" dirty="0">
                <a:solidFill>
                  <a:schemeClr val="tx2"/>
                </a:solidFill>
              </a:rPr>
              <a:t>schools leaders</a:t>
            </a:r>
            <a:endParaRPr lang="en-GB" altLang="en-US" sz="4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Working in partnership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3"/>
            <a:ext cx="7775575" cy="374441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b="0" dirty="0" smtClean="0"/>
              <a:t>The Prevent duty builds on existing </a:t>
            </a:r>
            <a:r>
              <a:rPr lang="en-GB" b="0" dirty="0"/>
              <a:t>local partnership </a:t>
            </a:r>
            <a:r>
              <a:rPr lang="en-GB" b="0" dirty="0" smtClean="0"/>
              <a:t>arrangements, including those with</a:t>
            </a:r>
          </a:p>
          <a:p>
            <a:pPr lvl="1">
              <a:spcAft>
                <a:spcPts val="1800"/>
              </a:spcAft>
            </a:pPr>
            <a:r>
              <a:rPr lang="en-GB" b="0" dirty="0" smtClean="0"/>
              <a:t>your </a:t>
            </a:r>
            <a:r>
              <a:rPr lang="en-GB" b="0" dirty="0"/>
              <a:t>Local Safeguarding Children Board (LSCB), local authority, Police service, civil society organisations and families and parents. </a:t>
            </a:r>
          </a:p>
          <a:p>
            <a:pPr>
              <a:spcAft>
                <a:spcPts val="1200"/>
              </a:spcAft>
            </a:pPr>
            <a:r>
              <a:rPr lang="en-GB" b="0" dirty="0" smtClean="0"/>
              <a:t>LSCBs </a:t>
            </a:r>
            <a:r>
              <a:rPr lang="en-GB" b="0" dirty="0"/>
              <a:t>are responsible for coordinating how agencies promote and safeguard the welfare of children in the local area. </a:t>
            </a:r>
            <a:endParaRPr lang="en-GB" b="0" dirty="0" smtClean="0"/>
          </a:p>
        </p:txBody>
      </p:sp>
    </p:spTree>
    <p:extLst>
      <p:ext uri="{BB962C8B-B14F-4D97-AF65-F5344CB8AC3E}">
        <p14:creationId xmlns:p14="http://schemas.microsoft.com/office/powerpoint/2010/main" val="143331514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“Local </a:t>
            </a:r>
            <a:r>
              <a:rPr lang="en-GB" i="1" dirty="0"/>
              <a:t>authorities will be expected to ensure appropriate frontline staff…have a good understanding of Prevent, are trained to recognise vulnerability to being drawn into terrorism and are aware of available programmes to deal with this </a:t>
            </a:r>
            <a:r>
              <a:rPr lang="en-GB" i="1" dirty="0" smtClean="0"/>
              <a:t>issue.” </a:t>
            </a:r>
            <a:r>
              <a:rPr lang="en-GB" b="0" dirty="0"/>
              <a:t>(Prevent Duty Guidance)</a:t>
            </a:r>
          </a:p>
          <a:p>
            <a:r>
              <a:rPr lang="en-GB" b="0" dirty="0" smtClean="0"/>
              <a:t>Workshop </a:t>
            </a:r>
            <a:r>
              <a:rPr lang="en-GB" b="0" dirty="0"/>
              <a:t>to Raise Awareness of Prevent is an hour long DVD-led interactive workshop</a:t>
            </a:r>
          </a:p>
          <a:p>
            <a:r>
              <a:rPr lang="en-GB" b="0" dirty="0" smtClean="0"/>
              <a:t>Aimed </a:t>
            </a:r>
            <a:r>
              <a:rPr lang="en-GB" b="0" dirty="0"/>
              <a:t>at front line staff (police, social services, education and health)</a:t>
            </a:r>
          </a:p>
          <a:p>
            <a:r>
              <a:rPr lang="en-GB" b="0" dirty="0" smtClean="0"/>
              <a:t>Attendees </a:t>
            </a:r>
            <a:r>
              <a:rPr lang="en-GB" b="0" dirty="0"/>
              <a:t>leave WRAP sessions able to understand what makes individuals susceptible to radicalisation and how to raise a concern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20023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resilience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68760"/>
            <a:ext cx="7775575" cy="460816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b="0" dirty="0"/>
              <a:t>Building resilience of young people and the promotion of fundamental British values is at the heart of preventing radicalisation</a:t>
            </a:r>
            <a:r>
              <a:rPr lang="en-GB" b="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GB" b="0" dirty="0" smtClean="0"/>
              <a:t>Safe spaces for discussion</a:t>
            </a:r>
          </a:p>
          <a:p>
            <a:pPr>
              <a:spcAft>
                <a:spcPts val="1200"/>
              </a:spcAft>
            </a:pPr>
            <a:r>
              <a:rPr lang="en-GB" b="0" dirty="0" smtClean="0"/>
              <a:t>Critical thinking</a:t>
            </a:r>
            <a:endParaRPr lang="en-GB" b="0" dirty="0"/>
          </a:p>
          <a:p>
            <a:r>
              <a:rPr lang="en-GB" i="1" dirty="0" smtClean="0"/>
              <a:t>Curriculum</a:t>
            </a:r>
            <a:endParaRPr lang="en-GB" i="1" dirty="0"/>
          </a:p>
          <a:p>
            <a:pPr lvl="1"/>
            <a:r>
              <a:rPr lang="en-GB" b="0" dirty="0" smtClean="0"/>
              <a:t>PSHE</a:t>
            </a:r>
          </a:p>
          <a:p>
            <a:pPr lvl="1"/>
            <a:r>
              <a:rPr lang="en-GB" b="0" dirty="0" smtClean="0"/>
              <a:t>Citizenship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86983651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DfE</a:t>
            </a:r>
            <a:r>
              <a:rPr lang="en-GB" dirty="0" smtClean="0"/>
              <a:t> advice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Advice for schools and childcare providers to complement the statutory guidance.</a:t>
            </a:r>
          </a:p>
          <a:p>
            <a:r>
              <a:rPr lang="en-GB" dirty="0" smtClean="0"/>
              <a:t>Sent to schools on 30 June, published on GOV.UK on 1 July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58183"/>
            <a:ext cx="3811588" cy="455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47298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DfE</a:t>
            </a:r>
            <a:r>
              <a:rPr lang="en-GB" dirty="0" smtClean="0"/>
              <a:t> helpline	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Intended to enable people to raise concerns about </a:t>
            </a:r>
            <a:r>
              <a:rPr lang="en-GB" u="sng" dirty="0" smtClean="0"/>
              <a:t>extremism</a:t>
            </a:r>
            <a:r>
              <a:rPr lang="en-GB" b="0" dirty="0"/>
              <a:t> </a:t>
            </a:r>
            <a:r>
              <a:rPr lang="en-GB" b="0" dirty="0" smtClean="0"/>
              <a:t>– not to be used instead of following normal safeguarding procedures, or in an emergency.</a:t>
            </a:r>
          </a:p>
          <a:p>
            <a:endParaRPr lang="en-GB" dirty="0"/>
          </a:p>
        </p:txBody>
      </p:sp>
      <p:pic>
        <p:nvPicPr>
          <p:cNvPr id="1028" name="Picture 4" descr="C:\Users\jbutcher\AppData\Local\Microsoft\Windows\Temporary Internet Files\Content.Outlook\RMD1FQ1K\help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26" y="2496389"/>
            <a:ext cx="6839147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07349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err="1" smtClean="0"/>
              <a:t>DfE</a:t>
            </a:r>
            <a:r>
              <a:rPr lang="en-GB" sz="2400" dirty="0" smtClean="0"/>
              <a:t> preventing extremism advice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400" dirty="0"/>
              <a:t>The new </a:t>
            </a:r>
            <a:r>
              <a:rPr lang="en-GB" sz="1400" b="0" u="sng" dirty="0">
                <a:hlinkClick r:id="rId3"/>
              </a:rPr>
              <a:t>preventing </a:t>
            </a:r>
            <a:r>
              <a:rPr lang="en-GB" sz="1400" b="0" u="sng" dirty="0" smtClean="0">
                <a:hlinkClick r:id="rId3"/>
              </a:rPr>
              <a:t>extremism</a:t>
            </a:r>
            <a:r>
              <a:rPr lang="en-GB" sz="1400" dirty="0"/>
              <a:t> </a:t>
            </a:r>
            <a:r>
              <a:rPr lang="en-GB" sz="1400" dirty="0" smtClean="0"/>
              <a:t>gov.uk </a:t>
            </a:r>
            <a:r>
              <a:rPr lang="en-GB" sz="1400" dirty="0"/>
              <a:t>page went live on 2</a:t>
            </a:r>
            <a:r>
              <a:rPr lang="en-GB" sz="1400" baseline="30000" dirty="0"/>
              <a:t>nd</a:t>
            </a:r>
            <a:r>
              <a:rPr lang="en-GB" sz="1400" dirty="0"/>
              <a:t> September. It includes links to further advice and resources for teachers for classroom use as well as all existing and related government advice and helpline information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It includes links to the </a:t>
            </a:r>
            <a:r>
              <a:rPr lang="en-GB" sz="1400" dirty="0"/>
              <a:t>statutory </a:t>
            </a:r>
            <a:r>
              <a:rPr lang="en-GB" sz="1400" dirty="0" smtClean="0"/>
              <a:t>guidance for the Prevent duty, the additional advice we published in July and a guide to techniques used by terrorist groups on social media.</a:t>
            </a:r>
          </a:p>
          <a:p>
            <a:r>
              <a:rPr lang="en-GB" sz="1400" dirty="0" smtClean="0"/>
              <a:t>In addition, it includes links to guidance on promoting British values, safeguarding and inspection.</a:t>
            </a:r>
            <a:endParaRPr lang="en-GB" sz="1400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89" y="1196975"/>
            <a:ext cx="2764409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59136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755650" y="1196975"/>
            <a:ext cx="7775575" cy="4679950"/>
          </a:xfrm>
        </p:spPr>
        <p:txBody>
          <a:bodyPr/>
          <a:lstStyle/>
          <a:p>
            <a:pPr marL="0" indent="0" fontAlgn="base"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3200" dirty="0" smtClean="0">
                <a:solidFill>
                  <a:schemeClr val="tx2"/>
                </a:solidFill>
              </a:rPr>
              <a:t>Kirsten </a:t>
            </a:r>
            <a:r>
              <a:rPr lang="en-GB" altLang="en-US" sz="3200" dirty="0" err="1" smtClean="0">
                <a:solidFill>
                  <a:schemeClr val="tx2"/>
                </a:solidFill>
              </a:rPr>
              <a:t>Joppe</a:t>
            </a:r>
            <a:endParaRPr lang="en-GB" altLang="en-US" sz="3200" dirty="0" smtClean="0">
              <a:solidFill>
                <a:schemeClr val="tx2"/>
              </a:solidFill>
            </a:endParaRPr>
          </a:p>
          <a:p>
            <a:pPr marL="0" indent="0" fontAlgn="base"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3200" dirty="0" smtClean="0">
                <a:solidFill>
                  <a:schemeClr val="tx2"/>
                </a:solidFill>
              </a:rPr>
              <a:t>Prevent duty lead</a:t>
            </a:r>
          </a:p>
          <a:p>
            <a:pPr marL="0" indent="0" fontAlgn="base"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3200" dirty="0" smtClean="0">
                <a:solidFill>
                  <a:schemeClr val="tx2"/>
                </a:solidFill>
              </a:rPr>
              <a:t>Due Diligence and Counter Extremism Group</a:t>
            </a:r>
          </a:p>
          <a:p>
            <a:pPr marL="0" indent="0" fontAlgn="base">
              <a:spcBef>
                <a:spcPct val="0"/>
              </a:spcBef>
              <a:buFont typeface="Wingdings" pitchFamily="2" charset="2"/>
              <a:buNone/>
            </a:pPr>
            <a:endParaRPr lang="en-GB" altLang="en-US" sz="3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79388" y="333375"/>
            <a:ext cx="8785225" cy="647700"/>
          </a:xfrm>
        </p:spPr>
        <p:txBody>
          <a:bodyPr/>
          <a:lstStyle/>
          <a:p>
            <a:r>
              <a:rPr altLang="en-US" dirty="0" smtClean="0"/>
              <a:t>Objectives of the counter extremism programme in DfE </a:t>
            </a:r>
            <a:r>
              <a:rPr altLang="en-US" dirty="0" smtClean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196975"/>
          <a:ext cx="8842375" cy="44674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42375"/>
              </a:tblGrid>
              <a:tr h="554634"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OUR OBJECTIVES</a:t>
                      </a:r>
                      <a:endParaRPr lang="en-GB" sz="2000" u="sng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GB" sz="400" dirty="0">
                        <a:latin typeface="Calibri" panose="020F0502020204030204" pitchFamily="34" charset="0"/>
                      </a:endParaRPr>
                    </a:p>
                  </a:txBody>
                  <a:tcPr marL="128015" marR="128015" marT="63996" marB="63996">
                    <a:lnB w="38100" cmpd="sng">
                      <a:noFill/>
                    </a:lnB>
                    <a:solidFill>
                      <a:srgbClr val="104F75"/>
                    </a:solidFill>
                  </a:tcPr>
                </a:tc>
              </a:tr>
              <a:tr h="74866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Improve the </a:t>
                      </a:r>
                      <a:r>
                        <a:rPr lang="en-GB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resilience of the system</a:t>
                      </a:r>
                      <a:r>
                        <a:rPr lang="en-GB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to extremist and radicalising influences, giving people the knowledge, skills and confidence to act.</a:t>
                      </a:r>
                      <a:endParaRPr lang="en-GB" sz="6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8015" marR="128015" marT="63996" marB="63996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0593">
                <a:tc>
                  <a:txBody>
                    <a:bodyPr/>
                    <a:lstStyle/>
                    <a:p>
                      <a:r>
                        <a:rPr lang="en-GB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Enable</a:t>
                      </a:r>
                      <a:r>
                        <a:rPr lang="en-GB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safeguarding </a:t>
                      </a:r>
                      <a:r>
                        <a:rPr lang="en-GB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operate effectively in protecting vulnerable children and young people from extremist influences.</a:t>
                      </a:r>
                      <a:endParaRPr lang="en-GB" sz="1000" dirty="0">
                        <a:latin typeface="Calibri" panose="020F0502020204030204" pitchFamily="34" charset="0"/>
                      </a:endParaRPr>
                    </a:p>
                  </a:txBody>
                  <a:tcPr marL="128015" marR="128015" marT="63996" marB="63996">
                    <a:lnT w="12700" cmpd="sng">
                      <a:noFill/>
                    </a:lnT>
                  </a:tcPr>
                </a:tc>
              </a:tr>
              <a:tr h="754854">
                <a:tc>
                  <a:txBody>
                    <a:bodyPr/>
                    <a:lstStyle/>
                    <a:p>
                      <a:r>
                        <a:rPr lang="en-GB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Strengthen our </a:t>
                      </a:r>
                      <a:r>
                        <a:rPr lang="en-GB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intelligence </a:t>
                      </a:r>
                      <a:r>
                        <a:rPr lang="en-GB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 extremism, financial and reputational risk</a:t>
                      </a:r>
                      <a:r>
                        <a:rPr lang="en-GB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 the education sector. </a:t>
                      </a:r>
                      <a:endParaRPr lang="en-GB" sz="1000" dirty="0">
                        <a:latin typeface="Calibri" panose="020F0502020204030204" pitchFamily="34" charset="0"/>
                      </a:endParaRPr>
                    </a:p>
                  </a:txBody>
                  <a:tcPr marL="128015" marR="128015" marT="63996" marB="63996"/>
                </a:tc>
              </a:tr>
              <a:tr h="556255">
                <a:tc>
                  <a:txBody>
                    <a:bodyPr/>
                    <a:lstStyle/>
                    <a:p>
                      <a:r>
                        <a:rPr lang="en-GB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Continue to pursue action in </a:t>
                      </a:r>
                      <a:r>
                        <a:rPr lang="en-GB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Birmingham </a:t>
                      </a:r>
                      <a:r>
                        <a:rPr lang="en-GB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 response to the Clarke report. </a:t>
                      </a:r>
                      <a:endParaRPr lang="en-GB" sz="1800" dirty="0">
                        <a:latin typeface="Calibri" panose="020F0502020204030204" pitchFamily="34" charset="0"/>
                      </a:endParaRPr>
                    </a:p>
                  </a:txBody>
                  <a:tcPr marL="128015" marR="128015" marT="63996" marB="63996"/>
                </a:tc>
              </a:tr>
              <a:tr h="1042225">
                <a:tc>
                  <a:txBody>
                    <a:bodyPr/>
                    <a:lstStyle/>
                    <a:p>
                      <a:r>
                        <a:rPr lang="en-GB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Undertake </a:t>
                      </a:r>
                      <a:r>
                        <a:rPr lang="en-GB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casework</a:t>
                      </a:r>
                      <a:r>
                        <a:rPr lang="en-GB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on individuals, institutions and areas where extremism concerns arise, increasingly seeking to stay ahead of risks, rather than reacting to events. </a:t>
                      </a:r>
                      <a:endParaRPr lang="en-GB" sz="1800" dirty="0">
                        <a:latin typeface="Calibri" panose="020F0502020204030204" pitchFamily="34" charset="0"/>
                      </a:endParaRPr>
                    </a:p>
                  </a:txBody>
                  <a:tcPr marL="128015" marR="128015" marT="63996" marB="63996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7775575" cy="4968552"/>
          </a:xfrm>
        </p:spPr>
        <p:txBody>
          <a:bodyPr/>
          <a:lstStyle/>
          <a:p>
            <a:r>
              <a:rPr lang="en-GB" b="0" dirty="0" smtClean="0"/>
              <a:t>Children and young people are vulnerable to a wide range of </a:t>
            </a:r>
            <a:r>
              <a:rPr lang="en-GB" dirty="0" smtClean="0"/>
              <a:t>safeguarding</a:t>
            </a:r>
            <a:r>
              <a:rPr lang="en-GB" b="0" dirty="0" smtClean="0"/>
              <a:t> risks, and vulnerability to radicalisation needs to be seen in that context.</a:t>
            </a:r>
          </a:p>
          <a:p>
            <a:r>
              <a:rPr lang="en-GB" b="0" dirty="0"/>
              <a:t>The </a:t>
            </a:r>
            <a:r>
              <a:rPr lang="en-GB" dirty="0"/>
              <a:t>online threat </a:t>
            </a:r>
            <a:r>
              <a:rPr lang="en-GB" b="0" dirty="0"/>
              <a:t>is particularly acute among under-18 year olds.</a:t>
            </a:r>
          </a:p>
          <a:p>
            <a:r>
              <a:rPr lang="en-GB" b="0" dirty="0" smtClean="0"/>
              <a:t>A small but growing number of children and young people are being drawn into terrorism – </a:t>
            </a:r>
            <a:r>
              <a:rPr lang="en-GB" dirty="0" smtClean="0"/>
              <a:t>both in the UK and abroad</a:t>
            </a:r>
            <a:r>
              <a:rPr lang="en-GB" b="0" dirty="0" smtClean="0"/>
              <a:t>.</a:t>
            </a:r>
          </a:p>
          <a:p>
            <a:r>
              <a:rPr lang="en-GB" b="0" dirty="0" smtClean="0"/>
              <a:t>Families.</a:t>
            </a:r>
          </a:p>
          <a:p>
            <a:r>
              <a:rPr lang="en-GB" b="0" dirty="0" smtClean="0"/>
              <a:t>Local threat assessment (LA, police)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0607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Prevent duty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GB" b="0" dirty="0" smtClean="0"/>
              <a:t>The </a:t>
            </a:r>
            <a:r>
              <a:rPr lang="en-GB" b="0" dirty="0"/>
              <a:t>Prevent </a:t>
            </a:r>
            <a:r>
              <a:rPr lang="en-GB" b="0" dirty="0" smtClean="0"/>
              <a:t>duty legally </a:t>
            </a:r>
            <a:r>
              <a:rPr lang="en-GB" b="0" dirty="0"/>
              <a:t>requires a range of organisations including schools </a:t>
            </a:r>
            <a:r>
              <a:rPr lang="en-GB" b="0" dirty="0" smtClean="0"/>
              <a:t>to </a:t>
            </a:r>
            <a:r>
              <a:rPr lang="en-GB" b="0" dirty="0"/>
              <a:t>have “due regard to the need to prevent people from being drawn into terrorism</a:t>
            </a:r>
            <a:r>
              <a:rPr lang="en-GB" b="0" dirty="0" smtClean="0"/>
              <a:t>”.</a:t>
            </a:r>
          </a:p>
          <a:p>
            <a:pPr>
              <a:spcAft>
                <a:spcPts val="1200"/>
              </a:spcAft>
            </a:pPr>
            <a:r>
              <a:rPr lang="en-GB" b="0" dirty="0" smtClean="0"/>
              <a:t>The </a:t>
            </a:r>
            <a:r>
              <a:rPr lang="en-GB" b="0" dirty="0"/>
              <a:t>duty came into force on 1 July </a:t>
            </a:r>
            <a:r>
              <a:rPr lang="en-GB" b="0" dirty="0" smtClean="0"/>
              <a:t>2015.</a:t>
            </a:r>
          </a:p>
          <a:p>
            <a:r>
              <a:rPr lang="en-GB" b="0" dirty="0" smtClean="0"/>
              <a:t>Four </a:t>
            </a:r>
            <a:r>
              <a:rPr lang="en-GB" b="0" dirty="0"/>
              <a:t>general </a:t>
            </a:r>
            <a:r>
              <a:rPr lang="en-GB" b="0" dirty="0" smtClean="0"/>
              <a:t>themes:</a:t>
            </a:r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GB" b="0" dirty="0"/>
              <a:t>R</a:t>
            </a:r>
            <a:r>
              <a:rPr lang="en-GB" b="0" dirty="0" smtClean="0"/>
              <a:t>isk assessment,</a:t>
            </a:r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GB" b="0" dirty="0" smtClean="0"/>
              <a:t>working </a:t>
            </a:r>
            <a:r>
              <a:rPr lang="en-GB" b="0" dirty="0"/>
              <a:t>in </a:t>
            </a:r>
            <a:r>
              <a:rPr lang="en-GB" b="0" dirty="0" smtClean="0"/>
              <a:t>partnership,</a:t>
            </a:r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GB" b="0" dirty="0" smtClean="0"/>
              <a:t>staff training, and </a:t>
            </a:r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GB" b="0" dirty="0" smtClean="0"/>
              <a:t>IT policies.</a:t>
            </a:r>
          </a:p>
        </p:txBody>
      </p:sp>
    </p:spTree>
    <p:extLst>
      <p:ext uri="{BB962C8B-B14F-4D97-AF65-F5344CB8AC3E}">
        <p14:creationId xmlns:p14="http://schemas.microsoft.com/office/powerpoint/2010/main" val="380111154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Prevent duty in </a:t>
            </a:r>
            <a:r>
              <a:rPr lang="en-GB" dirty="0" err="1" smtClean="0"/>
              <a:t>DfE’s</a:t>
            </a:r>
            <a:r>
              <a:rPr lang="en-GB" dirty="0" smtClean="0"/>
              <a:t> sectors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Education and childcare specified authorities:</a:t>
            </a:r>
          </a:p>
          <a:p>
            <a:pPr lvl="1"/>
            <a:r>
              <a:rPr lang="en-GB" dirty="0" smtClean="0"/>
              <a:t>proprietors </a:t>
            </a:r>
            <a:r>
              <a:rPr lang="en-GB" dirty="0"/>
              <a:t>of maintained </a:t>
            </a:r>
            <a:r>
              <a:rPr lang="en-GB" dirty="0" smtClean="0"/>
              <a:t>schools non-maintained special </a:t>
            </a:r>
            <a:r>
              <a:rPr lang="en-GB" dirty="0"/>
              <a:t>schools, maintained </a:t>
            </a:r>
            <a:r>
              <a:rPr lang="en-GB" dirty="0" smtClean="0"/>
              <a:t>nursery schools</a:t>
            </a:r>
            <a:r>
              <a:rPr lang="en-GB" dirty="0"/>
              <a:t>, independent schools (</a:t>
            </a:r>
            <a:r>
              <a:rPr lang="en-GB" dirty="0" smtClean="0"/>
              <a:t>including academies </a:t>
            </a:r>
            <a:r>
              <a:rPr lang="en-GB" dirty="0"/>
              <a:t>and free schools) and </a:t>
            </a:r>
            <a:r>
              <a:rPr lang="en-GB" dirty="0" smtClean="0"/>
              <a:t>alternative provision academies</a:t>
            </a:r>
            <a:endParaRPr lang="en-GB" dirty="0"/>
          </a:p>
          <a:p>
            <a:pPr lvl="1"/>
            <a:r>
              <a:rPr lang="en-GB" dirty="0" smtClean="0"/>
              <a:t>pupil </a:t>
            </a:r>
            <a:r>
              <a:rPr lang="en-GB" dirty="0"/>
              <a:t>referral units</a:t>
            </a:r>
          </a:p>
          <a:p>
            <a:pPr lvl="1"/>
            <a:r>
              <a:rPr lang="en-GB" dirty="0" smtClean="0"/>
              <a:t>registered </a:t>
            </a:r>
            <a:r>
              <a:rPr lang="en-GB" dirty="0"/>
              <a:t>early years childcare </a:t>
            </a:r>
            <a:r>
              <a:rPr lang="en-GB" dirty="0" smtClean="0"/>
              <a:t>providers</a:t>
            </a:r>
            <a:endParaRPr lang="en-GB" dirty="0"/>
          </a:p>
          <a:p>
            <a:pPr lvl="1"/>
            <a:r>
              <a:rPr lang="en-GB" dirty="0" smtClean="0"/>
              <a:t>registered </a:t>
            </a:r>
            <a:r>
              <a:rPr lang="en-GB" dirty="0"/>
              <a:t>later years childcare </a:t>
            </a:r>
            <a:r>
              <a:rPr lang="en-GB" dirty="0" smtClean="0"/>
              <a:t>providers</a:t>
            </a:r>
            <a:endParaRPr lang="en-GB" dirty="0"/>
          </a:p>
          <a:p>
            <a:pPr lvl="1"/>
            <a:r>
              <a:rPr lang="en-GB" dirty="0" smtClean="0"/>
              <a:t>providers </a:t>
            </a:r>
            <a:r>
              <a:rPr lang="en-GB" dirty="0"/>
              <a:t>of holiday schemes for disabled </a:t>
            </a:r>
            <a:r>
              <a:rPr lang="en-GB" dirty="0" smtClean="0"/>
              <a:t>children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98439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Safeguarding - general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“Schools can help to protect children from extremist and violent views in the same ways that they help to safeguard children from drugs, gang violence or alcohol. Schools’ work </a:t>
            </a:r>
            <a:r>
              <a:rPr lang="en-GB" i="1" dirty="0" smtClean="0"/>
              <a:t>on </a:t>
            </a:r>
            <a:r>
              <a:rPr lang="en-GB" i="1" dirty="0"/>
              <a:t>Prevent needs to be seen in this context</a:t>
            </a:r>
            <a:r>
              <a:rPr lang="en-GB" i="1" dirty="0" smtClean="0"/>
              <a:t>.”</a:t>
            </a:r>
          </a:p>
          <a:p>
            <a:pPr marL="400050" lvl="1" indent="0">
              <a:buNone/>
            </a:pPr>
            <a:r>
              <a:rPr lang="en-GB" i="1" dirty="0" smtClean="0"/>
              <a:t>Prevent</a:t>
            </a:r>
            <a:r>
              <a:rPr lang="en-GB" dirty="0" smtClean="0"/>
              <a:t> Strategy, 2011</a:t>
            </a:r>
          </a:p>
          <a:p>
            <a:r>
              <a:rPr lang="en-GB" b="0" dirty="0"/>
              <a:t>The department’s statutory guidance for schools on safeguarding, </a:t>
            </a:r>
            <a:r>
              <a:rPr lang="en-GB" i="1" dirty="0"/>
              <a:t>Keeping Children Safe in Education</a:t>
            </a:r>
            <a:r>
              <a:rPr lang="en-GB" b="0" dirty="0"/>
              <a:t>, is clear that radicalisation is one of a number of safeguarding concerns.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2170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5575" cy="647701"/>
          </a:xfrm>
        </p:spPr>
        <p:txBody>
          <a:bodyPr/>
          <a:lstStyle/>
          <a:p>
            <a:r>
              <a:rPr lang="en-GB" dirty="0" smtClean="0"/>
              <a:t>School leadership and Prevent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775575" cy="432013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dirty="0" smtClean="0"/>
              <a:t>Crucial role </a:t>
            </a:r>
            <a:r>
              <a:rPr lang="en-GB" b="0" dirty="0" smtClean="0"/>
              <a:t>of head teachers and school governors </a:t>
            </a:r>
            <a:r>
              <a:rPr lang="en-GB" b="0" dirty="0"/>
              <a:t>in ensuring your school protects children and young people from </a:t>
            </a:r>
            <a:r>
              <a:rPr lang="en-GB" b="0" dirty="0" smtClean="0"/>
              <a:t>the risks of radicalisation. </a:t>
            </a:r>
            <a:endParaRPr lang="en-GB" b="0" dirty="0"/>
          </a:p>
          <a:p>
            <a:pPr>
              <a:spcAft>
                <a:spcPts val="1200"/>
              </a:spcAft>
            </a:pPr>
            <a:r>
              <a:rPr lang="en-GB" b="0" dirty="0" smtClean="0"/>
              <a:t>Prevent </a:t>
            </a:r>
            <a:r>
              <a:rPr lang="en-GB" b="0" dirty="0"/>
              <a:t>implementation should be </a:t>
            </a:r>
            <a:r>
              <a:rPr lang="en-GB" dirty="0"/>
              <a:t>led by those who have the responsibility for putting policies and procedures in place </a:t>
            </a:r>
            <a:r>
              <a:rPr lang="en-GB" b="0" dirty="0"/>
              <a:t>and ensuring that they are adhered to</a:t>
            </a:r>
            <a:r>
              <a:rPr lang="en-GB" b="0" dirty="0" smtClean="0"/>
              <a:t>.</a:t>
            </a:r>
          </a:p>
          <a:p>
            <a:pPr lvl="1">
              <a:spcAft>
                <a:spcPts val="1200"/>
              </a:spcAft>
            </a:pPr>
            <a:r>
              <a:rPr lang="en-GB" dirty="0" smtClean="0"/>
              <a:t>Includes appropriate IT policies</a:t>
            </a:r>
            <a:r>
              <a:rPr lang="en-GB" b="0" dirty="0" smtClean="0"/>
              <a:t> </a:t>
            </a:r>
            <a:endParaRPr lang="en-GB" b="0" dirty="0"/>
          </a:p>
          <a:p>
            <a:pPr>
              <a:spcAft>
                <a:spcPts val="1200"/>
              </a:spcAft>
            </a:pPr>
            <a:r>
              <a:rPr lang="en-GB" b="0" dirty="0" smtClean="0"/>
              <a:t>Prevent </a:t>
            </a:r>
            <a:r>
              <a:rPr lang="en-GB" b="0" dirty="0"/>
              <a:t>can sometimes entail the sharing of sensitive information and other bodies may expect to engage with the school leadership</a:t>
            </a:r>
            <a:r>
              <a:rPr lang="en-GB" b="0" dirty="0" smtClean="0"/>
              <a:t>.</a:t>
            </a:r>
          </a:p>
          <a:p>
            <a:endParaRPr lang="en-GB" b="0" dirty="0"/>
          </a:p>
          <a:p>
            <a:endParaRPr lang="en-GB" sz="1800" b="0" dirty="0"/>
          </a:p>
        </p:txBody>
      </p:sp>
    </p:spTree>
    <p:extLst>
      <p:ext uri="{BB962C8B-B14F-4D97-AF65-F5344CB8AC3E}">
        <p14:creationId xmlns:p14="http://schemas.microsoft.com/office/powerpoint/2010/main" val="92604247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Referral mechanisms and information sharing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52736"/>
            <a:ext cx="7775575" cy="4824189"/>
          </a:xfrm>
        </p:spPr>
        <p:txBody>
          <a:bodyPr/>
          <a:lstStyle/>
          <a:p>
            <a:r>
              <a:rPr lang="en-GB" b="0" i="1" dirty="0" smtClean="0"/>
              <a:t>“</a:t>
            </a:r>
            <a:r>
              <a:rPr lang="en-GB" sz="1800" b="0" i="1" dirty="0" smtClean="0"/>
              <a:t>Knowing </a:t>
            </a:r>
            <a:r>
              <a:rPr lang="en-GB" sz="1800" b="0" i="1" dirty="0"/>
              <a:t>what to look for is vital to the early identification of abuse and neglect. If staff members are unsure </a:t>
            </a:r>
            <a:r>
              <a:rPr lang="en-GB" sz="1800" i="1" dirty="0"/>
              <a:t>they should always speak to the designated safeguarding lead</a:t>
            </a:r>
            <a:r>
              <a:rPr lang="en-GB" sz="1800" i="1" dirty="0" smtClean="0"/>
              <a:t>.”</a:t>
            </a:r>
            <a:endParaRPr lang="en-GB" sz="1800" dirty="0" smtClean="0"/>
          </a:p>
          <a:p>
            <a:pPr marL="400050" lvl="1" indent="0">
              <a:spcAft>
                <a:spcPts val="1800"/>
              </a:spcAft>
              <a:buNone/>
            </a:pPr>
            <a:r>
              <a:rPr lang="en-GB" sz="1800" i="1" dirty="0" smtClean="0"/>
              <a:t>Keeping children safe in education</a:t>
            </a:r>
            <a:endParaRPr lang="en-GB" sz="1800" b="0" dirty="0" smtClean="0"/>
          </a:p>
          <a:p>
            <a:r>
              <a:rPr lang="en-GB" sz="1800" b="0" i="1" dirty="0" smtClean="0"/>
              <a:t>“</a:t>
            </a:r>
            <a:r>
              <a:rPr lang="en-GB" sz="1800" i="1" dirty="0" smtClean="0"/>
              <a:t>no </a:t>
            </a:r>
            <a:r>
              <a:rPr lang="en-GB" sz="1800" i="1" dirty="0"/>
              <a:t>professional should assume that someone else will pass on information which they think may be critical to keeping a child safe</a:t>
            </a:r>
            <a:r>
              <a:rPr lang="en-GB" sz="1800" b="0" i="1" dirty="0"/>
              <a:t>. If a professional has concerns about a child’s welfare and believes they are suffering or likely to suffer harm, then they should share the information with local authority children’s social </a:t>
            </a:r>
            <a:r>
              <a:rPr lang="en-GB" sz="1800" b="0" i="1" dirty="0" smtClean="0"/>
              <a:t>care.”</a:t>
            </a:r>
          </a:p>
          <a:p>
            <a:pPr marL="400050" lvl="1" indent="0">
              <a:spcAft>
                <a:spcPts val="1800"/>
              </a:spcAft>
              <a:buNone/>
            </a:pPr>
            <a:r>
              <a:rPr lang="en-GB" sz="1800" b="0" i="1" dirty="0" smtClean="0"/>
              <a:t>Working together to </a:t>
            </a:r>
            <a:r>
              <a:rPr lang="en-GB" sz="1800" b="0" i="1" dirty="0"/>
              <a:t>s</a:t>
            </a:r>
            <a:r>
              <a:rPr lang="en-GB" sz="1800" b="0" i="1" dirty="0" smtClean="0"/>
              <a:t>afeguard children</a:t>
            </a:r>
          </a:p>
          <a:p>
            <a:r>
              <a:rPr lang="en-GB" sz="1800" b="0" dirty="0" smtClean="0"/>
              <a:t>Channel</a:t>
            </a:r>
            <a:endParaRPr lang="en-GB" sz="1800" b="0" dirty="0"/>
          </a:p>
        </p:txBody>
      </p:sp>
    </p:spTree>
    <p:extLst>
      <p:ext uri="{BB962C8B-B14F-4D97-AF65-F5344CB8AC3E}">
        <p14:creationId xmlns:p14="http://schemas.microsoft.com/office/powerpoint/2010/main" val="34077147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04F75"/>
      </a:accent1>
      <a:accent2>
        <a:srgbClr val="E87D1E"/>
      </a:accent2>
      <a:accent3>
        <a:srgbClr val="8A2529"/>
      </a:accent3>
      <a:accent4>
        <a:srgbClr val="26085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04F75"/>
      </a:accent1>
      <a:accent2>
        <a:srgbClr val="E87D1E"/>
      </a:accent2>
      <a:accent3>
        <a:srgbClr val="8A2529"/>
      </a:accent3>
      <a:accent4>
        <a:srgbClr val="26085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tective_x0020_Marking xmlns="ac2e23b5-731b-4c26-b7f8-6cdf526bec35">OFFICIAL</Protective_x0020_Marking>
    <OSCT_x0020_Unit xmlns="ac2e23b5-731b-4c26-b7f8-6cdf526bec35">Prevent</OSCT_x0020_Uni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659D414D021640A2F9B9827E25C3ED" ma:contentTypeVersion="0" ma:contentTypeDescription="Create a new document." ma:contentTypeScope="" ma:versionID="abfed9ba6c8f142919b35c979f6ad9e1">
  <xsd:schema xmlns:xsd="http://www.w3.org/2001/XMLSchema" xmlns:p="http://schemas.microsoft.com/office/2006/metadata/properties" xmlns:ns2="ac2e23b5-731b-4c26-b7f8-6cdf526bec35" targetNamespace="http://schemas.microsoft.com/office/2006/metadata/properties" ma:root="true" ma:fieldsID="c1eac45aca3c2c28f755445b46e34c0a" ns2:_="">
    <xsd:import namespace="ac2e23b5-731b-4c26-b7f8-6cdf526bec35"/>
    <xsd:element name="properties">
      <xsd:complexType>
        <xsd:sequence>
          <xsd:element name="documentManagement">
            <xsd:complexType>
              <xsd:all>
                <xsd:element ref="ns2:Protective_x0020_Marking"/>
                <xsd:element ref="ns2:OSCT_x0020_Uni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ac2e23b5-731b-4c26-b7f8-6cdf526bec35" elementFormDefault="qualified">
    <xsd:import namespace="http://schemas.microsoft.com/office/2006/documentManagement/types"/>
    <xsd:element name="Protective_x0020_Marking" ma:index="8" ma:displayName="Protective Marking" ma:format="Dropdown" ma:internalName="Protective_x0020_Marking" ma:readOnly="false">
      <xsd:simpleType>
        <xsd:restriction base="dms:Choice">
          <xsd:enumeration value="OFFICIAL"/>
          <xsd:enumeration value="OFFICIAL-SENSITIVE"/>
          <xsd:enumeration value="CONFIDENTIAL"/>
        </xsd:restriction>
      </xsd:simpleType>
    </xsd:element>
    <xsd:element name="OSCT_x0020_Unit" ma:index="9" nillable="true" ma:displayName="OSCT Unit" ma:internalName="OSCT_x0020_Unit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18918D8-6743-472F-9133-546308218B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79B6B2-6360-4168-BDD7-1162E18934D5}">
  <ds:schemaRefs>
    <ds:schemaRef ds:uri="http://purl.org/dc/terms/"/>
    <ds:schemaRef ds:uri="http://www.w3.org/XML/1998/namespace"/>
    <ds:schemaRef ds:uri="ac2e23b5-731b-4c26-b7f8-6cdf526bec35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12B2D85-E7C6-4E91-B12D-A1636CAB06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2e23b5-731b-4c26-b7f8-6cdf526bec3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7345</TotalTime>
  <Words>914</Words>
  <Application>Microsoft Office PowerPoint</Application>
  <PresentationFormat>On-screen Show (4:3)</PresentationFormat>
  <Paragraphs>91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1_Office Theme</vt:lpstr>
      <vt:lpstr>PowerPoint Presentation</vt:lpstr>
      <vt:lpstr>PowerPoint Presentation</vt:lpstr>
      <vt:lpstr>Objectives of the counter extremism programme in DfE  </vt:lpstr>
      <vt:lpstr>Threats</vt:lpstr>
      <vt:lpstr>The Prevent duty</vt:lpstr>
      <vt:lpstr>The Prevent duty in DfE’s sectors</vt:lpstr>
      <vt:lpstr>Safeguarding - general</vt:lpstr>
      <vt:lpstr>School leadership and Prevent</vt:lpstr>
      <vt:lpstr>Referral mechanisms and information sharing</vt:lpstr>
      <vt:lpstr>Working in partnership</vt:lpstr>
      <vt:lpstr>Training</vt:lpstr>
      <vt:lpstr>Building resilience</vt:lpstr>
      <vt:lpstr>DfE advice</vt:lpstr>
      <vt:lpstr>DfE helpline </vt:lpstr>
      <vt:lpstr>DfE preventing extremism advice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for Education</dc:title>
  <dc:creator>Publishing.TEAM@education.gsi.gov.uk</dc:creator>
  <cp:lastModifiedBy>Perry, Natalie</cp:lastModifiedBy>
  <cp:revision>352</cp:revision>
  <cp:lastPrinted>2015-10-23T14:26:08Z</cp:lastPrinted>
  <dcterms:created xsi:type="dcterms:W3CDTF">2013-06-06T10:14:36Z</dcterms:created>
  <dcterms:modified xsi:type="dcterms:W3CDTF">2015-11-02T09:13:25Z</dcterms:modified>
  <cp:category>Master-Pres-v1.0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0x01010069659D414D021640A2F9B9827E25C3ED</vt:lpwstr>
  </property>
  <property fmtid="{D5CDD505-2E9C-101B-9397-08002B2CF9AE}" pid="3" name="GeographicalCoverage">
    <vt:lpwstr> </vt:lpwstr>
  </property>
  <property fmtid="{D5CDD505-2E9C-101B-9397-08002B2CF9AE}" pid="4" name="Privacy">
    <vt:lpwstr/>
  </property>
  <property fmtid="{D5CDD505-2E9C-101B-9397-08002B2CF9AE}" pid="5" name="Classification">
    <vt:lpwstr>UNCLASSIFIED</vt:lpwstr>
  </property>
  <property fmtid="{D5CDD505-2E9C-101B-9397-08002B2CF9AE}" pid="6" name="AlternativeTitle">
    <vt:lpwstr/>
  </property>
  <property fmtid="{D5CDD505-2E9C-101B-9397-08002B2CF9AE}" pid="7" name="BusinessUnit">
    <vt:lpwstr> </vt:lpwstr>
  </property>
  <property fmtid="{D5CDD505-2E9C-101B-9397-08002B2CF9AE}" pid="8" name="SubjectCode">
    <vt:lpwstr> </vt:lpwstr>
  </property>
  <property fmtid="{D5CDD505-2E9C-101B-9397-08002B2CF9AE}" pid="9" name="DocType">
    <vt:lpwstr>PowerPoint</vt:lpwstr>
  </property>
  <property fmtid="{D5CDD505-2E9C-101B-9397-08002B2CF9AE}" pid="10" name="SourceSystem">
    <vt:lpwstr>IREC</vt:lpwstr>
  </property>
  <property fmtid="{D5CDD505-2E9C-101B-9397-08002B2CF9AE}" pid="11" name="Originator">
    <vt:lpwstr> </vt:lpwstr>
  </property>
  <property fmtid="{D5CDD505-2E9C-101B-9397-08002B2CF9AE}" pid="12" name="MaintainMarking">
    <vt:lpwstr>True</vt:lpwstr>
  </property>
  <property fmtid="{D5CDD505-2E9C-101B-9397-08002B2CF9AE}" pid="13" name="Created">
    <vt:filetime>2013-06-06T00:00:00Z</vt:filetime>
  </property>
</Properties>
</file>