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61" r:id="rId3"/>
    <p:sldId id="267" r:id="rId4"/>
    <p:sldId id="276" r:id="rId5"/>
    <p:sldId id="277" r:id="rId6"/>
    <p:sldId id="278" r:id="rId7"/>
    <p:sldId id="274" r:id="rId8"/>
    <p:sldId id="263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91"/>
    <a:srgbClr val="659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1" autoAdjust="0"/>
  </p:normalViewPr>
  <p:slideViewPr>
    <p:cSldViewPr>
      <p:cViewPr varScale="1">
        <p:scale>
          <a:sx n="88" d="100"/>
          <a:sy n="88" d="100"/>
        </p:scale>
        <p:origin x="-10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48A9F-FB84-4365-8D8C-09A26254E04B}" type="datetimeFigureOut">
              <a:rPr lang="en-GB" smtClean="0"/>
              <a:t>12/05/2014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31E20-8440-4045-873E-C95BEAA047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38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EA8-F780-492A-BE45-D64C43134B09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D18D-C9E7-40DC-9A72-8A5D9F42DD3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24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EA8-F780-492A-BE45-D64C43134B09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D18D-C9E7-40DC-9A72-8A5D9F42DD3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26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EA8-F780-492A-BE45-D64C43134B09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D18D-C9E7-40DC-9A72-8A5D9F42DD3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71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EA8-F780-492A-BE45-D64C43134B09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D18D-C9E7-40DC-9A72-8A5D9F42DD3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72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EA8-F780-492A-BE45-D64C43134B09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D18D-C9E7-40DC-9A72-8A5D9F42DD3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4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EA8-F780-492A-BE45-D64C43134B09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D18D-C9E7-40DC-9A72-8A5D9F42DD3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ounded Rectangle 7"/>
          <p:cNvSpPr/>
          <p:nvPr userDrawn="1"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bg1"/>
          </a:solidFill>
          <a:ln>
            <a:solidFill>
              <a:srgbClr val="00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357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EA8-F780-492A-BE45-D64C43134B09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D18D-C9E7-40DC-9A72-8A5D9F42DD3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74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EA8-F780-492A-BE45-D64C43134B09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D18D-C9E7-40DC-9A72-8A5D9F42DD3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51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EA8-F780-492A-BE45-D64C43134B09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D18D-C9E7-40DC-9A72-8A5D9F42DD3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Rounded Rectangle 4"/>
          <p:cNvSpPr/>
          <p:nvPr userDrawn="1"/>
        </p:nvSpPr>
        <p:spPr>
          <a:xfrm>
            <a:off x="179512" y="188640"/>
            <a:ext cx="8784976" cy="6480720"/>
          </a:xfrm>
          <a:prstGeom prst="roundRect">
            <a:avLst/>
          </a:prstGeom>
          <a:solidFill>
            <a:schemeClr val="bg1"/>
          </a:solidFill>
          <a:ln>
            <a:solidFill>
              <a:srgbClr val="00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62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EA8-F780-492A-BE45-D64C43134B09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D18D-C9E7-40DC-9A72-8A5D9F42DD3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78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2EA8-F780-492A-BE45-D64C43134B09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D18D-C9E7-40DC-9A72-8A5D9F42DD3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1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1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82EA8-F780-492A-BE45-D64C43134B09}" type="datetimeFigureOut">
              <a:rPr lang="en-GB" smtClean="0"/>
              <a:pPr/>
              <a:t>12/05/2014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3D18D-C9E7-40DC-9A72-8A5D9F42DD3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6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hyperlink" Target="http://www.ageuk.org.uk/cornwall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hyperlink" Target="http://www.volunteercornwall.org.uk/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vigation ba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57"/>
          <a:stretch/>
        </p:blipFill>
        <p:spPr bwMode="auto">
          <a:xfrm>
            <a:off x="395536" y="4365104"/>
            <a:ext cx="161610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rnwall Counc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36912"/>
            <a:ext cx="3345726" cy="2151077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45" y="4653136"/>
            <a:ext cx="2432071" cy="1008112"/>
          </a:xfrm>
          <a:prstGeom prst="rect">
            <a:avLst/>
          </a:prstGeom>
          <a:ln>
            <a:noFill/>
          </a:ln>
          <a:effectLst/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7" name="Rectangle 6"/>
          <p:cNvSpPr/>
          <p:nvPr/>
        </p:nvSpPr>
        <p:spPr>
          <a:xfrm>
            <a:off x="361075" y="692696"/>
            <a:ext cx="826444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Rural Transport In Cornwall</a:t>
            </a:r>
          </a:p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Working In Partnership: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4544" y="5805264"/>
            <a:ext cx="295674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1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wheels 2 Work</a:t>
            </a:r>
            <a:endParaRPr lang="en-US" sz="1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6" name="Picture 4" descr="Volunteer Cornwall logo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797152"/>
            <a:ext cx="2009775" cy="120015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ge UK logo">
            <a:hlinkClick r:id="rId7" tooltip="Go to home pag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09650" y="-3983038"/>
            <a:ext cx="1676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ge UK logo">
            <a:hlinkClick r:id="rId7" tooltip="Go to home pag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57250" y="-3830638"/>
            <a:ext cx="1676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52936"/>
            <a:ext cx="3312368" cy="12142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62495" y="6228020"/>
            <a:ext cx="621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Jodie </a:t>
            </a:r>
            <a:r>
              <a:rPr lang="en-GB" b="1" dirty="0" err="1" smtClean="0"/>
              <a:t>Boex</a:t>
            </a:r>
            <a:r>
              <a:rPr lang="en-GB" b="1" dirty="0" smtClean="0"/>
              <a:t> CC    	 </a:t>
            </a:r>
            <a:r>
              <a:rPr lang="en-GB" b="1" dirty="0"/>
              <a:t>Peter Jefferson </a:t>
            </a:r>
            <a:r>
              <a:rPr lang="en-GB" b="1" dirty="0" smtClean="0"/>
              <a:t>CRCC   	13</a:t>
            </a:r>
            <a:r>
              <a:rPr lang="en-GB" b="1" baseline="30000" dirty="0" smtClean="0"/>
              <a:t>th</a:t>
            </a:r>
            <a:r>
              <a:rPr lang="en-GB" b="1" dirty="0" smtClean="0"/>
              <a:t> May 2014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678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9521" y="2348880"/>
            <a:ext cx="8108009" cy="2408201"/>
            <a:chOff x="971600" y="4549191"/>
            <a:chExt cx="7391705" cy="2408201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6858" y="4801655"/>
              <a:ext cx="2520280" cy="899664"/>
            </a:xfrm>
            <a:prstGeom prst="rect">
              <a:avLst/>
            </a:prstGeom>
            <a:ln>
              <a:noFill/>
            </a:ln>
            <a:effectLst/>
          </p:spPr>
          <p:style>
            <a:lnRef idx="0">
              <a:scrgbClr r="0" g="0" b="0"/>
            </a:lnRef>
            <a:fillRef idx="1001">
              <a:schemeClr val="dk1"/>
            </a:fillRef>
            <a:effectRef idx="0">
              <a:scrgbClr r="0" g="0" b="0"/>
            </a:effectRef>
            <a:fontRef idx="major"/>
          </p:style>
        </p:pic>
        <p:pic>
          <p:nvPicPr>
            <p:cNvPr id="4" name="Picture 4" descr="Cornwall Counci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5239" y="4549191"/>
              <a:ext cx="1867212" cy="1385806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584322" y="5869140"/>
              <a:ext cx="3778983" cy="80021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 smtClean="0"/>
                <a:t>   Jodie </a:t>
              </a:r>
              <a:r>
                <a:rPr lang="en-GB" sz="2800" dirty="0" err="1" smtClean="0"/>
                <a:t>Boex</a:t>
              </a:r>
              <a:r>
                <a:rPr lang="en-GB" sz="2800" dirty="0" smtClean="0"/>
                <a:t> </a:t>
              </a:r>
            </a:p>
            <a:p>
              <a:pPr algn="ctr"/>
              <a:r>
                <a:rPr lang="en-GB" dirty="0" smtClean="0"/>
                <a:t>sustainabletransport@cornwall.gov.uk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71600" y="5880174"/>
              <a:ext cx="346870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 Peter Jefferson CRCC</a:t>
              </a:r>
            </a:p>
            <a:p>
              <a:r>
                <a:rPr lang="en-GB" dirty="0" smtClean="0"/>
                <a:t>Peter.jefferson@cornwallrcc.org.uk</a:t>
              </a:r>
              <a:endParaRPr lang="en-GB" dirty="0"/>
            </a:p>
            <a:p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... I dunno ... a group at some other bus stop I suppose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30308"/>
            <a:ext cx="7704855" cy="462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39552" y="260648"/>
            <a:ext cx="820590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Communities With A Transport </a:t>
            </a:r>
          </a:p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Need Contact Many Agencies</a:t>
            </a:r>
            <a:endParaRPr lang="en-US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6005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9739" y="2132856"/>
            <a:ext cx="1296144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CC</a:t>
            </a:r>
            <a:endParaRPr lang="en-GB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609739" y="5229200"/>
            <a:ext cx="1296144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W2W</a:t>
            </a:r>
            <a:endParaRPr lang="en-GB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09739" y="3164971"/>
            <a:ext cx="1296144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WRVS</a:t>
            </a:r>
            <a:endParaRPr lang="en-GB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609739" y="4197086"/>
            <a:ext cx="1296144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Cornwall </a:t>
            </a:r>
            <a:r>
              <a:rPr lang="en-GB" sz="2400" dirty="0" smtClean="0"/>
              <a:t>Blind</a:t>
            </a:r>
            <a:endParaRPr lang="en-GB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364088" y="2132856"/>
            <a:ext cx="1296144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Wheel Chair</a:t>
            </a:r>
            <a:endParaRPr lang="en-GB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779912" y="4197086"/>
            <a:ext cx="1296144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Community</a:t>
            </a:r>
            <a:r>
              <a:rPr lang="en-GB" sz="2400" dirty="0" smtClean="0"/>
              <a:t> Car </a:t>
            </a:r>
            <a:endParaRPr lang="en-GB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5364088" y="3164971"/>
            <a:ext cx="1296144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Dial A Ride</a:t>
            </a:r>
            <a:endParaRPr lang="en-GB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195736" y="2132856"/>
            <a:ext cx="1296144" cy="3960440"/>
            <a:chOff x="2195736" y="2420888"/>
            <a:chExt cx="1296144" cy="3960440"/>
          </a:xfrm>
        </p:grpSpPr>
        <p:sp>
          <p:nvSpPr>
            <p:cNvPr id="2" name="Rounded Rectangle 1"/>
            <p:cNvSpPr/>
            <p:nvPr/>
          </p:nvSpPr>
          <p:spPr>
            <a:xfrm>
              <a:off x="2195736" y="2420888"/>
              <a:ext cx="1296144" cy="8640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/>
                <a:t>SUS-TRANS</a:t>
              </a:r>
              <a:endParaRPr lang="en-GB" sz="2400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195736" y="3453003"/>
              <a:ext cx="1296144" cy="8640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VC</a:t>
              </a:r>
              <a:endParaRPr lang="en-GB" sz="1400" dirty="0" smtClean="0"/>
            </a:p>
            <a:p>
              <a:pPr algn="ctr"/>
              <a:r>
                <a:rPr lang="en-GB" sz="1400" dirty="0" err="1" smtClean="0"/>
                <a:t>Vol</a:t>
              </a:r>
              <a:r>
                <a:rPr lang="en-GB" sz="1400" dirty="0" smtClean="0"/>
                <a:t> Cornwall</a:t>
              </a:r>
              <a:endParaRPr lang="en-GB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95736" y="4485118"/>
              <a:ext cx="1296144" cy="86409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/>
                <a:t>Age UK </a:t>
              </a:r>
              <a:endParaRPr lang="en-GB" sz="24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195736" y="5517232"/>
              <a:ext cx="1296144" cy="86409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/>
                <a:t>CRCC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779912" y="2132856"/>
            <a:ext cx="1296144" cy="3960440"/>
            <a:chOff x="3779912" y="2420888"/>
            <a:chExt cx="1296144" cy="3960440"/>
          </a:xfrm>
        </p:grpSpPr>
        <p:sp>
          <p:nvSpPr>
            <p:cNvPr id="12" name="Rounded Rectangle 11"/>
            <p:cNvSpPr/>
            <p:nvPr/>
          </p:nvSpPr>
          <p:spPr>
            <a:xfrm>
              <a:off x="3779912" y="5517232"/>
              <a:ext cx="1296144" cy="86409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Community</a:t>
              </a:r>
              <a:r>
                <a:rPr lang="en-GB" sz="1100" dirty="0"/>
                <a:t> </a:t>
              </a:r>
              <a:endParaRPr lang="en-GB" sz="1100" dirty="0" smtClean="0"/>
            </a:p>
            <a:p>
              <a:pPr algn="ctr"/>
              <a:r>
                <a:rPr lang="en-GB" sz="2400" dirty="0" smtClean="0"/>
                <a:t>Bus</a:t>
              </a:r>
              <a:endParaRPr lang="en-GB" sz="24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779912" y="2420888"/>
              <a:ext cx="1296144" cy="86409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/>
                <a:t>CN4C</a:t>
              </a:r>
              <a:endParaRPr lang="en-GB" sz="24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79912" y="3453003"/>
              <a:ext cx="1296144" cy="86409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/>
                <a:t>PCDT</a:t>
              </a:r>
              <a:endParaRPr lang="en-GB" sz="2400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77175" y="275164"/>
            <a:ext cx="818967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There Is A Lot Of </a:t>
            </a:r>
          </a:p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Transport Going On In Cornwall</a:t>
            </a:r>
            <a:endParaRPr lang="en-US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948264" y="2132856"/>
            <a:ext cx="1296144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First GW</a:t>
            </a:r>
            <a:endParaRPr lang="en-GB" sz="2400" dirty="0"/>
          </a:p>
        </p:txBody>
      </p:sp>
      <p:sp>
        <p:nvSpPr>
          <p:cNvPr id="20" name="Rounded Rectangle 19"/>
          <p:cNvSpPr/>
          <p:nvPr/>
        </p:nvSpPr>
        <p:spPr>
          <a:xfrm>
            <a:off x="6948264" y="3164971"/>
            <a:ext cx="1296144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err="1" smtClean="0"/>
              <a:t>West’n</a:t>
            </a:r>
            <a:r>
              <a:rPr lang="en-GB" sz="2000" dirty="0" smtClean="0"/>
              <a:t> </a:t>
            </a:r>
            <a:r>
              <a:rPr lang="en-GB" sz="2000" dirty="0" err="1" smtClean="0"/>
              <a:t>G’hound</a:t>
            </a:r>
            <a:endParaRPr lang="en-GB" sz="2000" dirty="0"/>
          </a:p>
        </p:txBody>
      </p:sp>
      <p:sp>
        <p:nvSpPr>
          <p:cNvPr id="21" name="Rounded Rectangle 20"/>
          <p:cNvSpPr/>
          <p:nvPr/>
        </p:nvSpPr>
        <p:spPr>
          <a:xfrm>
            <a:off x="6948264" y="4197086"/>
            <a:ext cx="1296144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Fal</a:t>
            </a:r>
            <a:r>
              <a:rPr lang="en-GB" sz="2400" dirty="0" smtClean="0"/>
              <a:t> River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3386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094928" y="2204864"/>
            <a:ext cx="4038600" cy="4525963"/>
          </a:xfrm>
        </p:spPr>
        <p:txBody>
          <a:bodyPr/>
          <a:lstStyle/>
          <a:p>
            <a:r>
              <a:rPr lang="en-GB" sz="2400" dirty="0"/>
              <a:t>Community minibus</a:t>
            </a:r>
          </a:p>
          <a:p>
            <a:r>
              <a:rPr lang="en-GB" sz="2400" dirty="0"/>
              <a:t>Voluntary car service</a:t>
            </a:r>
          </a:p>
          <a:p>
            <a:r>
              <a:rPr lang="en-GB" sz="2400" dirty="0"/>
              <a:t>Car clubs</a:t>
            </a:r>
          </a:p>
          <a:p>
            <a:r>
              <a:rPr lang="en-GB" sz="2400" dirty="0"/>
              <a:t>Car share</a:t>
            </a:r>
          </a:p>
          <a:p>
            <a:r>
              <a:rPr lang="en-GB" sz="2400" dirty="0"/>
              <a:t>Pool bicycles and cycle hire</a:t>
            </a:r>
          </a:p>
          <a:p>
            <a:r>
              <a:rPr lang="en-GB" sz="2400" dirty="0"/>
              <a:t>Employer supported transport</a:t>
            </a:r>
          </a:p>
          <a:p>
            <a:endParaRPr lang="en-GB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285928" y="2204864"/>
            <a:ext cx="4038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Taxi share</a:t>
            </a:r>
          </a:p>
          <a:p>
            <a:r>
              <a:rPr lang="en-GB" sz="2400" dirty="0"/>
              <a:t>Taxi discount</a:t>
            </a:r>
          </a:p>
          <a:p>
            <a:r>
              <a:rPr lang="en-GB" sz="2400" dirty="0"/>
              <a:t>Wheels to work</a:t>
            </a:r>
          </a:p>
          <a:p>
            <a:r>
              <a:rPr lang="en-GB" sz="2400" dirty="0" err="1"/>
              <a:t>Shopmobility</a:t>
            </a:r>
            <a:endParaRPr lang="en-GB" sz="2400" dirty="0"/>
          </a:p>
          <a:p>
            <a:endParaRPr lang="en-GB" sz="2400" dirty="0"/>
          </a:p>
        </p:txBody>
      </p:sp>
      <p:sp>
        <p:nvSpPr>
          <p:cNvPr id="6" name="Rectangle 5"/>
          <p:cNvSpPr/>
          <p:nvPr/>
        </p:nvSpPr>
        <p:spPr>
          <a:xfrm>
            <a:off x="1593283" y="260648"/>
            <a:ext cx="588795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Different Types Of </a:t>
            </a:r>
          </a:p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Community Transport </a:t>
            </a:r>
          </a:p>
        </p:txBody>
      </p:sp>
    </p:spTree>
    <p:extLst>
      <p:ext uri="{BB962C8B-B14F-4D97-AF65-F5344CB8AC3E}">
        <p14:creationId xmlns:p14="http://schemas.microsoft.com/office/powerpoint/2010/main" val="3694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7" b="10093"/>
          <a:stretch/>
        </p:blipFill>
        <p:spPr bwMode="auto">
          <a:xfrm>
            <a:off x="914400" y="1124744"/>
            <a:ext cx="6858000" cy="5265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04176" y="332656"/>
            <a:ext cx="686617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What Is Already Available </a:t>
            </a:r>
          </a:p>
        </p:txBody>
      </p:sp>
    </p:spTree>
    <p:extLst>
      <p:ext uri="{BB962C8B-B14F-4D97-AF65-F5344CB8AC3E}">
        <p14:creationId xmlns:p14="http://schemas.microsoft.com/office/powerpoint/2010/main" val="12162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3" t="9830" r="26017" b="7184"/>
          <a:stretch/>
        </p:blipFill>
        <p:spPr bwMode="auto">
          <a:xfrm>
            <a:off x="549686" y="1089003"/>
            <a:ext cx="3929623" cy="5220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6" t="9692" r="25683" b="7361"/>
          <a:stretch/>
        </p:blipFill>
        <p:spPr bwMode="auto">
          <a:xfrm>
            <a:off x="4588286" y="1089004"/>
            <a:ext cx="3944154" cy="52203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835364" y="293747"/>
            <a:ext cx="54037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Toolkit Help Sheets </a:t>
            </a:r>
          </a:p>
        </p:txBody>
      </p:sp>
    </p:spTree>
    <p:extLst>
      <p:ext uri="{BB962C8B-B14F-4D97-AF65-F5344CB8AC3E}">
        <p14:creationId xmlns:p14="http://schemas.microsoft.com/office/powerpoint/2010/main" val="11983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75142" y="1967929"/>
            <a:ext cx="54493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WHY:</a:t>
            </a:r>
            <a:r>
              <a:rPr lang="en-GB" sz="2400" dirty="0"/>
              <a:t>	N</a:t>
            </a:r>
            <a:r>
              <a:rPr lang="en-GB" sz="2400" dirty="0" smtClean="0"/>
              <a:t>eed?</a:t>
            </a:r>
            <a:endParaRPr lang="en-GB" sz="2400" dirty="0"/>
          </a:p>
          <a:p>
            <a:r>
              <a:rPr lang="en-GB" sz="2400" dirty="0"/>
              <a:t> 	</a:t>
            </a:r>
            <a:r>
              <a:rPr lang="en-GB" sz="2400" dirty="0" smtClean="0"/>
              <a:t>What evidence? </a:t>
            </a:r>
            <a:r>
              <a:rPr lang="en-GB" sz="2400" dirty="0"/>
              <a:t> 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What consultation?</a:t>
            </a:r>
            <a:r>
              <a:rPr lang="en-GB" sz="2400" dirty="0"/>
              <a:t> 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HOW:</a:t>
            </a:r>
            <a:r>
              <a:rPr lang="en-GB" sz="2400" dirty="0"/>
              <a:t>	</a:t>
            </a:r>
            <a:r>
              <a:rPr lang="en-GB" sz="2400" dirty="0" smtClean="0"/>
              <a:t>Who will operate it?</a:t>
            </a:r>
            <a:endParaRPr lang="en-GB" sz="2400" dirty="0"/>
          </a:p>
          <a:p>
            <a:r>
              <a:rPr lang="en-GB" sz="2400" dirty="0"/>
              <a:t> </a:t>
            </a:r>
            <a:r>
              <a:rPr lang="en-GB" sz="2400" dirty="0" smtClean="0"/>
              <a:t>	Who </a:t>
            </a:r>
            <a:r>
              <a:rPr lang="en-GB" sz="2400" dirty="0"/>
              <a:t>will </a:t>
            </a:r>
            <a:r>
              <a:rPr lang="en-GB" sz="2400" dirty="0" smtClean="0"/>
              <a:t>manage it?</a:t>
            </a:r>
            <a:endParaRPr lang="en-GB" sz="2400" dirty="0"/>
          </a:p>
          <a:p>
            <a:r>
              <a:rPr lang="en-GB" sz="2400" dirty="0" smtClean="0"/>
              <a:t>	How </a:t>
            </a:r>
            <a:r>
              <a:rPr lang="en-GB" sz="2400" dirty="0"/>
              <a:t>will you </a:t>
            </a:r>
            <a:r>
              <a:rPr lang="en-GB" sz="2400" dirty="0" smtClean="0"/>
              <a:t>cover costs?</a:t>
            </a:r>
            <a:r>
              <a:rPr lang="en-GB" sz="2400" dirty="0"/>
              <a:t> 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WHO:</a:t>
            </a:r>
            <a:r>
              <a:rPr lang="en-GB" sz="2400" dirty="0"/>
              <a:t>	</a:t>
            </a:r>
            <a:r>
              <a:rPr lang="en-GB" sz="2400" dirty="0" smtClean="0"/>
              <a:t>How </a:t>
            </a:r>
            <a:r>
              <a:rPr lang="en-GB" sz="2400" dirty="0"/>
              <a:t>will </a:t>
            </a:r>
            <a:r>
              <a:rPr lang="en-GB" sz="2400" dirty="0" smtClean="0"/>
              <a:t>it be publicised?</a:t>
            </a:r>
            <a:r>
              <a:rPr lang="en-GB" sz="2400" dirty="0"/>
              <a:t> </a:t>
            </a:r>
            <a:r>
              <a:rPr lang="en-GB" sz="2400" dirty="0" smtClean="0"/>
              <a:t>	</a:t>
            </a:r>
          </a:p>
          <a:p>
            <a:r>
              <a:rPr lang="en-GB" sz="2400" dirty="0" smtClean="0"/>
              <a:t>	What difference will your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transport </a:t>
            </a:r>
            <a:r>
              <a:rPr lang="en-GB" sz="2400" dirty="0"/>
              <a:t>solution </a:t>
            </a:r>
            <a:r>
              <a:rPr lang="en-GB" sz="2400" dirty="0" smtClean="0"/>
              <a:t>make</a:t>
            </a:r>
            <a:r>
              <a:rPr lang="en-GB" sz="2400" dirty="0"/>
              <a:t>?</a:t>
            </a:r>
          </a:p>
          <a:p>
            <a:r>
              <a:rPr lang="en-GB" sz="2400" dirty="0"/>
              <a:t> </a:t>
            </a:r>
          </a:p>
          <a:p>
            <a:endParaRPr lang="en-GB" sz="2400" dirty="0"/>
          </a:p>
        </p:txBody>
      </p:sp>
      <p:sp>
        <p:nvSpPr>
          <p:cNvPr id="28" name="Rectangle 27"/>
          <p:cNvSpPr/>
          <p:nvPr/>
        </p:nvSpPr>
        <p:spPr>
          <a:xfrm>
            <a:off x="1697762" y="260648"/>
            <a:ext cx="574849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Community 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Transport</a:t>
            </a:r>
          </a:p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Questionnaire</a:t>
            </a:r>
            <a:endParaRPr lang="en-U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3568" y="1972320"/>
            <a:ext cx="2908978" cy="4337000"/>
            <a:chOff x="683568" y="1972320"/>
            <a:chExt cx="2908978" cy="4337000"/>
          </a:xfrm>
        </p:grpSpPr>
        <p:grpSp>
          <p:nvGrpSpPr>
            <p:cNvPr id="2" name="Group 1"/>
            <p:cNvGrpSpPr/>
            <p:nvPr/>
          </p:nvGrpSpPr>
          <p:grpSpPr>
            <a:xfrm>
              <a:off x="683568" y="1972320"/>
              <a:ext cx="2908978" cy="4337000"/>
              <a:chOff x="971600" y="1972320"/>
              <a:chExt cx="2908978" cy="4337000"/>
            </a:xfrm>
          </p:grpSpPr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600" y="1972320"/>
                <a:ext cx="2908978" cy="433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837344" y="3249558"/>
                <a:ext cx="1421344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400" b="1" dirty="0" smtClean="0">
                    <a:latin typeface="Freestyle Script" panose="030804020302050B0404" pitchFamily="66" charset="0"/>
                  </a:rPr>
                  <a:t>Why?</a:t>
                </a:r>
              </a:p>
              <a:p>
                <a:pPr algn="ctr"/>
                <a:r>
                  <a:rPr lang="en-GB" sz="4400" b="1" dirty="0" smtClean="0">
                    <a:latin typeface="Freestyle Script" panose="030804020302050B0404" pitchFamily="66" charset="0"/>
                  </a:rPr>
                  <a:t>How?</a:t>
                </a:r>
              </a:p>
              <a:p>
                <a:pPr algn="ctr"/>
                <a:r>
                  <a:rPr lang="en-GB" sz="4400" b="1" dirty="0" smtClean="0">
                    <a:latin typeface="Freestyle Script" panose="030804020302050B0404" pitchFamily="66" charset="0"/>
                  </a:rPr>
                  <a:t>Who?</a:t>
                </a:r>
                <a:endParaRPr lang="en-GB" sz="4400" b="1" dirty="0">
                  <a:latin typeface="Freestyle Script" panose="030804020302050B0404" pitchFamily="66" charset="0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1547664" y="2492896"/>
              <a:ext cx="1222707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CTQ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4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terj\AppData\Local\Microsoft\Windows\Temporary Internet Files\Content.Outlook\PXKGU1RR\Travel Cornwall Story Board Without White Tex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5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83568" y="1805329"/>
            <a:ext cx="777686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+mj-lt"/>
              <a:buAutoNum type="arabicPeriod"/>
            </a:pPr>
            <a:r>
              <a:rPr lang="en-US" sz="2400" dirty="0" smtClean="0"/>
              <a:t>What transport solutions serve my community?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/>
              <a:t>Best Practice – Case Studies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/>
              <a:t>Legal Requirements </a:t>
            </a:r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      Information by ‘Pull’- Web site or  ‘Push’- Email</a:t>
            </a:r>
          </a:p>
          <a:p>
            <a:pPr marL="1714500" lvl="3" indent="-342900"/>
            <a:endParaRPr lang="en-US" dirty="0" smtClean="0"/>
          </a:p>
          <a:p>
            <a:pPr marL="1714500" lvl="3" indent="-342900"/>
            <a:endParaRPr lang="en-US" dirty="0"/>
          </a:p>
          <a:p>
            <a:pPr marL="1714500" lvl="3" indent="-342900"/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/>
              <a:t>Brand Marketing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/>
              <a:t>Education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400" dirty="0" smtClean="0"/>
              <a:t>Town &amp; Parish Councils its not all about buses</a:t>
            </a:r>
          </a:p>
          <a:p>
            <a:pPr lvl="2"/>
            <a:r>
              <a:rPr lang="en-US" sz="2400" dirty="0" smtClean="0"/>
              <a:t>     Awareness of local travel solutions</a:t>
            </a:r>
          </a:p>
          <a:p>
            <a:pPr lvl="2"/>
            <a:r>
              <a:rPr lang="en-US" sz="2400" dirty="0" smtClean="0"/>
              <a:t>     Tourism opportunities</a:t>
            </a:r>
          </a:p>
          <a:p>
            <a:pPr marL="2171700" lvl="4" indent="-342900">
              <a:buFont typeface="+mj-lt"/>
              <a:buAutoNum type="arabicPeriod"/>
            </a:pP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334249"/>
            <a:ext cx="1988452" cy="11190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534614" y="260648"/>
            <a:ext cx="82858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Cornwall Community Transport </a:t>
            </a:r>
          </a:p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Forum CCTF</a:t>
            </a:r>
            <a:endParaRPr lang="en-US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4882" y="3462099"/>
            <a:ext cx="36070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Further Work</a:t>
            </a:r>
            <a:endParaRPr lang="en-US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9177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9191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175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Cornwall Rural Community Council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Jefferson</dc:creator>
  <cp:lastModifiedBy>Boex Jodie</cp:lastModifiedBy>
  <cp:revision>60</cp:revision>
  <dcterms:created xsi:type="dcterms:W3CDTF">2014-05-05T19:52:19Z</dcterms:created>
  <dcterms:modified xsi:type="dcterms:W3CDTF">2014-05-12T20:54:23Z</dcterms:modified>
</cp:coreProperties>
</file>