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560B2-6AB0-4379-B1A0-36C2E8EEACEC}" type="datetimeFigureOut">
              <a:rPr lang="en-GB" smtClean="0"/>
              <a:t>26/10/2015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718561-BB11-440E-97ED-54315411BDBE}" type="slidenum">
              <a:rPr lang="en-GB" smtClean="0"/>
              <a:t>‹#›</a:t>
            </a:fld>
            <a:endParaRPr lang="en-GB"/>
          </a:p>
        </p:txBody>
      </p:sp>
    </p:spTree>
    <p:extLst>
      <p:ext uri="{BB962C8B-B14F-4D97-AF65-F5344CB8AC3E}">
        <p14:creationId xmlns:p14="http://schemas.microsoft.com/office/powerpoint/2010/main" val="11778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lanningresource.co.uk/article/1337915/mps-self-build-bill-nears-royal-assen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publications.parliament.uk/pa/bills/cbill/2015-2016/0075/16075.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We did not come</a:t>
            </a:r>
            <a:r>
              <a:rPr lang="en-GB" baseline="0" dirty="0" smtClean="0"/>
              <a:t> up with the changes, we id not write the H&amp;P content!!!!</a:t>
            </a:r>
          </a:p>
          <a:p>
            <a:r>
              <a:rPr lang="en-GB" baseline="0" dirty="0" smtClean="0"/>
              <a:t>We are just trying to help you understand what it will mean!</a:t>
            </a:r>
          </a:p>
          <a:p>
            <a:endParaRPr lang="en-GB" baseline="0" dirty="0" smtClean="0"/>
          </a:p>
          <a:p>
            <a:r>
              <a:rPr lang="en-GB" baseline="0" dirty="0" smtClean="0"/>
              <a:t>So we can get through this can I ask that you hold your questions/comments until I get through it.</a:t>
            </a:r>
          </a:p>
        </p:txBody>
      </p:sp>
      <p:sp>
        <p:nvSpPr>
          <p:cNvPr id="4" name="Slide Number Placeholder 3"/>
          <p:cNvSpPr>
            <a:spLocks noGrp="1"/>
          </p:cNvSpPr>
          <p:nvPr>
            <p:ph type="sldNum" sz="quarter" idx="10"/>
          </p:nvPr>
        </p:nvSpPr>
        <p:spPr/>
        <p:txBody>
          <a:bodyPr/>
          <a:lstStyle/>
          <a:p>
            <a:fld id="{C185F21A-DBB8-4E65-9E4E-3435B804B7D3}" type="slidenum">
              <a:rPr lang="en-US" smtClean="0">
                <a:solidFill>
                  <a:srgbClr val="000000"/>
                </a:solidFill>
              </a:rPr>
              <a:pPr/>
              <a:t>1</a:t>
            </a:fld>
            <a:endParaRPr lang="en-US">
              <a:solidFill>
                <a:srgbClr val="000000"/>
              </a:solidFill>
            </a:endParaRPr>
          </a:p>
        </p:txBody>
      </p:sp>
    </p:spTree>
    <p:extLst>
      <p:ext uri="{BB962C8B-B14F-4D97-AF65-F5344CB8AC3E}">
        <p14:creationId xmlns:p14="http://schemas.microsoft.com/office/powerpoint/2010/main" val="1317840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5F21A-DBB8-4E65-9E4E-3435B804B7D3}"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220107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p:txBody>
          <a:bodyPr/>
          <a:lstStyle/>
          <a:p>
            <a:pPr>
              <a:lnSpc>
                <a:spcPct val="150000"/>
              </a:lnSpc>
              <a:defRPr/>
            </a:pPr>
            <a:r>
              <a:rPr lang="en-GB" sz="1100" dirty="0" smtClean="0"/>
              <a:t>The </a:t>
            </a:r>
            <a:r>
              <a:rPr lang="en-GB" sz="1100" b="1" dirty="0" smtClean="0"/>
              <a:t>Housing &amp; Planning Bill </a:t>
            </a:r>
            <a:r>
              <a:rPr lang="en-GB" sz="1100" dirty="0" smtClean="0"/>
              <a:t>objectives:</a:t>
            </a:r>
          </a:p>
          <a:p>
            <a:pPr>
              <a:lnSpc>
                <a:spcPct val="150000"/>
              </a:lnSpc>
              <a:defRPr/>
            </a:pPr>
            <a:r>
              <a:rPr lang="en-GB" sz="1100" dirty="0" smtClean="0"/>
              <a:t> </a:t>
            </a:r>
          </a:p>
          <a:p>
            <a:pPr marL="285750" indent="-285750">
              <a:lnSpc>
                <a:spcPct val="150000"/>
              </a:lnSpc>
              <a:buFont typeface="Arial" pitchFamily="34" charset="0"/>
              <a:buChar char="•"/>
              <a:defRPr/>
            </a:pPr>
            <a:r>
              <a:rPr lang="en-GB" sz="1100" dirty="0" smtClean="0"/>
              <a:t>To help more people own their own home</a:t>
            </a:r>
          </a:p>
          <a:p>
            <a:pPr marL="285750" indent="-285750">
              <a:lnSpc>
                <a:spcPct val="150000"/>
              </a:lnSpc>
              <a:buFont typeface="Arial" pitchFamily="34" charset="0"/>
              <a:buChar char="•"/>
              <a:defRPr/>
            </a:pPr>
            <a:r>
              <a:rPr lang="en-GB" sz="1100" dirty="0" smtClean="0"/>
              <a:t>To build more homes</a:t>
            </a:r>
          </a:p>
          <a:p>
            <a:pPr marL="285750" indent="-285750">
              <a:lnSpc>
                <a:spcPct val="150000"/>
              </a:lnSpc>
              <a:buFont typeface="Arial" pitchFamily="34" charset="0"/>
              <a:buChar char="•"/>
              <a:defRPr/>
            </a:pPr>
            <a:r>
              <a:rPr lang="en-GB" sz="1100" dirty="0" smtClean="0"/>
              <a:t>To make the </a:t>
            </a:r>
            <a:r>
              <a:rPr lang="en-GB" sz="1100" u="sng" dirty="0" smtClean="0"/>
              <a:t>planning process deliver more </a:t>
            </a:r>
          </a:p>
          <a:p>
            <a:pPr marL="285750" indent="-285750">
              <a:lnSpc>
                <a:spcPct val="150000"/>
              </a:lnSpc>
              <a:buFont typeface="Arial" pitchFamily="34" charset="0"/>
              <a:buChar char="•"/>
              <a:defRPr/>
            </a:pPr>
            <a:r>
              <a:rPr lang="en-GB" sz="1100" dirty="0" smtClean="0"/>
              <a:t>Making rental markets fit for the future</a:t>
            </a:r>
          </a:p>
          <a:p>
            <a:pPr>
              <a:defRPr/>
            </a:pPr>
            <a:endParaRPr lang="en-GB" sz="1100" b="1" dirty="0" smtClean="0">
              <a:cs typeface="Arial" pitchFamily="34" charset="0"/>
            </a:endParaRPr>
          </a:p>
          <a:p>
            <a:pPr>
              <a:defRPr/>
            </a:pPr>
            <a:endParaRPr lang="en-GB" sz="1100" b="1" dirty="0" smtClean="0">
              <a:cs typeface="Arial" pitchFamily="34" charset="0"/>
            </a:endParaRPr>
          </a:p>
          <a:p>
            <a:pPr>
              <a:defRPr/>
            </a:pPr>
            <a:r>
              <a:rPr lang="en-GB" sz="1100" b="1" dirty="0" smtClean="0">
                <a:cs typeface="Arial" pitchFamily="34" charset="0"/>
              </a:rPr>
              <a:t>Permission </a:t>
            </a:r>
            <a:r>
              <a:rPr lang="en-GB" sz="1100" b="1" dirty="0">
                <a:cs typeface="Arial" pitchFamily="34" charset="0"/>
              </a:rPr>
              <a:t>in principle </a:t>
            </a:r>
            <a:r>
              <a:rPr lang="en-GB" sz="1100" dirty="0">
                <a:cs typeface="Arial" pitchFamily="34" charset="0"/>
              </a:rPr>
              <a:t>is a genuinely new way of delivering planning permissions for locally supported brownfield developments.  </a:t>
            </a:r>
          </a:p>
          <a:p>
            <a:pPr>
              <a:defRPr/>
            </a:pPr>
            <a:r>
              <a:rPr lang="en-GB" sz="1100" dirty="0">
                <a:cs typeface="Arial" pitchFamily="34" charset="0"/>
              </a:rPr>
              <a:t>It will allow land identified locally as being suitable for housing to be automatically granted consent for in principle issues like the location, use and amount of housing.</a:t>
            </a:r>
          </a:p>
          <a:p>
            <a:pPr>
              <a:defRPr/>
            </a:pPr>
            <a:r>
              <a:rPr lang="en-GB" sz="1100" dirty="0">
                <a:cs typeface="Arial" pitchFamily="34" charset="0"/>
              </a:rPr>
              <a:t>Matters of technical detail such as the detailed design of the houses will then need to be agreed at a later point. </a:t>
            </a:r>
          </a:p>
          <a:p>
            <a:pPr>
              <a:defRPr/>
            </a:pPr>
            <a:endParaRPr lang="en-GB" sz="1100" dirty="0">
              <a:cs typeface="Arial" pitchFamily="34" charset="0"/>
            </a:endParaRPr>
          </a:p>
          <a:p>
            <a:pPr>
              <a:spcAft>
                <a:spcPts val="301"/>
              </a:spcAft>
              <a:buSzPts val="1200"/>
              <a:tabLst>
                <a:tab pos="548301" algn="l"/>
              </a:tabLst>
              <a:defRPr/>
            </a:pPr>
            <a:r>
              <a:rPr lang="en-GB" sz="1100" b="1" dirty="0">
                <a:cs typeface="Arial" pitchFamily="34" charset="0"/>
              </a:rPr>
              <a:t>CPO </a:t>
            </a:r>
            <a:r>
              <a:rPr lang="en-GB" sz="1100" dirty="0">
                <a:cs typeface="Arial" pitchFamily="34" charset="0"/>
              </a:rPr>
              <a:t>- Consultation in March 2015 to make CPO clearer, faster and fairer </a:t>
            </a:r>
          </a:p>
          <a:p>
            <a:pPr>
              <a:spcAft>
                <a:spcPts val="301"/>
              </a:spcAft>
              <a:buSzPts val="1200"/>
              <a:tabLst>
                <a:tab pos="548301" algn="l"/>
              </a:tabLst>
              <a:defRPr/>
            </a:pPr>
            <a:r>
              <a:rPr lang="en-GB" sz="1100" dirty="0">
                <a:cs typeface="Arial" pitchFamily="34" charset="0"/>
              </a:rPr>
              <a:t>Included proposals for legislative change focused on processes including:</a:t>
            </a:r>
          </a:p>
          <a:p>
            <a:pPr marL="0" lvl="2">
              <a:lnSpc>
                <a:spcPct val="120000"/>
              </a:lnSpc>
              <a:defRPr/>
            </a:pPr>
            <a:r>
              <a:rPr lang="en-GB" sz="1100" dirty="0">
                <a:cs typeface="Arial" pitchFamily="34" charset="0"/>
              </a:rPr>
              <a:t>Increasing notice periods before entry to property is taken by a CPO</a:t>
            </a:r>
          </a:p>
          <a:p>
            <a:pPr marL="0" lvl="2">
              <a:lnSpc>
                <a:spcPct val="120000"/>
              </a:lnSpc>
              <a:defRPr/>
            </a:pPr>
            <a:r>
              <a:rPr lang="en-GB" sz="1100" dirty="0">
                <a:cs typeface="Arial" pitchFamily="34" charset="0"/>
              </a:rPr>
              <a:t>Streamlining Government decision-making processes </a:t>
            </a:r>
          </a:p>
          <a:p>
            <a:pPr marL="0" lvl="2">
              <a:lnSpc>
                <a:spcPct val="120000"/>
              </a:lnSpc>
              <a:defRPr/>
            </a:pPr>
            <a:r>
              <a:rPr lang="en-GB" sz="1100" dirty="0">
                <a:cs typeface="Arial" pitchFamily="34" charset="0"/>
              </a:rPr>
              <a:t>Extending the relief available when High Court challenges to a confirmed CPO are successful </a:t>
            </a:r>
          </a:p>
          <a:p>
            <a:pPr marL="0" lvl="2">
              <a:lnSpc>
                <a:spcPct val="120000"/>
              </a:lnSpc>
              <a:defRPr/>
            </a:pPr>
            <a:r>
              <a:rPr lang="en-GB" sz="1100" dirty="0">
                <a:cs typeface="Arial" pitchFamily="34" charset="0"/>
              </a:rPr>
              <a:t>Allow earlier advance payments of compensation </a:t>
            </a:r>
          </a:p>
          <a:p>
            <a:pPr marL="0" lvl="2">
              <a:lnSpc>
                <a:spcPct val="120000"/>
              </a:lnSpc>
              <a:defRPr/>
            </a:pPr>
            <a:r>
              <a:rPr lang="en-GB" sz="1100" dirty="0">
                <a:cs typeface="Arial" pitchFamily="34" charset="0"/>
              </a:rPr>
              <a:t>Improve the rate of interest to be paid on outstanding compensation </a:t>
            </a:r>
          </a:p>
          <a:p>
            <a:pPr marL="0" lvl="2">
              <a:lnSpc>
                <a:spcPct val="120000"/>
              </a:lnSpc>
              <a:defRPr/>
            </a:pPr>
            <a:r>
              <a:rPr lang="en-GB" sz="1100" dirty="0">
                <a:cs typeface="Arial" pitchFamily="34" charset="0"/>
              </a:rPr>
              <a:t>Extend the power to override easements and covenants to all acquiring authorities to speed up and improve the design of regeneration schemes</a:t>
            </a:r>
          </a:p>
          <a:p>
            <a:pPr marL="0" lvl="2">
              <a:lnSpc>
                <a:spcPct val="120000"/>
              </a:lnSpc>
              <a:defRPr/>
            </a:pPr>
            <a:r>
              <a:rPr lang="en-GB" sz="1100" dirty="0">
                <a:cs typeface="Arial" pitchFamily="34" charset="0"/>
              </a:rPr>
              <a:t>Reform the dispute procedure for “material detriment”, where part only of a claimant’s land is taken</a:t>
            </a:r>
          </a:p>
          <a:p>
            <a:pPr>
              <a:defRPr/>
            </a:pPr>
            <a:endParaRPr lang="en-GB" sz="1000" dirty="0"/>
          </a:p>
          <a:p>
            <a:pPr>
              <a:defRPr/>
            </a:pPr>
            <a:endParaRPr lang="en-GB" sz="1000" b="1" dirty="0"/>
          </a:p>
          <a:p>
            <a:pPr>
              <a:spcBef>
                <a:spcPts val="0"/>
              </a:spcBef>
              <a:spcAft>
                <a:spcPts val="0"/>
              </a:spcAft>
              <a:buSzPts val="1400"/>
              <a:tabLst>
                <a:tab pos="-457977" algn="l"/>
                <a:tab pos="-457977" algn="l"/>
                <a:tab pos="228989" algn="l"/>
              </a:tabLst>
              <a:defRPr/>
            </a:pPr>
            <a:endParaRPr lang="en-GB" sz="1000" spc="-10" dirty="0">
              <a:latin typeface="Times New Roman"/>
              <a:ea typeface="Times New Roman"/>
            </a:endParaRPr>
          </a:p>
          <a:p>
            <a:pPr>
              <a:defRPr/>
            </a:pPr>
            <a:endParaRPr lang="en-GB" sz="1400" dirty="0"/>
          </a:p>
          <a:p>
            <a:pPr>
              <a:defRPr/>
            </a:pPr>
            <a:endParaRPr lang="en-US" dirty="0" smtClean="0"/>
          </a:p>
        </p:txBody>
      </p:sp>
      <p:sp>
        <p:nvSpPr>
          <p:cNvPr id="24580"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1"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2"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1696A81-A5CB-4425-88AA-31057B2C6A23}" type="slidenum">
              <a:rPr lang="en-GB" altLang="en-US" smtClean="0">
                <a:solidFill>
                  <a:srgbClr val="000000"/>
                </a:solidFill>
                <a:latin typeface="Arial" charset="0"/>
              </a:rPr>
              <a:pPr eaLnBrk="1" hangingPunct="1">
                <a:spcBef>
                  <a:spcPct val="0"/>
                </a:spcBef>
              </a:pPr>
              <a:t>11</a:t>
            </a:fld>
            <a:endParaRPr lang="en-GB" altLang="en-US" smtClean="0">
              <a:solidFill>
                <a:srgbClr val="000000"/>
              </a:solidFill>
              <a:latin typeface="Arial" charset="0"/>
            </a:endParaRPr>
          </a:p>
        </p:txBody>
      </p:sp>
    </p:spTree>
    <p:extLst>
      <p:ext uri="{BB962C8B-B14F-4D97-AF65-F5344CB8AC3E}">
        <p14:creationId xmlns:p14="http://schemas.microsoft.com/office/powerpoint/2010/main" val="124713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952500" y="685800"/>
            <a:ext cx="4953000" cy="3429000"/>
          </a:xfrm>
          <a:ln/>
        </p:spPr>
      </p:sp>
      <p:sp>
        <p:nvSpPr>
          <p:cNvPr id="30723" name="Notes Placeholder 2"/>
          <p:cNvSpPr>
            <a:spLocks noGrp="1"/>
          </p:cNvSpPr>
          <p:nvPr>
            <p:ph type="body" idx="1"/>
          </p:nvPr>
        </p:nvSpPr>
        <p:spPr/>
        <p:txBody>
          <a:bodyPr/>
          <a:lstStyle/>
          <a:p>
            <a:pPr>
              <a:lnSpc>
                <a:spcPct val="150000"/>
              </a:lnSpc>
              <a:defRPr/>
            </a:pPr>
            <a:r>
              <a:rPr lang="en-GB" sz="1100" dirty="0" smtClean="0"/>
              <a:t>The </a:t>
            </a:r>
            <a:r>
              <a:rPr lang="en-GB" sz="1100" b="1" dirty="0" smtClean="0"/>
              <a:t>Housing &amp; Planning Bill </a:t>
            </a:r>
            <a:r>
              <a:rPr lang="en-GB" sz="1100" dirty="0" smtClean="0"/>
              <a:t>objectives:</a:t>
            </a:r>
          </a:p>
          <a:p>
            <a:pPr>
              <a:lnSpc>
                <a:spcPct val="150000"/>
              </a:lnSpc>
              <a:defRPr/>
            </a:pPr>
            <a:r>
              <a:rPr lang="en-GB" sz="1100" dirty="0" smtClean="0"/>
              <a:t> </a:t>
            </a:r>
          </a:p>
          <a:p>
            <a:pPr marL="285750" indent="-285750">
              <a:lnSpc>
                <a:spcPct val="150000"/>
              </a:lnSpc>
              <a:buFont typeface="Arial" pitchFamily="34" charset="0"/>
              <a:buChar char="•"/>
              <a:defRPr/>
            </a:pPr>
            <a:r>
              <a:rPr lang="en-GB" sz="1100" dirty="0" smtClean="0"/>
              <a:t>To help more people own their own home</a:t>
            </a:r>
          </a:p>
          <a:p>
            <a:pPr marL="285750" indent="-285750">
              <a:lnSpc>
                <a:spcPct val="150000"/>
              </a:lnSpc>
              <a:buFont typeface="Arial" pitchFamily="34" charset="0"/>
              <a:buChar char="•"/>
              <a:defRPr/>
            </a:pPr>
            <a:r>
              <a:rPr lang="en-GB" sz="1100" dirty="0" smtClean="0"/>
              <a:t>To build more homes</a:t>
            </a:r>
          </a:p>
          <a:p>
            <a:pPr marL="285750" indent="-285750">
              <a:lnSpc>
                <a:spcPct val="150000"/>
              </a:lnSpc>
              <a:buFont typeface="Arial" pitchFamily="34" charset="0"/>
              <a:buChar char="•"/>
              <a:defRPr/>
            </a:pPr>
            <a:r>
              <a:rPr lang="en-GB" sz="1100" dirty="0" smtClean="0"/>
              <a:t>To make the </a:t>
            </a:r>
            <a:r>
              <a:rPr lang="en-GB" sz="1100" u="sng" dirty="0" smtClean="0"/>
              <a:t>planning process deliver more </a:t>
            </a:r>
          </a:p>
          <a:p>
            <a:pPr marL="285750" indent="-285750">
              <a:lnSpc>
                <a:spcPct val="150000"/>
              </a:lnSpc>
              <a:buFont typeface="Arial" pitchFamily="34" charset="0"/>
              <a:buChar char="•"/>
              <a:defRPr/>
            </a:pPr>
            <a:r>
              <a:rPr lang="en-GB" sz="1100" dirty="0" smtClean="0"/>
              <a:t>Making rental markets fit for the future</a:t>
            </a:r>
          </a:p>
          <a:p>
            <a:pPr>
              <a:defRPr/>
            </a:pPr>
            <a:endParaRPr lang="en-GB" sz="1100" b="1" dirty="0" smtClean="0">
              <a:cs typeface="Arial" pitchFamily="34" charset="0"/>
            </a:endParaRPr>
          </a:p>
          <a:p>
            <a:pPr>
              <a:defRPr/>
            </a:pPr>
            <a:endParaRPr lang="en-GB" sz="1100" b="1" dirty="0" smtClean="0">
              <a:cs typeface="Arial" pitchFamily="34" charset="0"/>
            </a:endParaRPr>
          </a:p>
          <a:p>
            <a:pPr>
              <a:defRPr/>
            </a:pPr>
            <a:r>
              <a:rPr lang="en-GB" sz="1100" b="1" dirty="0" smtClean="0">
                <a:cs typeface="Arial" pitchFamily="34" charset="0"/>
              </a:rPr>
              <a:t>Permission </a:t>
            </a:r>
            <a:r>
              <a:rPr lang="en-GB" sz="1100" b="1" dirty="0">
                <a:cs typeface="Arial" pitchFamily="34" charset="0"/>
              </a:rPr>
              <a:t>in principle </a:t>
            </a:r>
            <a:r>
              <a:rPr lang="en-GB" sz="1100" dirty="0">
                <a:cs typeface="Arial" pitchFamily="34" charset="0"/>
              </a:rPr>
              <a:t>is a genuinely new way of delivering planning permissions for locally supported brownfield developments.  </a:t>
            </a:r>
          </a:p>
          <a:p>
            <a:pPr>
              <a:defRPr/>
            </a:pPr>
            <a:r>
              <a:rPr lang="en-GB" sz="1100" dirty="0">
                <a:cs typeface="Arial" pitchFamily="34" charset="0"/>
              </a:rPr>
              <a:t>It will allow land identified locally as being suitable for housing to be automatically granted consent for in principle issues like the location, use and amount of housing.</a:t>
            </a:r>
          </a:p>
          <a:p>
            <a:pPr>
              <a:defRPr/>
            </a:pPr>
            <a:r>
              <a:rPr lang="en-GB" sz="1100" dirty="0">
                <a:cs typeface="Arial" pitchFamily="34" charset="0"/>
              </a:rPr>
              <a:t>Matters of technical detail such as the detailed design of the houses will then need to be agreed at a later point. </a:t>
            </a:r>
          </a:p>
          <a:p>
            <a:pPr>
              <a:defRPr/>
            </a:pPr>
            <a:endParaRPr lang="en-GB" sz="1100" dirty="0">
              <a:cs typeface="Arial" pitchFamily="34" charset="0"/>
            </a:endParaRPr>
          </a:p>
          <a:p>
            <a:pPr>
              <a:spcAft>
                <a:spcPts val="301"/>
              </a:spcAft>
              <a:buSzPts val="1200"/>
              <a:tabLst>
                <a:tab pos="548301" algn="l"/>
              </a:tabLst>
              <a:defRPr/>
            </a:pPr>
            <a:r>
              <a:rPr lang="en-GB" sz="1100" b="1" dirty="0">
                <a:cs typeface="Arial" pitchFamily="34" charset="0"/>
              </a:rPr>
              <a:t>CPO </a:t>
            </a:r>
            <a:r>
              <a:rPr lang="en-GB" sz="1100" dirty="0">
                <a:cs typeface="Arial" pitchFamily="34" charset="0"/>
              </a:rPr>
              <a:t>- Consultation in March 2015 to make CPO clearer, faster and fairer </a:t>
            </a:r>
          </a:p>
          <a:p>
            <a:pPr>
              <a:spcAft>
                <a:spcPts val="301"/>
              </a:spcAft>
              <a:buSzPts val="1200"/>
              <a:tabLst>
                <a:tab pos="548301" algn="l"/>
              </a:tabLst>
              <a:defRPr/>
            </a:pPr>
            <a:r>
              <a:rPr lang="en-GB" sz="1100" dirty="0">
                <a:cs typeface="Arial" pitchFamily="34" charset="0"/>
              </a:rPr>
              <a:t>Included proposals for legislative change focused on processes including:</a:t>
            </a:r>
          </a:p>
          <a:p>
            <a:pPr marL="0" lvl="2">
              <a:lnSpc>
                <a:spcPct val="120000"/>
              </a:lnSpc>
              <a:defRPr/>
            </a:pPr>
            <a:r>
              <a:rPr lang="en-GB" sz="1100" dirty="0">
                <a:cs typeface="Arial" pitchFamily="34" charset="0"/>
              </a:rPr>
              <a:t>Increasing notice periods before entry to property is taken by a CPO</a:t>
            </a:r>
          </a:p>
          <a:p>
            <a:pPr marL="0" lvl="2">
              <a:lnSpc>
                <a:spcPct val="120000"/>
              </a:lnSpc>
              <a:defRPr/>
            </a:pPr>
            <a:r>
              <a:rPr lang="en-GB" sz="1100" dirty="0">
                <a:cs typeface="Arial" pitchFamily="34" charset="0"/>
              </a:rPr>
              <a:t>Streamlining Government decision-making processes </a:t>
            </a:r>
          </a:p>
          <a:p>
            <a:pPr marL="0" lvl="2">
              <a:lnSpc>
                <a:spcPct val="120000"/>
              </a:lnSpc>
              <a:defRPr/>
            </a:pPr>
            <a:r>
              <a:rPr lang="en-GB" sz="1100" dirty="0">
                <a:cs typeface="Arial" pitchFamily="34" charset="0"/>
              </a:rPr>
              <a:t>Extending the relief available when High Court challenges to a confirmed CPO are successful </a:t>
            </a:r>
          </a:p>
          <a:p>
            <a:pPr marL="0" lvl="2">
              <a:lnSpc>
                <a:spcPct val="120000"/>
              </a:lnSpc>
              <a:defRPr/>
            </a:pPr>
            <a:r>
              <a:rPr lang="en-GB" sz="1100" dirty="0">
                <a:cs typeface="Arial" pitchFamily="34" charset="0"/>
              </a:rPr>
              <a:t>Allow earlier advance payments of compensation </a:t>
            </a:r>
          </a:p>
          <a:p>
            <a:pPr marL="0" lvl="2">
              <a:lnSpc>
                <a:spcPct val="120000"/>
              </a:lnSpc>
              <a:defRPr/>
            </a:pPr>
            <a:r>
              <a:rPr lang="en-GB" sz="1100" dirty="0">
                <a:cs typeface="Arial" pitchFamily="34" charset="0"/>
              </a:rPr>
              <a:t>Improve the rate of interest to be paid on outstanding compensation </a:t>
            </a:r>
          </a:p>
          <a:p>
            <a:pPr marL="0" lvl="2">
              <a:lnSpc>
                <a:spcPct val="120000"/>
              </a:lnSpc>
              <a:defRPr/>
            </a:pPr>
            <a:r>
              <a:rPr lang="en-GB" sz="1100" dirty="0">
                <a:cs typeface="Arial" pitchFamily="34" charset="0"/>
              </a:rPr>
              <a:t>Extend the power to override easements and covenants to all acquiring authorities to speed up and improve the design of regeneration schemes</a:t>
            </a:r>
          </a:p>
          <a:p>
            <a:pPr marL="0" lvl="2">
              <a:lnSpc>
                <a:spcPct val="120000"/>
              </a:lnSpc>
              <a:defRPr/>
            </a:pPr>
            <a:r>
              <a:rPr lang="en-GB" sz="1100" dirty="0">
                <a:cs typeface="Arial" pitchFamily="34" charset="0"/>
              </a:rPr>
              <a:t>Reform the dispute procedure for “material detriment”, where part only of a claimant’s land is taken</a:t>
            </a:r>
          </a:p>
          <a:p>
            <a:pPr>
              <a:defRPr/>
            </a:pPr>
            <a:endParaRPr lang="en-GB" sz="1000" dirty="0"/>
          </a:p>
          <a:p>
            <a:pPr>
              <a:defRPr/>
            </a:pPr>
            <a:endParaRPr lang="en-GB" sz="1000" b="1" dirty="0"/>
          </a:p>
          <a:p>
            <a:pPr>
              <a:spcBef>
                <a:spcPts val="0"/>
              </a:spcBef>
              <a:spcAft>
                <a:spcPts val="0"/>
              </a:spcAft>
              <a:buSzPts val="1400"/>
              <a:tabLst>
                <a:tab pos="-457977" algn="l"/>
                <a:tab pos="-457977" algn="l"/>
                <a:tab pos="228989" algn="l"/>
              </a:tabLst>
              <a:defRPr/>
            </a:pPr>
            <a:endParaRPr lang="en-GB" sz="1000" spc="-10" dirty="0">
              <a:latin typeface="Times New Roman"/>
              <a:ea typeface="Times New Roman"/>
            </a:endParaRPr>
          </a:p>
          <a:p>
            <a:pPr>
              <a:defRPr/>
            </a:pPr>
            <a:endParaRPr lang="en-GB" sz="1400" dirty="0"/>
          </a:p>
          <a:p>
            <a:pPr>
              <a:defRPr/>
            </a:pPr>
            <a:endParaRPr lang="en-US" dirty="0" smtClean="0"/>
          </a:p>
        </p:txBody>
      </p:sp>
      <p:sp>
        <p:nvSpPr>
          <p:cNvPr id="24580"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1"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2"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1696A81-A5CB-4425-88AA-31057B2C6A23}" type="slidenum">
              <a:rPr lang="en-GB" altLang="en-US" smtClean="0">
                <a:solidFill>
                  <a:srgbClr val="000000"/>
                </a:solidFill>
                <a:latin typeface="Arial" charset="0"/>
              </a:rPr>
              <a:pPr eaLnBrk="1" hangingPunct="1">
                <a:spcBef>
                  <a:spcPct val="0"/>
                </a:spcBef>
              </a:pPr>
              <a:t>12</a:t>
            </a:fld>
            <a:endParaRPr lang="en-GB" altLang="en-US" smtClean="0">
              <a:solidFill>
                <a:srgbClr val="000000"/>
              </a:solidFill>
              <a:latin typeface="Arial" charset="0"/>
            </a:endParaRPr>
          </a:p>
        </p:txBody>
      </p:sp>
    </p:spTree>
    <p:extLst>
      <p:ext uri="{BB962C8B-B14F-4D97-AF65-F5344CB8AC3E}">
        <p14:creationId xmlns:p14="http://schemas.microsoft.com/office/powerpoint/2010/main" val="399604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76338" y="260350"/>
            <a:ext cx="4568825" cy="3427413"/>
          </a:xfrm>
          <a:ln/>
        </p:spPr>
      </p:sp>
      <p:sp>
        <p:nvSpPr>
          <p:cNvPr id="25603" name="Notes Placeholder 2"/>
          <p:cNvSpPr>
            <a:spLocks noGrp="1"/>
          </p:cNvSpPr>
          <p:nvPr>
            <p:ph type="body" idx="1"/>
          </p:nvPr>
        </p:nvSpPr>
        <p:spPr>
          <a:xfrm>
            <a:off x="86486" y="3908831"/>
            <a:ext cx="6771514" cy="4974874"/>
          </a:xfrm>
        </p:spPr>
        <p:txBody>
          <a:bodyPr/>
          <a:lstStyle/>
          <a:p>
            <a:pPr>
              <a:spcAft>
                <a:spcPts val="601"/>
              </a:spcAft>
              <a:defRPr/>
            </a:pPr>
            <a:r>
              <a:rPr lang="en-GB" b="1" dirty="0" smtClean="0"/>
              <a:t>Local Plans </a:t>
            </a:r>
            <a:r>
              <a:rPr lang="en-GB" dirty="0" smtClean="0"/>
              <a:t>- 64 </a:t>
            </a:r>
            <a:r>
              <a:rPr lang="en-GB" dirty="0"/>
              <a:t>per cent (216 in total) of local planning authorities have adopted a Local </a:t>
            </a:r>
            <a:r>
              <a:rPr lang="en-GB" dirty="0" smtClean="0"/>
              <a:t>Plan. 82 </a:t>
            </a:r>
            <a:r>
              <a:rPr lang="en-GB" dirty="0"/>
              <a:t>per cent (274 in total) have at least </a:t>
            </a:r>
            <a:r>
              <a:rPr lang="en-GB" i="1" dirty="0"/>
              <a:t>published</a:t>
            </a:r>
            <a:r>
              <a:rPr lang="en-GB" dirty="0"/>
              <a:t> a draft Local Plan</a:t>
            </a:r>
          </a:p>
          <a:p>
            <a:pPr>
              <a:defRPr/>
            </a:pPr>
            <a:r>
              <a:rPr lang="en-GB" b="1" dirty="0" smtClean="0"/>
              <a:t>Neighbourhood </a:t>
            </a:r>
            <a:r>
              <a:rPr lang="en-GB" b="1" dirty="0"/>
              <a:t>Plans</a:t>
            </a:r>
            <a:r>
              <a:rPr lang="en-GB" dirty="0"/>
              <a:t>. </a:t>
            </a:r>
            <a:r>
              <a:rPr lang="en-GB" spc="-10" dirty="0" smtClean="0"/>
              <a:t>100 </a:t>
            </a:r>
            <a:r>
              <a:rPr lang="en-GB" spc="-10" dirty="0"/>
              <a:t>successful neighbourhood planning referendums to date– first  75 plans and orders are now in place. £22.5 million support programme for neighbourhood planning for 2015-2018 is under way – over £2.2 million in grants awarded to local communities since March.</a:t>
            </a:r>
          </a:p>
          <a:p>
            <a:pPr>
              <a:defRPr/>
            </a:pPr>
            <a:endParaRPr lang="en-GB" spc="-10" dirty="0"/>
          </a:p>
          <a:p>
            <a:pPr>
              <a:defRPr/>
            </a:pPr>
            <a:r>
              <a:rPr lang="en-GB" sz="1100" b="1" dirty="0"/>
              <a:t>Permitted development rights </a:t>
            </a:r>
            <a:r>
              <a:rPr lang="en-GB" sz="1100" dirty="0"/>
              <a:t>have seen significant reform since 2010:</a:t>
            </a:r>
          </a:p>
          <a:p>
            <a:pPr eaLnBrk="1" hangingPunct="1">
              <a:defRPr/>
            </a:pPr>
            <a:r>
              <a:rPr lang="en-GB" sz="1100" b="1" dirty="0">
                <a:solidFill>
                  <a:srgbClr val="000000"/>
                </a:solidFill>
              </a:rPr>
              <a:t>- </a:t>
            </a:r>
            <a:r>
              <a:rPr lang="en-GB" sz="1100" dirty="0">
                <a:solidFill>
                  <a:srgbClr val="000000"/>
                </a:solidFill>
              </a:rPr>
              <a:t>Consolidated General Permitted Development Order – </a:t>
            </a:r>
            <a:r>
              <a:rPr lang="en-GB" sz="1100" dirty="0"/>
              <a:t>replacing 23 regulations </a:t>
            </a:r>
          </a:p>
          <a:p>
            <a:pPr eaLnBrk="1" hangingPunct="1">
              <a:defRPr/>
            </a:pPr>
            <a:r>
              <a:rPr lang="en-GB" sz="1100" b="1" u="sng" dirty="0">
                <a:solidFill>
                  <a:srgbClr val="000000"/>
                </a:solidFill>
              </a:rPr>
              <a:t>New permitted development  rights from April 2015</a:t>
            </a:r>
            <a:r>
              <a:rPr lang="en-GB" sz="1100" b="1" dirty="0">
                <a:solidFill>
                  <a:srgbClr val="000000"/>
                </a:solidFill>
              </a:rPr>
              <a:t>:</a:t>
            </a:r>
          </a:p>
          <a:p>
            <a:pPr marL="286236" indent="-286236">
              <a:buFont typeface="Arial" panose="020B0604020202020204" pitchFamily="34" charset="0"/>
              <a:buChar char="•"/>
              <a:defRPr/>
            </a:pPr>
            <a:r>
              <a:rPr lang="en-GB" sz="1100" dirty="0">
                <a:solidFill>
                  <a:srgbClr val="000000"/>
                </a:solidFill>
              </a:rPr>
              <a:t>Change of use from storage and distribution (B8), casinos, amusement arcades &amp;centres to residential (C3).</a:t>
            </a:r>
          </a:p>
          <a:p>
            <a:pPr marL="286236" indent="-286236">
              <a:buFont typeface="Arial" panose="020B0604020202020204" pitchFamily="34" charset="0"/>
              <a:buChar char="•"/>
              <a:defRPr/>
            </a:pPr>
            <a:r>
              <a:rPr lang="en-GB" sz="1100" dirty="0">
                <a:solidFill>
                  <a:srgbClr val="000000"/>
                </a:solidFill>
              </a:rPr>
              <a:t>Change of use from retail (A1 or A2) to restaurant or cafe (A3), or assembly or leisure use (D2). </a:t>
            </a:r>
          </a:p>
          <a:p>
            <a:pPr marL="286236" indent="-286236">
              <a:buFont typeface="Arial" panose="020B0604020202020204" pitchFamily="34" charset="0"/>
              <a:buChar char="•"/>
              <a:defRPr/>
            </a:pPr>
            <a:r>
              <a:rPr lang="en-GB" sz="1100" dirty="0">
                <a:solidFill>
                  <a:srgbClr val="000000"/>
                </a:solidFill>
              </a:rPr>
              <a:t>New rights to retailers to support ‘click and collect’ services.</a:t>
            </a:r>
          </a:p>
          <a:p>
            <a:pPr marL="286236" indent="-286236">
              <a:buFont typeface="Arial" panose="020B0604020202020204" pitchFamily="34" charset="0"/>
              <a:buChar char="•"/>
              <a:defRPr/>
            </a:pPr>
            <a:r>
              <a:rPr lang="en-GB" sz="1100" b="1" dirty="0">
                <a:solidFill>
                  <a:srgbClr val="000000"/>
                </a:solidFill>
              </a:rPr>
              <a:t>I</a:t>
            </a:r>
            <a:r>
              <a:rPr lang="en-GB" sz="1100" dirty="0">
                <a:solidFill>
                  <a:srgbClr val="000000"/>
                </a:solidFill>
              </a:rPr>
              <a:t>ncreased householder and business extensions made permanent  </a:t>
            </a:r>
          </a:p>
          <a:p>
            <a:pPr marL="286236" indent="-286236">
              <a:buFont typeface="Arial" panose="020B0604020202020204" pitchFamily="34" charset="0"/>
              <a:buChar char="•"/>
              <a:defRPr/>
            </a:pPr>
            <a:r>
              <a:rPr lang="en-GB" sz="1100" dirty="0">
                <a:solidFill>
                  <a:srgbClr val="000000"/>
                </a:solidFill>
              </a:rPr>
              <a:t>Waste management facilities and sewerage undertakers.</a:t>
            </a:r>
          </a:p>
          <a:p>
            <a:pPr marL="286236" indent="-286236">
              <a:buFont typeface="Arial" panose="020B0604020202020204" pitchFamily="34" charset="0"/>
              <a:buChar char="•"/>
              <a:defRPr/>
            </a:pPr>
            <a:endParaRPr lang="en-GB" sz="1100" dirty="0">
              <a:solidFill>
                <a:srgbClr val="000000"/>
              </a:solidFill>
            </a:endParaRPr>
          </a:p>
          <a:p>
            <a:pPr>
              <a:tabLst>
                <a:tab pos="0" algn="l"/>
              </a:tabLst>
              <a:defRPr/>
            </a:pPr>
            <a:r>
              <a:rPr lang="en-GB" sz="1100" b="1" dirty="0"/>
              <a:t>EIA Thresholds. </a:t>
            </a:r>
            <a:r>
              <a:rPr lang="en-GB" sz="1100" dirty="0"/>
              <a:t> April 2015 new screening thresholds introduced for dwelling house and industrial development</a:t>
            </a:r>
          </a:p>
          <a:p>
            <a:pPr>
              <a:tabLst>
                <a:tab pos="0" algn="l"/>
              </a:tabLst>
              <a:defRPr/>
            </a:pPr>
            <a:r>
              <a:rPr lang="en-GB" sz="1100" dirty="0"/>
              <a:t>For dwelling house development the threshold has risen from 0.5 hectares to 5 hectares or includes more than 150 dwellings or more than 1 hectare of industrial development</a:t>
            </a:r>
          </a:p>
          <a:p>
            <a:pPr>
              <a:tabLst>
                <a:tab pos="0" algn="l"/>
              </a:tabLst>
              <a:defRPr/>
            </a:pPr>
            <a:r>
              <a:rPr lang="en-GB" sz="1100" dirty="0"/>
              <a:t>For industrial development the threshold has risen from 0.5 hectares to 5 hectares</a:t>
            </a:r>
          </a:p>
          <a:p>
            <a:pPr>
              <a:tabLst>
                <a:tab pos="0" algn="l"/>
              </a:tabLst>
              <a:defRPr/>
            </a:pPr>
            <a:r>
              <a:rPr lang="en-GB" sz="1100" b="1" dirty="0"/>
              <a:t>Transposition of the new directive</a:t>
            </a:r>
          </a:p>
          <a:p>
            <a:pPr>
              <a:tabLst>
                <a:tab pos="0" algn="l"/>
              </a:tabLst>
              <a:defRPr/>
            </a:pPr>
            <a:r>
              <a:rPr lang="en-GB" sz="1100" dirty="0"/>
              <a:t>The newly amended EIA Directive (2014/52/EU) entered into force on 15 May 2014.</a:t>
            </a:r>
          </a:p>
          <a:p>
            <a:pPr>
              <a:tabLst>
                <a:tab pos="0" algn="l"/>
              </a:tabLst>
              <a:defRPr/>
            </a:pPr>
            <a:r>
              <a:rPr lang="en-GB" sz="1100" dirty="0"/>
              <a:t>Member states are required to transpose the new directive into domestic law by 16 May 2016</a:t>
            </a:r>
          </a:p>
          <a:p>
            <a:pPr marL="286236" indent="-286236">
              <a:buFont typeface="Arial" panose="020B0604020202020204" pitchFamily="34" charset="0"/>
              <a:buChar char="•"/>
              <a:defRPr/>
            </a:pPr>
            <a:endParaRPr lang="en-GB" sz="1100" dirty="0">
              <a:solidFill>
                <a:srgbClr val="000000"/>
              </a:solidFill>
            </a:endParaRPr>
          </a:p>
          <a:p>
            <a:pPr eaLnBrk="1" hangingPunct="1">
              <a:defRPr/>
            </a:pPr>
            <a:endParaRPr lang="en-GB" sz="1100" dirty="0">
              <a:solidFill>
                <a:srgbClr val="000000"/>
              </a:solidFill>
            </a:endParaRPr>
          </a:p>
        </p:txBody>
      </p:sp>
      <p:sp>
        <p:nvSpPr>
          <p:cNvPr id="18436"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18437"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5AB2456-F94F-4EFF-A33F-7206CB1F505A}" type="slidenum">
              <a:rPr lang="en-GB" altLang="en-US" smtClean="0">
                <a:solidFill>
                  <a:srgbClr val="000000"/>
                </a:solidFill>
                <a:latin typeface="Arial" charset="0"/>
              </a:rPr>
              <a:pPr eaLnBrk="1" hangingPunct="1">
                <a:spcBef>
                  <a:spcPct val="0"/>
                </a:spcBef>
              </a:pPr>
              <a:t>2</a:t>
            </a:fld>
            <a:endParaRPr lang="en-GB" altLang="en-US" smtClean="0">
              <a:solidFill>
                <a:srgbClr val="000000"/>
              </a:solidFill>
              <a:latin typeface="Arial" charset="0"/>
            </a:endParaRPr>
          </a:p>
        </p:txBody>
      </p:sp>
    </p:spTree>
    <p:extLst>
      <p:ext uri="{BB962C8B-B14F-4D97-AF65-F5344CB8AC3E}">
        <p14:creationId xmlns:p14="http://schemas.microsoft.com/office/powerpoint/2010/main" val="4770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These are all about closer working between:</a:t>
            </a:r>
          </a:p>
          <a:p>
            <a:r>
              <a:rPr lang="en-GB" dirty="0" smtClean="0"/>
              <a:t>developers and LPAs, </a:t>
            </a:r>
          </a:p>
          <a:p>
            <a:r>
              <a:rPr lang="en-GB" dirty="0" smtClean="0"/>
              <a:t>LPAs &amp; LPAs, and </a:t>
            </a:r>
          </a:p>
          <a:p>
            <a:r>
              <a:rPr lang="en-GB" dirty="0" smtClean="0"/>
              <a:t>LPAs  &amp; communities</a:t>
            </a:r>
            <a:endParaRPr lang="en-GB" dirty="0"/>
          </a:p>
        </p:txBody>
      </p:sp>
      <p:sp>
        <p:nvSpPr>
          <p:cNvPr id="4" name="Slide Number Placeholder 3"/>
          <p:cNvSpPr>
            <a:spLocks noGrp="1"/>
          </p:cNvSpPr>
          <p:nvPr>
            <p:ph type="sldNum" sz="quarter" idx="10"/>
          </p:nvPr>
        </p:nvSpPr>
        <p:spPr/>
        <p:txBody>
          <a:bodyPr/>
          <a:lstStyle/>
          <a:p>
            <a:fld id="{C185F21A-DBB8-4E65-9E4E-3435B804B7D3}"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158675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43000" y="685800"/>
            <a:ext cx="4572000" cy="3429000"/>
          </a:xfrm>
          <a:ln/>
        </p:spPr>
      </p:sp>
      <p:sp>
        <p:nvSpPr>
          <p:cNvPr id="22531" name="Notes Placeholder 2"/>
          <p:cNvSpPr>
            <a:spLocks noGrp="1"/>
          </p:cNvSpPr>
          <p:nvPr>
            <p:ph type="body" idx="1"/>
          </p:nvPr>
        </p:nvSpPr>
        <p:spPr>
          <a:noFill/>
        </p:spPr>
        <p:txBody>
          <a:bodyPr/>
          <a:lstStyle/>
          <a:p>
            <a:r>
              <a:rPr lang="en-US" altLang="en-US" b="1" dirty="0" smtClean="0"/>
              <a:t>Productivity plan sets the agenda for the whole of government over the parliament to reverse the UK’s long-term productivity problem and secure rising living standards and a better quality of life for our citizens. </a:t>
            </a:r>
          </a:p>
          <a:p>
            <a:endParaRPr lang="en-GB" altLang="en-US" b="1" dirty="0" smtClean="0"/>
          </a:p>
          <a:p>
            <a:endParaRPr lang="en-GB" altLang="en-US" b="1" dirty="0" smtClean="0"/>
          </a:p>
          <a:p>
            <a:r>
              <a:rPr lang="en-GB" altLang="en-US" b="1" dirty="0" smtClean="0"/>
              <a:t>S106 - </a:t>
            </a:r>
            <a:r>
              <a:rPr lang="en-GB" altLang="en-US" dirty="0" smtClean="0"/>
              <a:t>Productivity Plan: introducing a dispute resolution mechanism to speed up negotiations and allow housing starts to proceed more quickly </a:t>
            </a:r>
          </a:p>
          <a:p>
            <a:endParaRPr lang="en-GB" altLang="en-US" b="1" dirty="0" smtClean="0"/>
          </a:p>
          <a:p>
            <a:r>
              <a:rPr lang="en-GB" altLang="en-US" b="1" dirty="0" smtClean="0"/>
              <a:t>CIL - </a:t>
            </a:r>
            <a:r>
              <a:rPr lang="en-GB" altLang="en-US" dirty="0" smtClean="0"/>
              <a:t>April 2010: fairer, faster, more certain and transparent contributions to infrastructure.</a:t>
            </a:r>
          </a:p>
          <a:p>
            <a:r>
              <a:rPr lang="en-GB" altLang="en-US" dirty="0" smtClean="0"/>
              <a:t>2010 – 2015: Coalition Government retained, reformed and amended the levy.</a:t>
            </a:r>
          </a:p>
          <a:p>
            <a:r>
              <a:rPr lang="en-GB" altLang="en-US" dirty="0" smtClean="0"/>
              <a:t>September 2015:95 charging authorities. [NB: 98 at start of October]</a:t>
            </a:r>
          </a:p>
          <a:p>
            <a:endParaRPr lang="en-GB" altLang="en-US" dirty="0" smtClean="0"/>
          </a:p>
          <a:p>
            <a:r>
              <a:rPr lang="en-GB" altLang="en-US" dirty="0" smtClean="0"/>
              <a:t>2015 Review: Ministerial commitment to review operation of the system (commitment emerged from an IA)</a:t>
            </a:r>
          </a:p>
          <a:p>
            <a:pPr eaLnBrk="1" hangingPunct="1"/>
            <a:endParaRPr lang="en-US" altLang="en-US" dirty="0" smtClean="0"/>
          </a:p>
        </p:txBody>
      </p:sp>
      <p:sp>
        <p:nvSpPr>
          <p:cNvPr id="22532"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2533"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2534"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C6E5F2F-5BBC-4594-95F8-A8DB6E26F7DB}" type="slidenum">
              <a:rPr lang="en-GB" altLang="en-US" smtClean="0">
                <a:solidFill>
                  <a:srgbClr val="000000"/>
                </a:solidFill>
                <a:latin typeface="Arial" charset="0"/>
              </a:rPr>
              <a:pPr eaLnBrk="1" hangingPunct="1">
                <a:spcBef>
                  <a:spcPct val="0"/>
                </a:spcBef>
              </a:pPr>
              <a:t>4</a:t>
            </a:fld>
            <a:endParaRPr lang="en-GB" altLang="en-US" smtClean="0">
              <a:solidFill>
                <a:srgbClr val="000000"/>
              </a:solidFill>
              <a:latin typeface="Arial" charset="0"/>
            </a:endParaRPr>
          </a:p>
        </p:txBody>
      </p:sp>
    </p:spTree>
    <p:extLst>
      <p:ext uri="{BB962C8B-B14F-4D97-AF65-F5344CB8AC3E}">
        <p14:creationId xmlns:p14="http://schemas.microsoft.com/office/powerpoint/2010/main" val="90830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143000" y="685800"/>
            <a:ext cx="4572000" cy="3429000"/>
          </a:xfrm>
          <a:ln/>
        </p:spPr>
      </p:sp>
      <p:sp>
        <p:nvSpPr>
          <p:cNvPr id="22531" name="Notes Placeholder 2"/>
          <p:cNvSpPr>
            <a:spLocks noGrp="1"/>
          </p:cNvSpPr>
          <p:nvPr>
            <p:ph type="body" idx="1"/>
          </p:nvPr>
        </p:nvSpPr>
        <p:spPr>
          <a:noFill/>
        </p:spPr>
        <p:txBody>
          <a:bodyPr/>
          <a:lstStyle/>
          <a:p>
            <a:r>
              <a:rPr lang="en-US" altLang="en-US" b="1" dirty="0" smtClean="0"/>
              <a:t>Productivity plan sets the agenda for the whole of government over the parliament to reverse the UK’s long-term productivity problem and secure rising living standards and a better quality of life for our citizens. </a:t>
            </a:r>
          </a:p>
          <a:p>
            <a:endParaRPr lang="en-GB" altLang="en-US" b="1" dirty="0" smtClean="0"/>
          </a:p>
          <a:p>
            <a:endParaRPr lang="en-GB" altLang="en-US" b="1" dirty="0" smtClean="0"/>
          </a:p>
          <a:p>
            <a:r>
              <a:rPr lang="en-GB" altLang="en-US" b="1" dirty="0" smtClean="0"/>
              <a:t>S106 - </a:t>
            </a:r>
            <a:r>
              <a:rPr lang="en-GB" altLang="en-US" dirty="0" smtClean="0"/>
              <a:t>Productivity Plan: introducing a dispute resolution mechanism to speed up negotiations and allow housing starts to proceed more quickly </a:t>
            </a:r>
          </a:p>
          <a:p>
            <a:endParaRPr lang="en-GB" altLang="en-US" b="1" dirty="0" smtClean="0"/>
          </a:p>
          <a:p>
            <a:r>
              <a:rPr lang="en-GB" altLang="en-US" b="1" dirty="0" smtClean="0"/>
              <a:t>CIL - </a:t>
            </a:r>
            <a:r>
              <a:rPr lang="en-GB" altLang="en-US" dirty="0" smtClean="0"/>
              <a:t>April 2010: fairer, faster, more certain and transparent contributions to infrastructure.</a:t>
            </a:r>
          </a:p>
          <a:p>
            <a:r>
              <a:rPr lang="en-GB" altLang="en-US" dirty="0" smtClean="0"/>
              <a:t>2010 – 2015: Coalition Government retained, reformed and amended the levy.</a:t>
            </a:r>
          </a:p>
          <a:p>
            <a:r>
              <a:rPr lang="en-GB" altLang="en-US" dirty="0" smtClean="0"/>
              <a:t>September 2015:95 charging authorities. [NB: 98 at start of October]</a:t>
            </a:r>
          </a:p>
          <a:p>
            <a:endParaRPr lang="en-GB" altLang="en-US" dirty="0" smtClean="0"/>
          </a:p>
          <a:p>
            <a:r>
              <a:rPr lang="en-GB" altLang="en-US" dirty="0" smtClean="0"/>
              <a:t>2015 Review: Ministerial commitment to review operation of the system (commitment emerged from an IA)</a:t>
            </a:r>
          </a:p>
          <a:p>
            <a:pPr eaLnBrk="1" hangingPunct="1"/>
            <a:endParaRPr lang="en-US" altLang="en-US" dirty="0" smtClean="0"/>
          </a:p>
        </p:txBody>
      </p:sp>
      <p:sp>
        <p:nvSpPr>
          <p:cNvPr id="22532"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2533"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2534"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C6E5F2F-5BBC-4594-95F8-A8DB6E26F7DB}" type="slidenum">
              <a:rPr lang="en-GB" altLang="en-US" smtClean="0">
                <a:solidFill>
                  <a:srgbClr val="000000"/>
                </a:solidFill>
                <a:latin typeface="Arial" charset="0"/>
              </a:rPr>
              <a:pPr eaLnBrk="1" hangingPunct="1">
                <a:spcBef>
                  <a:spcPct val="0"/>
                </a:spcBef>
              </a:pPr>
              <a:t>5</a:t>
            </a:fld>
            <a:endParaRPr lang="en-GB" altLang="en-US" smtClean="0">
              <a:solidFill>
                <a:srgbClr val="000000"/>
              </a:solidFill>
              <a:latin typeface="Arial" charset="0"/>
            </a:endParaRPr>
          </a:p>
        </p:txBody>
      </p:sp>
    </p:spTree>
    <p:extLst>
      <p:ext uri="{BB962C8B-B14F-4D97-AF65-F5344CB8AC3E}">
        <p14:creationId xmlns:p14="http://schemas.microsoft.com/office/powerpoint/2010/main" val="411692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p:txBody>
          <a:bodyPr/>
          <a:lstStyle/>
          <a:p>
            <a:pPr>
              <a:lnSpc>
                <a:spcPct val="150000"/>
              </a:lnSpc>
              <a:defRPr/>
            </a:pPr>
            <a:r>
              <a:rPr lang="en-GB" sz="1100" dirty="0" smtClean="0"/>
              <a:t>The </a:t>
            </a:r>
            <a:r>
              <a:rPr lang="en-GB" sz="1100" b="1" dirty="0" smtClean="0"/>
              <a:t>Housing &amp; Planning Bill </a:t>
            </a:r>
            <a:r>
              <a:rPr lang="en-GB" sz="1100" dirty="0" smtClean="0"/>
              <a:t>objectives:</a:t>
            </a:r>
          </a:p>
          <a:p>
            <a:pPr>
              <a:lnSpc>
                <a:spcPct val="150000"/>
              </a:lnSpc>
              <a:defRPr/>
            </a:pPr>
            <a:r>
              <a:rPr lang="en-GB" sz="1100" dirty="0" smtClean="0"/>
              <a:t> </a:t>
            </a:r>
          </a:p>
          <a:p>
            <a:pPr marL="285750" indent="-285750">
              <a:lnSpc>
                <a:spcPct val="150000"/>
              </a:lnSpc>
              <a:buFont typeface="Arial" pitchFamily="34" charset="0"/>
              <a:buChar char="•"/>
              <a:defRPr/>
            </a:pPr>
            <a:r>
              <a:rPr lang="en-GB" sz="1100" dirty="0" smtClean="0"/>
              <a:t>To help more people own their own home</a:t>
            </a:r>
          </a:p>
          <a:p>
            <a:pPr marL="285750" indent="-285750">
              <a:lnSpc>
                <a:spcPct val="150000"/>
              </a:lnSpc>
              <a:buFont typeface="Arial" pitchFamily="34" charset="0"/>
              <a:buChar char="•"/>
              <a:defRPr/>
            </a:pPr>
            <a:r>
              <a:rPr lang="en-GB" sz="1100" dirty="0" smtClean="0"/>
              <a:t>To build more homes</a:t>
            </a:r>
          </a:p>
          <a:p>
            <a:pPr marL="285750" indent="-285750">
              <a:lnSpc>
                <a:spcPct val="150000"/>
              </a:lnSpc>
              <a:buFont typeface="Arial" pitchFamily="34" charset="0"/>
              <a:buChar char="•"/>
              <a:defRPr/>
            </a:pPr>
            <a:r>
              <a:rPr lang="en-GB" sz="1100" dirty="0" smtClean="0"/>
              <a:t>To make the </a:t>
            </a:r>
            <a:r>
              <a:rPr lang="en-GB" sz="1100" u="sng" dirty="0" smtClean="0"/>
              <a:t>planning process deliver more </a:t>
            </a:r>
          </a:p>
          <a:p>
            <a:pPr marL="285750" indent="-285750">
              <a:lnSpc>
                <a:spcPct val="150000"/>
              </a:lnSpc>
              <a:buFont typeface="Arial" pitchFamily="34" charset="0"/>
              <a:buChar char="•"/>
              <a:defRPr/>
            </a:pPr>
            <a:r>
              <a:rPr lang="en-GB" sz="1100" dirty="0" smtClean="0"/>
              <a:t>Making rental markets fit for the future</a:t>
            </a:r>
          </a:p>
          <a:p>
            <a:pPr>
              <a:defRPr/>
            </a:pPr>
            <a:endParaRPr lang="en-GB" sz="1100" b="1" dirty="0" smtClean="0">
              <a:cs typeface="Arial" pitchFamily="34" charset="0"/>
            </a:endParaRPr>
          </a:p>
          <a:p>
            <a:pPr>
              <a:defRPr/>
            </a:pPr>
            <a:endParaRPr lang="en-GB" sz="1100" b="1" dirty="0" smtClean="0">
              <a:cs typeface="Arial" pitchFamily="34" charset="0"/>
            </a:endParaRPr>
          </a:p>
          <a:p>
            <a:pPr>
              <a:defRPr/>
            </a:pPr>
            <a:r>
              <a:rPr lang="en-GB" sz="1100" b="1" dirty="0" smtClean="0">
                <a:cs typeface="Arial" pitchFamily="34" charset="0"/>
              </a:rPr>
              <a:t>Permission </a:t>
            </a:r>
            <a:r>
              <a:rPr lang="en-GB" sz="1100" b="1" dirty="0">
                <a:cs typeface="Arial" pitchFamily="34" charset="0"/>
              </a:rPr>
              <a:t>in principle </a:t>
            </a:r>
            <a:r>
              <a:rPr lang="en-GB" sz="1100" dirty="0">
                <a:cs typeface="Arial" pitchFamily="34" charset="0"/>
              </a:rPr>
              <a:t>is a genuinely new way of delivering planning permissions for locally supported brownfield developments.  </a:t>
            </a:r>
          </a:p>
          <a:p>
            <a:pPr>
              <a:defRPr/>
            </a:pPr>
            <a:r>
              <a:rPr lang="en-GB" sz="1100" dirty="0">
                <a:cs typeface="Arial" pitchFamily="34" charset="0"/>
              </a:rPr>
              <a:t>It will allow land identified locally as being suitable for housing to be automatically granted consent for in principle issues like the location, use and amount of housing.</a:t>
            </a:r>
          </a:p>
          <a:p>
            <a:pPr>
              <a:defRPr/>
            </a:pPr>
            <a:r>
              <a:rPr lang="en-GB" sz="1100" dirty="0">
                <a:cs typeface="Arial" pitchFamily="34" charset="0"/>
              </a:rPr>
              <a:t>Matters of technical detail such as the detailed design of the houses will then need to be agreed at a later point. </a:t>
            </a:r>
          </a:p>
          <a:p>
            <a:pPr>
              <a:defRPr/>
            </a:pPr>
            <a:endParaRPr lang="en-GB" sz="1100" dirty="0">
              <a:cs typeface="Arial" pitchFamily="34" charset="0"/>
            </a:endParaRPr>
          </a:p>
          <a:p>
            <a:pPr>
              <a:spcAft>
                <a:spcPts val="301"/>
              </a:spcAft>
              <a:buSzPts val="1200"/>
              <a:tabLst>
                <a:tab pos="548301" algn="l"/>
              </a:tabLst>
              <a:defRPr/>
            </a:pPr>
            <a:r>
              <a:rPr lang="en-GB" sz="1100" b="1" dirty="0">
                <a:cs typeface="Arial" pitchFamily="34" charset="0"/>
              </a:rPr>
              <a:t>CPO </a:t>
            </a:r>
            <a:r>
              <a:rPr lang="en-GB" sz="1100" dirty="0">
                <a:cs typeface="Arial" pitchFamily="34" charset="0"/>
              </a:rPr>
              <a:t>- Consultation in March 2015 to make CPO clearer, faster and fairer </a:t>
            </a:r>
          </a:p>
          <a:p>
            <a:pPr>
              <a:spcAft>
                <a:spcPts val="301"/>
              </a:spcAft>
              <a:buSzPts val="1200"/>
              <a:tabLst>
                <a:tab pos="548301" algn="l"/>
              </a:tabLst>
              <a:defRPr/>
            </a:pPr>
            <a:r>
              <a:rPr lang="en-GB" sz="1100" dirty="0">
                <a:cs typeface="Arial" pitchFamily="34" charset="0"/>
              </a:rPr>
              <a:t>Included proposals for legislative change focused on processes including:</a:t>
            </a:r>
          </a:p>
          <a:p>
            <a:pPr marL="0" lvl="2">
              <a:lnSpc>
                <a:spcPct val="120000"/>
              </a:lnSpc>
              <a:defRPr/>
            </a:pPr>
            <a:r>
              <a:rPr lang="en-GB" sz="1100" dirty="0">
                <a:cs typeface="Arial" pitchFamily="34" charset="0"/>
              </a:rPr>
              <a:t>Increasing notice periods before entry to property is taken by a CPO</a:t>
            </a:r>
          </a:p>
          <a:p>
            <a:pPr marL="0" lvl="2">
              <a:lnSpc>
                <a:spcPct val="120000"/>
              </a:lnSpc>
              <a:defRPr/>
            </a:pPr>
            <a:r>
              <a:rPr lang="en-GB" sz="1100" dirty="0">
                <a:cs typeface="Arial" pitchFamily="34" charset="0"/>
              </a:rPr>
              <a:t>Streamlining Government decision-making processes </a:t>
            </a:r>
          </a:p>
          <a:p>
            <a:pPr marL="0" lvl="2">
              <a:lnSpc>
                <a:spcPct val="120000"/>
              </a:lnSpc>
              <a:defRPr/>
            </a:pPr>
            <a:r>
              <a:rPr lang="en-GB" sz="1100" dirty="0">
                <a:cs typeface="Arial" pitchFamily="34" charset="0"/>
              </a:rPr>
              <a:t>Extending the relief available when High Court challenges to a confirmed CPO are successful </a:t>
            </a:r>
          </a:p>
          <a:p>
            <a:pPr marL="0" lvl="2">
              <a:lnSpc>
                <a:spcPct val="120000"/>
              </a:lnSpc>
              <a:defRPr/>
            </a:pPr>
            <a:r>
              <a:rPr lang="en-GB" sz="1100" dirty="0">
                <a:cs typeface="Arial" pitchFamily="34" charset="0"/>
              </a:rPr>
              <a:t>Allow earlier advance payments of compensation </a:t>
            </a:r>
          </a:p>
          <a:p>
            <a:pPr marL="0" lvl="2">
              <a:lnSpc>
                <a:spcPct val="120000"/>
              </a:lnSpc>
              <a:defRPr/>
            </a:pPr>
            <a:r>
              <a:rPr lang="en-GB" sz="1100" dirty="0">
                <a:cs typeface="Arial" pitchFamily="34" charset="0"/>
              </a:rPr>
              <a:t>Improve the rate of interest to be paid on outstanding compensation </a:t>
            </a:r>
          </a:p>
          <a:p>
            <a:pPr marL="0" lvl="2">
              <a:lnSpc>
                <a:spcPct val="120000"/>
              </a:lnSpc>
              <a:defRPr/>
            </a:pPr>
            <a:r>
              <a:rPr lang="en-GB" sz="1100" dirty="0">
                <a:cs typeface="Arial" pitchFamily="34" charset="0"/>
              </a:rPr>
              <a:t>Extend the power to override easements and covenants to all acquiring authorities to speed up and improve the design of regeneration schemes</a:t>
            </a:r>
          </a:p>
          <a:p>
            <a:pPr marL="0" lvl="2">
              <a:lnSpc>
                <a:spcPct val="120000"/>
              </a:lnSpc>
              <a:defRPr/>
            </a:pPr>
            <a:r>
              <a:rPr lang="en-GB" sz="1100" dirty="0">
                <a:cs typeface="Arial" pitchFamily="34" charset="0"/>
              </a:rPr>
              <a:t>Reform the dispute procedure for “material detriment”, where part only of a claimant’s land is taken</a:t>
            </a:r>
          </a:p>
          <a:p>
            <a:pPr>
              <a:defRPr/>
            </a:pPr>
            <a:endParaRPr lang="en-GB" sz="1000" dirty="0" smtClean="0"/>
          </a:p>
          <a:p>
            <a:pPr>
              <a:defRPr/>
            </a:pPr>
            <a:endParaRPr lang="en-GB" sz="1000" dirty="0" smtClean="0"/>
          </a:p>
          <a:p>
            <a:pPr>
              <a:defRPr/>
            </a:pPr>
            <a:r>
              <a:rPr lang="en-GB" sz="1000" b="1" dirty="0" smtClean="0"/>
              <a:t>Self Build</a:t>
            </a:r>
            <a:endParaRPr lang="en-GB" sz="1000" b="1" dirty="0"/>
          </a:p>
          <a:p>
            <a:pPr fontAlgn="base"/>
            <a:r>
              <a:rPr lang="en-US" sz="1200" b="0" i="0" u="none" strike="noStrike" kern="1200" dirty="0" smtClean="0">
                <a:solidFill>
                  <a:schemeClr val="tx1"/>
                </a:solidFill>
                <a:effectLst/>
                <a:latin typeface="Arial" pitchFamily="34" charset="0"/>
                <a:ea typeface="+mn-ea"/>
                <a:cs typeface="+mn-cs"/>
                <a:hlinkClick r:id="rId3"/>
              </a:rPr>
              <a:t>In March</a:t>
            </a:r>
            <a:r>
              <a:rPr lang="en-US" sz="1200" b="0" i="0" kern="1200" dirty="0" smtClean="0">
                <a:solidFill>
                  <a:schemeClr val="tx1"/>
                </a:solidFill>
                <a:effectLst/>
                <a:latin typeface="Arial" pitchFamily="34" charset="0"/>
                <a:ea typeface="+mn-ea"/>
                <a:cs typeface="+mn-cs"/>
              </a:rPr>
              <a:t> this year, Royal Assent was given to the Self-Build and Custom Housebuilding Act 2015, which proposed a duty on all local authorities in England to keep a register of individuals and community groups interested in building their own homes, and require the register to be given consideration in local plan-making.</a:t>
            </a:r>
          </a:p>
          <a:p>
            <a:pPr fontAlgn="base"/>
            <a:r>
              <a:rPr lang="en-US" sz="1200" b="0" i="0" kern="1200" dirty="0" smtClean="0">
                <a:solidFill>
                  <a:schemeClr val="tx1"/>
                </a:solidFill>
                <a:effectLst/>
                <a:latin typeface="Arial" pitchFamily="34" charset="0"/>
                <a:ea typeface="+mn-ea"/>
                <a:cs typeface="+mn-cs"/>
              </a:rPr>
              <a:t>The </a:t>
            </a:r>
            <a:r>
              <a:rPr lang="en-US" sz="1200" b="0" i="0" u="none" strike="noStrike" kern="1200" dirty="0" smtClean="0">
                <a:solidFill>
                  <a:schemeClr val="tx1"/>
                </a:solidFill>
                <a:effectLst/>
                <a:latin typeface="Arial" pitchFamily="34" charset="0"/>
                <a:ea typeface="+mn-ea"/>
                <a:cs typeface="+mn-cs"/>
                <a:hlinkClick r:id="rId4"/>
              </a:rPr>
              <a:t>Housing and Planning Bill</a:t>
            </a:r>
            <a:r>
              <a:rPr lang="en-US" sz="1200" b="0" i="0" kern="1200" dirty="0" smtClean="0">
                <a:solidFill>
                  <a:schemeClr val="tx1"/>
                </a:solidFill>
                <a:effectLst/>
                <a:latin typeface="Arial" pitchFamily="34" charset="0"/>
                <a:ea typeface="+mn-ea"/>
                <a:cs typeface="+mn-cs"/>
              </a:rPr>
              <a:t> makes changes to that act and explains the new duty on councils to "give suitable development permission in respect of enough serviced plots of land to meet the demand for self-build and custom housebuilding in the authority’s area".</a:t>
            </a:r>
          </a:p>
          <a:p>
            <a:pPr fontAlgn="base"/>
            <a:r>
              <a:rPr lang="en-US" sz="1200" b="0" i="0" kern="1200" dirty="0" smtClean="0">
                <a:solidFill>
                  <a:schemeClr val="tx1"/>
                </a:solidFill>
                <a:effectLst/>
                <a:latin typeface="Arial" pitchFamily="34" charset="0"/>
                <a:ea typeface="+mn-ea"/>
                <a:cs typeface="+mn-cs"/>
              </a:rPr>
              <a:t>The government says demand will be "evidenced by the number of entries added" to a local register of people who say they are looking for a self-build plot.</a:t>
            </a:r>
          </a:p>
          <a:p>
            <a:pPr fontAlgn="base"/>
            <a:r>
              <a:rPr lang="en-US" sz="1200" b="0" i="0" kern="1200" dirty="0" smtClean="0">
                <a:solidFill>
                  <a:schemeClr val="tx1"/>
                </a:solidFill>
                <a:effectLst/>
                <a:latin typeface="Arial" pitchFamily="34" charset="0"/>
                <a:ea typeface="+mn-ea"/>
                <a:cs typeface="+mn-cs"/>
              </a:rPr>
              <a:t>But the bill says councils may be able to apply for an exemption from the requirement. It says that if an authority "applies for exemption to the secretary of state in accordance with regulations, the secretary of state may direct that the authority is not subject to the duty."</a:t>
            </a:r>
          </a:p>
          <a:p>
            <a:pPr fontAlgn="base"/>
            <a:r>
              <a:rPr lang="en-US" sz="1200" b="0" i="0" kern="1200" dirty="0" smtClean="0">
                <a:solidFill>
                  <a:schemeClr val="tx1"/>
                </a:solidFill>
                <a:effectLst/>
                <a:latin typeface="Arial" pitchFamily="34" charset="0"/>
                <a:ea typeface="+mn-ea"/>
                <a:cs typeface="+mn-cs"/>
              </a:rPr>
              <a:t>The bill adds that "regulations may specify the cases or circumstances in which an authority may apply for exemption".</a:t>
            </a:r>
          </a:p>
          <a:p>
            <a:pPr>
              <a:defRPr/>
            </a:pPr>
            <a:endParaRPr lang="en-GB" sz="1000" b="1" dirty="0"/>
          </a:p>
          <a:p>
            <a:pPr>
              <a:spcBef>
                <a:spcPts val="0"/>
              </a:spcBef>
              <a:spcAft>
                <a:spcPts val="0"/>
              </a:spcAft>
              <a:buSzPts val="1400"/>
              <a:tabLst>
                <a:tab pos="-457977" algn="l"/>
                <a:tab pos="-457977" algn="l"/>
                <a:tab pos="228989" algn="l"/>
              </a:tabLst>
              <a:defRPr/>
            </a:pPr>
            <a:endParaRPr lang="en-GB" sz="1000" spc="-10" dirty="0">
              <a:latin typeface="Times New Roman"/>
              <a:ea typeface="Times New Roman"/>
            </a:endParaRPr>
          </a:p>
          <a:p>
            <a:pPr>
              <a:defRPr/>
            </a:pPr>
            <a:endParaRPr lang="en-GB" sz="1400" dirty="0"/>
          </a:p>
          <a:p>
            <a:pPr>
              <a:defRPr/>
            </a:pPr>
            <a:endParaRPr lang="en-US" dirty="0" smtClean="0"/>
          </a:p>
        </p:txBody>
      </p:sp>
      <p:sp>
        <p:nvSpPr>
          <p:cNvPr id="24580"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1"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2"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1696A81-A5CB-4425-88AA-31057B2C6A23}" type="slidenum">
              <a:rPr lang="en-GB" altLang="en-US" smtClean="0">
                <a:solidFill>
                  <a:srgbClr val="000000"/>
                </a:solidFill>
                <a:latin typeface="Arial" charset="0"/>
              </a:rPr>
              <a:pPr eaLnBrk="1" hangingPunct="1">
                <a:spcBef>
                  <a:spcPct val="0"/>
                </a:spcBef>
              </a:pPr>
              <a:t>6</a:t>
            </a:fld>
            <a:endParaRPr lang="en-GB" altLang="en-US" smtClean="0">
              <a:solidFill>
                <a:srgbClr val="000000"/>
              </a:solidFill>
              <a:latin typeface="Arial" charset="0"/>
            </a:endParaRPr>
          </a:p>
        </p:txBody>
      </p:sp>
    </p:spTree>
    <p:extLst>
      <p:ext uri="{BB962C8B-B14F-4D97-AF65-F5344CB8AC3E}">
        <p14:creationId xmlns:p14="http://schemas.microsoft.com/office/powerpoint/2010/main" val="43420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p:txBody>
          <a:bodyPr/>
          <a:lstStyle/>
          <a:p>
            <a:pPr>
              <a:lnSpc>
                <a:spcPct val="150000"/>
              </a:lnSpc>
              <a:defRPr/>
            </a:pPr>
            <a:r>
              <a:rPr lang="en-GB" sz="1100" dirty="0" smtClean="0"/>
              <a:t>The </a:t>
            </a:r>
            <a:r>
              <a:rPr lang="en-GB" sz="1100" b="1" dirty="0" smtClean="0"/>
              <a:t>Housing &amp; Planning Bill </a:t>
            </a:r>
            <a:r>
              <a:rPr lang="en-GB" sz="1100" dirty="0" smtClean="0"/>
              <a:t>objectives:</a:t>
            </a:r>
          </a:p>
          <a:p>
            <a:pPr>
              <a:lnSpc>
                <a:spcPct val="150000"/>
              </a:lnSpc>
              <a:defRPr/>
            </a:pPr>
            <a:r>
              <a:rPr lang="en-GB" sz="1100" dirty="0" smtClean="0"/>
              <a:t> </a:t>
            </a:r>
          </a:p>
          <a:p>
            <a:pPr marL="285750" indent="-285750">
              <a:lnSpc>
                <a:spcPct val="150000"/>
              </a:lnSpc>
              <a:buFont typeface="Arial" pitchFamily="34" charset="0"/>
              <a:buChar char="•"/>
              <a:defRPr/>
            </a:pPr>
            <a:r>
              <a:rPr lang="en-GB" sz="1100" dirty="0" smtClean="0"/>
              <a:t>To help more people own their own home</a:t>
            </a:r>
          </a:p>
          <a:p>
            <a:pPr marL="285750" indent="-285750">
              <a:lnSpc>
                <a:spcPct val="150000"/>
              </a:lnSpc>
              <a:buFont typeface="Arial" pitchFamily="34" charset="0"/>
              <a:buChar char="•"/>
              <a:defRPr/>
            </a:pPr>
            <a:r>
              <a:rPr lang="en-GB" sz="1100" dirty="0" smtClean="0"/>
              <a:t>To build more homes</a:t>
            </a:r>
          </a:p>
          <a:p>
            <a:pPr marL="285750" indent="-285750">
              <a:lnSpc>
                <a:spcPct val="150000"/>
              </a:lnSpc>
              <a:buFont typeface="Arial" pitchFamily="34" charset="0"/>
              <a:buChar char="•"/>
              <a:defRPr/>
            </a:pPr>
            <a:r>
              <a:rPr lang="en-GB" sz="1100" dirty="0" smtClean="0"/>
              <a:t>To make the </a:t>
            </a:r>
            <a:r>
              <a:rPr lang="en-GB" sz="1100" u="sng" dirty="0" smtClean="0"/>
              <a:t>planning process deliver more </a:t>
            </a:r>
          </a:p>
          <a:p>
            <a:pPr marL="285750" indent="-285750">
              <a:lnSpc>
                <a:spcPct val="150000"/>
              </a:lnSpc>
              <a:buFont typeface="Arial" pitchFamily="34" charset="0"/>
              <a:buChar char="•"/>
              <a:defRPr/>
            </a:pPr>
            <a:r>
              <a:rPr lang="en-GB" sz="1100" dirty="0" smtClean="0"/>
              <a:t>Making rental markets fit for the future</a:t>
            </a:r>
          </a:p>
          <a:p>
            <a:pPr>
              <a:defRPr/>
            </a:pPr>
            <a:endParaRPr lang="en-GB" sz="1100" b="1" dirty="0" smtClean="0">
              <a:cs typeface="Arial" pitchFamily="34" charset="0"/>
            </a:endParaRPr>
          </a:p>
          <a:p>
            <a:pPr>
              <a:defRPr/>
            </a:pPr>
            <a:endParaRPr lang="en-GB" sz="1100" b="1" dirty="0" smtClean="0">
              <a:cs typeface="Arial" pitchFamily="34" charset="0"/>
            </a:endParaRPr>
          </a:p>
          <a:p>
            <a:pPr>
              <a:defRPr/>
            </a:pPr>
            <a:r>
              <a:rPr lang="en-GB" sz="1100" b="1" dirty="0" smtClean="0">
                <a:cs typeface="Arial" pitchFamily="34" charset="0"/>
              </a:rPr>
              <a:t>Permission </a:t>
            </a:r>
            <a:r>
              <a:rPr lang="en-GB" sz="1100" b="1" dirty="0">
                <a:cs typeface="Arial" pitchFamily="34" charset="0"/>
              </a:rPr>
              <a:t>in principle </a:t>
            </a:r>
            <a:r>
              <a:rPr lang="en-GB" sz="1100" dirty="0">
                <a:cs typeface="Arial" pitchFamily="34" charset="0"/>
              </a:rPr>
              <a:t>is a genuinely new way of delivering planning permissions for locally supported brownfield developments.  </a:t>
            </a:r>
          </a:p>
          <a:p>
            <a:pPr>
              <a:defRPr/>
            </a:pPr>
            <a:r>
              <a:rPr lang="en-GB" sz="1100" dirty="0">
                <a:cs typeface="Arial" pitchFamily="34" charset="0"/>
              </a:rPr>
              <a:t>It will allow land identified locally as being suitable for housing to be automatically granted consent for in principle issues like the location, use and amount of housing.</a:t>
            </a:r>
          </a:p>
          <a:p>
            <a:pPr>
              <a:defRPr/>
            </a:pPr>
            <a:r>
              <a:rPr lang="en-GB" sz="1100" dirty="0">
                <a:cs typeface="Arial" pitchFamily="34" charset="0"/>
              </a:rPr>
              <a:t>Matters of technical detail such as the detailed design of the houses will then need to be agreed at a later point. </a:t>
            </a:r>
          </a:p>
          <a:p>
            <a:pPr>
              <a:defRPr/>
            </a:pPr>
            <a:endParaRPr lang="en-GB" sz="1100" dirty="0">
              <a:cs typeface="Arial" pitchFamily="34" charset="0"/>
            </a:endParaRPr>
          </a:p>
          <a:p>
            <a:pPr>
              <a:spcAft>
                <a:spcPts val="301"/>
              </a:spcAft>
              <a:buSzPts val="1200"/>
              <a:tabLst>
                <a:tab pos="548301" algn="l"/>
              </a:tabLst>
              <a:defRPr/>
            </a:pPr>
            <a:r>
              <a:rPr lang="en-GB" sz="1100" b="1" dirty="0">
                <a:cs typeface="Arial" pitchFamily="34" charset="0"/>
              </a:rPr>
              <a:t>CPO </a:t>
            </a:r>
            <a:r>
              <a:rPr lang="en-GB" sz="1100" dirty="0">
                <a:cs typeface="Arial" pitchFamily="34" charset="0"/>
              </a:rPr>
              <a:t>- Consultation in March 2015 to make CPO clearer, faster and fairer </a:t>
            </a:r>
          </a:p>
          <a:p>
            <a:pPr>
              <a:spcAft>
                <a:spcPts val="301"/>
              </a:spcAft>
              <a:buSzPts val="1200"/>
              <a:tabLst>
                <a:tab pos="548301" algn="l"/>
              </a:tabLst>
              <a:defRPr/>
            </a:pPr>
            <a:r>
              <a:rPr lang="en-GB" sz="1100" dirty="0">
                <a:cs typeface="Arial" pitchFamily="34" charset="0"/>
              </a:rPr>
              <a:t>Included proposals for legislative change focused on processes including:</a:t>
            </a:r>
          </a:p>
          <a:p>
            <a:pPr marL="0" lvl="2">
              <a:lnSpc>
                <a:spcPct val="120000"/>
              </a:lnSpc>
              <a:defRPr/>
            </a:pPr>
            <a:r>
              <a:rPr lang="en-GB" sz="1100" dirty="0">
                <a:cs typeface="Arial" pitchFamily="34" charset="0"/>
              </a:rPr>
              <a:t>Increasing notice periods before entry to property is taken by a CPO</a:t>
            </a:r>
          </a:p>
          <a:p>
            <a:pPr marL="0" lvl="2">
              <a:lnSpc>
                <a:spcPct val="120000"/>
              </a:lnSpc>
              <a:defRPr/>
            </a:pPr>
            <a:r>
              <a:rPr lang="en-GB" sz="1100" dirty="0">
                <a:cs typeface="Arial" pitchFamily="34" charset="0"/>
              </a:rPr>
              <a:t>Streamlining Government decision-making processes </a:t>
            </a:r>
          </a:p>
          <a:p>
            <a:pPr marL="0" lvl="2">
              <a:lnSpc>
                <a:spcPct val="120000"/>
              </a:lnSpc>
              <a:defRPr/>
            </a:pPr>
            <a:r>
              <a:rPr lang="en-GB" sz="1100" dirty="0">
                <a:cs typeface="Arial" pitchFamily="34" charset="0"/>
              </a:rPr>
              <a:t>Extending the relief available when High Court challenges to a confirmed CPO are successful </a:t>
            </a:r>
          </a:p>
          <a:p>
            <a:pPr marL="0" lvl="2">
              <a:lnSpc>
                <a:spcPct val="120000"/>
              </a:lnSpc>
              <a:defRPr/>
            </a:pPr>
            <a:r>
              <a:rPr lang="en-GB" sz="1100" dirty="0">
                <a:cs typeface="Arial" pitchFamily="34" charset="0"/>
              </a:rPr>
              <a:t>Allow earlier advance payments of compensation </a:t>
            </a:r>
          </a:p>
          <a:p>
            <a:pPr marL="0" lvl="2">
              <a:lnSpc>
                <a:spcPct val="120000"/>
              </a:lnSpc>
              <a:defRPr/>
            </a:pPr>
            <a:r>
              <a:rPr lang="en-GB" sz="1100" dirty="0">
                <a:cs typeface="Arial" pitchFamily="34" charset="0"/>
              </a:rPr>
              <a:t>Improve the rate of interest to be paid on outstanding compensation </a:t>
            </a:r>
          </a:p>
          <a:p>
            <a:pPr marL="0" lvl="2">
              <a:lnSpc>
                <a:spcPct val="120000"/>
              </a:lnSpc>
              <a:defRPr/>
            </a:pPr>
            <a:r>
              <a:rPr lang="en-GB" sz="1100" dirty="0">
                <a:cs typeface="Arial" pitchFamily="34" charset="0"/>
              </a:rPr>
              <a:t>Extend the power to override easements and covenants to all acquiring authorities to speed up and improve the design of regeneration schemes</a:t>
            </a:r>
          </a:p>
          <a:p>
            <a:pPr marL="0" lvl="2">
              <a:lnSpc>
                <a:spcPct val="120000"/>
              </a:lnSpc>
              <a:defRPr/>
            </a:pPr>
            <a:r>
              <a:rPr lang="en-GB" sz="1100" dirty="0">
                <a:cs typeface="Arial" pitchFamily="34" charset="0"/>
              </a:rPr>
              <a:t>Reform the dispute procedure for “material detriment”, where part only of a claimant’s land is taken</a:t>
            </a:r>
          </a:p>
          <a:p>
            <a:pPr>
              <a:defRPr/>
            </a:pPr>
            <a:endParaRPr lang="en-GB" sz="1000" dirty="0"/>
          </a:p>
          <a:p>
            <a:pPr>
              <a:defRPr/>
            </a:pPr>
            <a:endParaRPr lang="en-GB" sz="1000" b="1" dirty="0"/>
          </a:p>
          <a:p>
            <a:pPr>
              <a:spcBef>
                <a:spcPts val="0"/>
              </a:spcBef>
              <a:spcAft>
                <a:spcPts val="0"/>
              </a:spcAft>
              <a:buSzPts val="1400"/>
              <a:tabLst>
                <a:tab pos="-457977" algn="l"/>
                <a:tab pos="-457977" algn="l"/>
                <a:tab pos="228989" algn="l"/>
              </a:tabLst>
              <a:defRPr/>
            </a:pPr>
            <a:endParaRPr lang="en-GB" sz="1000" spc="-10" dirty="0">
              <a:latin typeface="Times New Roman"/>
              <a:ea typeface="Times New Roman"/>
            </a:endParaRPr>
          </a:p>
          <a:p>
            <a:pPr>
              <a:defRPr/>
            </a:pPr>
            <a:endParaRPr lang="en-GB" sz="1400" dirty="0"/>
          </a:p>
          <a:p>
            <a:pPr>
              <a:defRPr/>
            </a:pPr>
            <a:endParaRPr lang="en-US" dirty="0" smtClean="0"/>
          </a:p>
        </p:txBody>
      </p:sp>
      <p:sp>
        <p:nvSpPr>
          <p:cNvPr id="24580"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1"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2"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1696A81-A5CB-4425-88AA-31057B2C6A23}" type="slidenum">
              <a:rPr lang="en-GB" altLang="en-US" smtClean="0">
                <a:solidFill>
                  <a:srgbClr val="000000"/>
                </a:solidFill>
                <a:latin typeface="Arial" charset="0"/>
              </a:rPr>
              <a:pPr eaLnBrk="1" hangingPunct="1">
                <a:spcBef>
                  <a:spcPct val="0"/>
                </a:spcBef>
              </a:pPr>
              <a:t>7</a:t>
            </a:fld>
            <a:endParaRPr lang="en-GB" altLang="en-US" smtClean="0">
              <a:solidFill>
                <a:srgbClr val="000000"/>
              </a:solidFill>
              <a:latin typeface="Arial" charset="0"/>
            </a:endParaRPr>
          </a:p>
        </p:txBody>
      </p:sp>
    </p:spTree>
    <p:extLst>
      <p:ext uri="{BB962C8B-B14F-4D97-AF65-F5344CB8AC3E}">
        <p14:creationId xmlns:p14="http://schemas.microsoft.com/office/powerpoint/2010/main" val="2297780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143000" y="685800"/>
            <a:ext cx="4572000" cy="3429000"/>
          </a:xfrm>
          <a:ln/>
        </p:spPr>
      </p:sp>
      <p:sp>
        <p:nvSpPr>
          <p:cNvPr id="30723" name="Notes Placeholder 2"/>
          <p:cNvSpPr>
            <a:spLocks noGrp="1"/>
          </p:cNvSpPr>
          <p:nvPr>
            <p:ph type="body" idx="1"/>
          </p:nvPr>
        </p:nvSpPr>
        <p:spPr/>
        <p:txBody>
          <a:bodyPr/>
          <a:lstStyle/>
          <a:p>
            <a:pPr>
              <a:lnSpc>
                <a:spcPct val="150000"/>
              </a:lnSpc>
              <a:defRPr/>
            </a:pPr>
            <a:r>
              <a:rPr lang="en-US" sz="1100" dirty="0" smtClean="0"/>
              <a:t>Government’s intention to introduce designations based on council’s performance on the number of non-major planning applications determined on time (Table 153 is described as minor and other developments and hence covers… “minor developments, changes of use where the site area is less than one hectare, householder).” This is expected to be based on the performance covering the period July 2014 to June 2016. What we don’t yet know is where the bar (threshold) will be. Same as for majors (50%)? Bit higher (60%?). We will hear over the next few months, I think. </a:t>
            </a:r>
          </a:p>
          <a:p>
            <a:pPr>
              <a:lnSpc>
                <a:spcPct val="150000"/>
              </a:lnSpc>
              <a:defRPr/>
            </a:pPr>
            <a:endParaRPr lang="en-US" sz="1100" dirty="0" smtClean="0"/>
          </a:p>
          <a:p>
            <a:pPr>
              <a:lnSpc>
                <a:spcPct val="150000"/>
              </a:lnSpc>
              <a:defRPr/>
            </a:pPr>
            <a:r>
              <a:rPr lang="en-US" sz="1100" dirty="0" smtClean="0"/>
              <a:t>The attached published table shows where local authorities are based on the rolling two year period up to June 2015. The reason I’m writing to you is that based on this table, based on your non major performance, you are below 60% and therefore unless this figure improves before June 2016, you run the risk of being designated (we are guessing that 60% may be the threshold, but it is a guess, we have no ‘insider’ knowledge). </a:t>
            </a:r>
          </a:p>
          <a:p>
            <a:pPr>
              <a:lnSpc>
                <a:spcPct val="150000"/>
              </a:lnSpc>
              <a:defRPr/>
            </a:pPr>
            <a:endParaRPr lang="en-US" sz="1100" dirty="0" smtClean="0"/>
          </a:p>
          <a:p>
            <a:pPr>
              <a:lnSpc>
                <a:spcPct val="150000"/>
              </a:lnSpc>
              <a:defRPr/>
            </a:pPr>
            <a:r>
              <a:rPr lang="en-US" sz="1100" dirty="0" smtClean="0"/>
              <a:t>But bear in mind that you are already in the 6th of the 8 quarters which make up this time. Which means if you need to raise your performance level across the assessment two year period you haven’t got long to do so. </a:t>
            </a:r>
          </a:p>
        </p:txBody>
      </p:sp>
      <p:sp>
        <p:nvSpPr>
          <p:cNvPr id="24580" name="Header Placeholder 3"/>
          <p:cNvSpPr>
            <a:spLocks noGrp="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1" name="Footer Placeholder 4"/>
          <p:cNvSpPr>
            <a:spLocks noGrp="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endParaRPr lang="en-US" altLang="en-US" smtClean="0">
              <a:solidFill>
                <a:srgbClr val="000000"/>
              </a:solidFill>
              <a:latin typeface="Arial" charset="0"/>
            </a:endParaRPr>
          </a:p>
        </p:txBody>
      </p:sp>
      <p:sp>
        <p:nvSpPr>
          <p:cNvPr id="24582" name="Slide Number Placeholder 5"/>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4213" indent="-286236" eaLnBrk="0" hangingPunct="0">
              <a:spcBef>
                <a:spcPct val="30000"/>
              </a:spcBef>
              <a:defRPr sz="1200">
                <a:solidFill>
                  <a:schemeClr val="tx1"/>
                </a:solidFill>
                <a:latin typeface="Times New Roman" pitchFamily="18" charset="0"/>
              </a:defRPr>
            </a:lvl2pPr>
            <a:lvl3pPr marL="1144943" indent="-228989" eaLnBrk="0" hangingPunct="0">
              <a:spcBef>
                <a:spcPct val="30000"/>
              </a:spcBef>
              <a:defRPr sz="1200">
                <a:solidFill>
                  <a:schemeClr val="tx1"/>
                </a:solidFill>
                <a:latin typeface="Times New Roman" pitchFamily="18" charset="0"/>
              </a:defRPr>
            </a:lvl3pPr>
            <a:lvl4pPr marL="1602920" indent="-228989" eaLnBrk="0" hangingPunct="0">
              <a:spcBef>
                <a:spcPct val="30000"/>
              </a:spcBef>
              <a:defRPr sz="1200">
                <a:solidFill>
                  <a:schemeClr val="tx1"/>
                </a:solidFill>
                <a:latin typeface="Times New Roman" pitchFamily="18" charset="0"/>
              </a:defRPr>
            </a:lvl4pPr>
            <a:lvl5pPr marL="2060898" indent="-228989" eaLnBrk="0" hangingPunct="0">
              <a:spcBef>
                <a:spcPct val="30000"/>
              </a:spcBef>
              <a:defRPr sz="1200">
                <a:solidFill>
                  <a:schemeClr val="tx1"/>
                </a:solidFill>
                <a:latin typeface="Times New Roman" pitchFamily="18" charset="0"/>
              </a:defRPr>
            </a:lvl5pPr>
            <a:lvl6pPr marL="2518875" indent="-228989" eaLnBrk="0" fontAlgn="base" hangingPunct="0">
              <a:spcBef>
                <a:spcPct val="30000"/>
              </a:spcBef>
              <a:spcAft>
                <a:spcPct val="0"/>
              </a:spcAft>
              <a:defRPr sz="1200">
                <a:solidFill>
                  <a:schemeClr val="tx1"/>
                </a:solidFill>
                <a:latin typeface="Times New Roman" pitchFamily="18" charset="0"/>
              </a:defRPr>
            </a:lvl6pPr>
            <a:lvl7pPr marL="2976852" indent="-228989" eaLnBrk="0" fontAlgn="base" hangingPunct="0">
              <a:spcBef>
                <a:spcPct val="30000"/>
              </a:spcBef>
              <a:spcAft>
                <a:spcPct val="0"/>
              </a:spcAft>
              <a:defRPr sz="1200">
                <a:solidFill>
                  <a:schemeClr val="tx1"/>
                </a:solidFill>
                <a:latin typeface="Times New Roman" pitchFamily="18" charset="0"/>
              </a:defRPr>
            </a:lvl7pPr>
            <a:lvl8pPr marL="3434829" indent="-228989" eaLnBrk="0" fontAlgn="base" hangingPunct="0">
              <a:spcBef>
                <a:spcPct val="30000"/>
              </a:spcBef>
              <a:spcAft>
                <a:spcPct val="0"/>
              </a:spcAft>
              <a:defRPr sz="1200">
                <a:solidFill>
                  <a:schemeClr val="tx1"/>
                </a:solidFill>
                <a:latin typeface="Times New Roman" pitchFamily="18" charset="0"/>
              </a:defRPr>
            </a:lvl8pPr>
            <a:lvl9pPr marL="3892807" indent="-2289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1696A81-A5CB-4425-88AA-31057B2C6A23}" type="slidenum">
              <a:rPr lang="en-GB" altLang="en-US" smtClean="0">
                <a:solidFill>
                  <a:srgbClr val="000000"/>
                </a:solidFill>
                <a:latin typeface="Arial" charset="0"/>
              </a:rPr>
              <a:pPr eaLnBrk="1" hangingPunct="1">
                <a:spcBef>
                  <a:spcPct val="0"/>
                </a:spcBef>
              </a:pPr>
              <a:t>8</a:t>
            </a:fld>
            <a:endParaRPr lang="en-GB" altLang="en-US" smtClean="0">
              <a:solidFill>
                <a:srgbClr val="000000"/>
              </a:solidFill>
              <a:latin typeface="Arial" charset="0"/>
            </a:endParaRPr>
          </a:p>
        </p:txBody>
      </p:sp>
    </p:spTree>
    <p:extLst>
      <p:ext uri="{BB962C8B-B14F-4D97-AF65-F5344CB8AC3E}">
        <p14:creationId xmlns:p14="http://schemas.microsoft.com/office/powerpoint/2010/main" val="42182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It is going to be based on non-majors. </a:t>
            </a:r>
          </a:p>
          <a:p>
            <a:r>
              <a:rPr lang="en-US" dirty="0" smtClean="0"/>
              <a:t>Includes minors and others as recorded on table 153 – detail is in the explanation on that table but basically involves “minor developments, changes of use where the site area is less than one hectare, householder developments and 'district matters' decisions on minerals processing (for quarters up to 31 March 2014, after which the relevant question was removed from the PS1/2 form).”</a:t>
            </a:r>
          </a:p>
          <a:p>
            <a:r>
              <a:rPr lang="en-US" dirty="0" smtClean="0"/>
              <a:t>(from Matt Carney)</a:t>
            </a:r>
          </a:p>
          <a:p>
            <a:endParaRPr lang="en-GB" dirty="0"/>
          </a:p>
        </p:txBody>
      </p:sp>
      <p:sp>
        <p:nvSpPr>
          <p:cNvPr id="4" name="Slide Number Placeholder 3"/>
          <p:cNvSpPr>
            <a:spLocks noGrp="1"/>
          </p:cNvSpPr>
          <p:nvPr>
            <p:ph type="sldNum" sz="quarter" idx="10"/>
          </p:nvPr>
        </p:nvSpPr>
        <p:spPr/>
        <p:txBody>
          <a:bodyPr/>
          <a:lstStyle/>
          <a:p>
            <a:fld id="{C185F21A-DBB8-4E65-9E4E-3435B804B7D3}"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2684622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5134" name="Picture 14" descr="title_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9158654" cy="6854825"/>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p:nvPr>
        </p:nvSpPr>
        <p:spPr>
          <a:xfrm>
            <a:off x="583223" y="2420967"/>
            <a:ext cx="7772400" cy="1125537"/>
          </a:xfrm>
        </p:spPr>
        <p:txBody>
          <a:bodyPr/>
          <a:lstStyle>
            <a:lvl1pPr>
              <a:defRPr>
                <a:solidFill>
                  <a:schemeClr val="bg1"/>
                </a:solidFill>
              </a:defRPr>
            </a:lvl1pPr>
          </a:lstStyle>
          <a:p>
            <a:pPr lvl="0"/>
            <a:r>
              <a:rPr lang="en-GB" noProof="0" dirty="0" smtClean="0"/>
              <a:t>Click to edit Master title style</a:t>
            </a:r>
          </a:p>
        </p:txBody>
      </p:sp>
      <p:sp>
        <p:nvSpPr>
          <p:cNvPr id="5124" name="Rectangle 4"/>
          <p:cNvSpPr>
            <a:spLocks noGrp="1" noChangeArrowheads="1"/>
          </p:cNvSpPr>
          <p:nvPr>
            <p:ph type="subTitle" idx="1"/>
          </p:nvPr>
        </p:nvSpPr>
        <p:spPr>
          <a:xfrm>
            <a:off x="630115" y="3573463"/>
            <a:ext cx="6400800" cy="1752600"/>
          </a:xfrm>
        </p:spPr>
        <p:txBody>
          <a:bodyPr/>
          <a:lstStyle>
            <a:lvl1pPr marL="0" indent="0">
              <a:buFontTx/>
              <a:buNone/>
              <a:defRPr>
                <a:solidFill>
                  <a:schemeClr val="bg1"/>
                </a:solidFill>
              </a:defRPr>
            </a:lvl1pPr>
          </a:lstStyle>
          <a:p>
            <a:pPr lvl="0"/>
            <a:r>
              <a:rPr lang="en-GB" noProof="0" smtClean="0"/>
              <a:t>Click to edit Master subtitle style</a:t>
            </a:r>
          </a:p>
        </p:txBody>
      </p:sp>
      <p:sp>
        <p:nvSpPr>
          <p:cNvPr id="5128" name="Text Box 8"/>
          <p:cNvSpPr txBox="1">
            <a:spLocks noChangeArrowheads="1"/>
          </p:cNvSpPr>
          <p:nvPr/>
        </p:nvSpPr>
        <p:spPr bwMode="auto">
          <a:xfrm>
            <a:off x="583238" y="44450"/>
            <a:ext cx="53193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50000"/>
              </a:spcBef>
              <a:spcAft>
                <a:spcPct val="0"/>
              </a:spcAft>
            </a:pPr>
            <a:endParaRPr lang="en-US" sz="4400" b="1">
              <a:solidFill>
                <a:srgbClr val="000000"/>
              </a:solidFill>
            </a:endParaRPr>
          </a:p>
        </p:txBody>
      </p:sp>
      <p:pic>
        <p:nvPicPr>
          <p:cNvPr id="5132" name="Picture 12" descr="PAS logo green 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89" y="333375"/>
            <a:ext cx="1795096"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LGA\Planning Advisory Service\Team\Website\Web images\logos\LGA 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00788" y="167258"/>
            <a:ext cx="2500212" cy="1599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8459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5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4A82693-EDA7-49A9-848F-11CADB47241A}" type="datetimeFigureOut">
              <a:rPr lang="en-GB" smtClean="0">
                <a:solidFill>
                  <a:prstClr val="black">
                    <a:tint val="75000"/>
                  </a:prstClr>
                </a:solidFill>
              </a:rPr>
              <a:pPr/>
              <a:t>26/10/2015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FB00CAB-B299-42A0-9422-ACB450C0950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2867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4A82693-EDA7-49A9-848F-11CADB47241A}" type="datetimeFigureOut">
              <a:rPr lang="en-GB" smtClean="0">
                <a:solidFill>
                  <a:prstClr val="black">
                    <a:tint val="75000"/>
                  </a:prstClr>
                </a:solidFill>
              </a:rPr>
              <a:pPr/>
              <a:t>26/10/2015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FB00CAB-B299-42A0-9422-ACB450C0950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6919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9262"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4099" name="Rectangle 3"/>
          <p:cNvSpPr>
            <a:spLocks noGrp="1" noChangeArrowheads="1"/>
          </p:cNvSpPr>
          <p:nvPr>
            <p:ph type="body" idx="1"/>
          </p:nvPr>
        </p:nvSpPr>
        <p:spPr bwMode="auto">
          <a:xfrm>
            <a:off x="539262" y="1600204"/>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Line 4"/>
          <p:cNvSpPr>
            <a:spLocks noChangeShapeType="1"/>
          </p:cNvSpPr>
          <p:nvPr/>
        </p:nvSpPr>
        <p:spPr bwMode="auto">
          <a:xfrm>
            <a:off x="539265" y="6453188"/>
            <a:ext cx="820908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endParaRPr lang="en-GB" sz="4400" b="1">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fontAlgn="base">
        <a:spcBef>
          <a:spcPct val="0"/>
        </a:spcBef>
        <a:spcAft>
          <a:spcPct val="0"/>
        </a:spcAft>
        <a:defRPr sz="4000" b="1">
          <a:solidFill>
            <a:srgbClr val="669900"/>
          </a:solidFill>
          <a:latin typeface="+mj-lt"/>
          <a:ea typeface="+mj-ea"/>
          <a:cs typeface="+mj-cs"/>
        </a:defRPr>
      </a:lvl1pPr>
      <a:lvl2pPr algn="l" rtl="0" fontAlgn="base">
        <a:spcBef>
          <a:spcPct val="0"/>
        </a:spcBef>
        <a:spcAft>
          <a:spcPct val="0"/>
        </a:spcAft>
        <a:defRPr sz="4000" b="1">
          <a:solidFill>
            <a:srgbClr val="669900"/>
          </a:solidFill>
          <a:latin typeface="Arial" pitchFamily="34" charset="0"/>
        </a:defRPr>
      </a:lvl2pPr>
      <a:lvl3pPr algn="l" rtl="0" fontAlgn="base">
        <a:spcBef>
          <a:spcPct val="0"/>
        </a:spcBef>
        <a:spcAft>
          <a:spcPct val="0"/>
        </a:spcAft>
        <a:defRPr sz="4000" b="1">
          <a:solidFill>
            <a:srgbClr val="669900"/>
          </a:solidFill>
          <a:latin typeface="Arial" pitchFamily="34" charset="0"/>
        </a:defRPr>
      </a:lvl3pPr>
      <a:lvl4pPr algn="l" rtl="0" fontAlgn="base">
        <a:spcBef>
          <a:spcPct val="0"/>
        </a:spcBef>
        <a:spcAft>
          <a:spcPct val="0"/>
        </a:spcAft>
        <a:defRPr sz="4000" b="1">
          <a:solidFill>
            <a:srgbClr val="669900"/>
          </a:solidFill>
          <a:latin typeface="Arial" pitchFamily="34" charset="0"/>
        </a:defRPr>
      </a:lvl4pPr>
      <a:lvl5pPr algn="l" rtl="0" fontAlgn="base">
        <a:spcBef>
          <a:spcPct val="0"/>
        </a:spcBef>
        <a:spcAft>
          <a:spcPct val="0"/>
        </a:spcAft>
        <a:defRPr sz="4000" b="1">
          <a:solidFill>
            <a:srgbClr val="669900"/>
          </a:solidFill>
          <a:latin typeface="Arial" pitchFamily="34" charset="0"/>
        </a:defRPr>
      </a:lvl5pPr>
      <a:lvl6pPr marL="457200" algn="l" rtl="0" fontAlgn="base">
        <a:spcBef>
          <a:spcPct val="0"/>
        </a:spcBef>
        <a:spcAft>
          <a:spcPct val="0"/>
        </a:spcAft>
        <a:defRPr sz="4000" b="1">
          <a:solidFill>
            <a:srgbClr val="669900"/>
          </a:solidFill>
          <a:latin typeface="Arial" pitchFamily="34" charset="0"/>
        </a:defRPr>
      </a:lvl6pPr>
      <a:lvl7pPr marL="914400" algn="l" rtl="0" fontAlgn="base">
        <a:spcBef>
          <a:spcPct val="0"/>
        </a:spcBef>
        <a:spcAft>
          <a:spcPct val="0"/>
        </a:spcAft>
        <a:defRPr sz="4000" b="1">
          <a:solidFill>
            <a:srgbClr val="669900"/>
          </a:solidFill>
          <a:latin typeface="Arial" pitchFamily="34" charset="0"/>
        </a:defRPr>
      </a:lvl7pPr>
      <a:lvl8pPr marL="1371600" algn="l" rtl="0" fontAlgn="base">
        <a:spcBef>
          <a:spcPct val="0"/>
        </a:spcBef>
        <a:spcAft>
          <a:spcPct val="0"/>
        </a:spcAft>
        <a:defRPr sz="4000" b="1">
          <a:solidFill>
            <a:srgbClr val="669900"/>
          </a:solidFill>
          <a:latin typeface="Arial" pitchFamily="34" charset="0"/>
        </a:defRPr>
      </a:lvl8pPr>
      <a:lvl9pPr marL="1828800" algn="l" rtl="0" fontAlgn="base">
        <a:spcBef>
          <a:spcPct val="0"/>
        </a:spcBef>
        <a:spcAft>
          <a:spcPct val="0"/>
        </a:spcAft>
        <a:defRPr sz="4000" b="1">
          <a:solidFill>
            <a:srgbClr val="669900"/>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6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82693-EDA7-49A9-848F-11CADB47241A}" type="datetimeFigureOut">
              <a:rPr lang="en-GB" smtClean="0">
                <a:solidFill>
                  <a:prstClr val="black">
                    <a:tint val="75000"/>
                  </a:prstClr>
                </a:solidFill>
              </a:rPr>
              <a:pPr/>
              <a:t>26/10/2015</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6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6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00CAB-B299-42A0-9422-ACB450C0950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92641027"/>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049215" y="2708949"/>
            <a:ext cx="6181610" cy="1125537"/>
          </a:xfrm>
        </p:spPr>
        <p:txBody>
          <a:bodyPr/>
          <a:lstStyle/>
          <a:p>
            <a:r>
              <a:rPr lang="en-GB" dirty="0">
                <a:solidFill>
                  <a:schemeClr val="tx1"/>
                </a:solidFill>
              </a:rPr>
              <a:t>P</a:t>
            </a:r>
            <a:r>
              <a:rPr lang="en-GB" dirty="0" smtClean="0">
                <a:solidFill>
                  <a:schemeClr val="tx1"/>
                </a:solidFill>
              </a:rPr>
              <a:t>lanning changes &amp; challenges</a:t>
            </a:r>
            <a:endParaRPr lang="en-GB" dirty="0">
              <a:solidFill>
                <a:schemeClr val="tx1"/>
              </a:solidFill>
            </a:endParaRPr>
          </a:p>
        </p:txBody>
      </p:sp>
      <p:sp>
        <p:nvSpPr>
          <p:cNvPr id="15363" name="Rectangle 3"/>
          <p:cNvSpPr>
            <a:spLocks noGrp="1" noChangeArrowheads="1"/>
          </p:cNvSpPr>
          <p:nvPr>
            <p:ph type="subTitle" idx="1"/>
          </p:nvPr>
        </p:nvSpPr>
        <p:spPr>
          <a:xfrm>
            <a:off x="1049221" y="4293096"/>
            <a:ext cx="7376746" cy="1008584"/>
          </a:xfrm>
        </p:spPr>
        <p:txBody>
          <a:bodyPr/>
          <a:lstStyle/>
          <a:p>
            <a:r>
              <a:rPr lang="en-GB" dirty="0" smtClean="0">
                <a:solidFill>
                  <a:schemeClr val="tx1"/>
                </a:solidFill>
              </a:rPr>
              <a:t>Steve Barker</a:t>
            </a:r>
          </a:p>
          <a:p>
            <a:r>
              <a:rPr lang="en-GB" dirty="0">
                <a:solidFill>
                  <a:schemeClr val="tx1"/>
                </a:solidFill>
              </a:rPr>
              <a:t>Principal Consultant </a:t>
            </a:r>
          </a:p>
        </p:txBody>
      </p:sp>
      <p:sp>
        <p:nvSpPr>
          <p:cNvPr id="15364" name="Text Box 4"/>
          <p:cNvSpPr txBox="1">
            <a:spLocks noChangeArrowheads="1"/>
          </p:cNvSpPr>
          <p:nvPr/>
        </p:nvSpPr>
        <p:spPr bwMode="auto">
          <a:xfrm>
            <a:off x="1049217" y="6021417"/>
            <a:ext cx="3722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GB" sz="2400" b="1" dirty="0">
                <a:solidFill>
                  <a:srgbClr val="000000"/>
                </a:solidFill>
              </a:rPr>
              <a:t>October 2015</a:t>
            </a:r>
            <a:endParaRPr lang="en-GB" sz="2400" b="1" dirty="0">
              <a:solidFill>
                <a:srgbClr val="000000"/>
              </a:solidFill>
            </a:endParaRPr>
          </a:p>
        </p:txBody>
      </p:sp>
      <p:sp>
        <p:nvSpPr>
          <p:cNvPr id="15365" name="Text Box 5"/>
          <p:cNvSpPr txBox="1">
            <a:spLocks noChangeArrowheads="1"/>
          </p:cNvSpPr>
          <p:nvPr/>
        </p:nvSpPr>
        <p:spPr bwMode="auto">
          <a:xfrm>
            <a:off x="5835176" y="6021388"/>
            <a:ext cx="29234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en-GB" sz="2400" b="1" dirty="0">
                <a:solidFill>
                  <a:srgbClr val="000000"/>
                </a:solidFill>
              </a:rPr>
              <a:t>www.pas.gov.uk</a:t>
            </a:r>
          </a:p>
        </p:txBody>
      </p:sp>
    </p:spTree>
    <p:extLst>
      <p:ext uri="{BB962C8B-B14F-4D97-AF65-F5344CB8AC3E}">
        <p14:creationId xmlns:p14="http://schemas.microsoft.com/office/powerpoint/2010/main" val="97308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90066"/>
          </a:xfrm>
        </p:spPr>
        <p:txBody>
          <a:bodyPr>
            <a:normAutofit fontScale="90000"/>
          </a:bodyPr>
          <a:lstStyle/>
          <a:p>
            <a:r>
              <a:rPr lang="en-GB" sz="3200" dirty="0" smtClean="0"/>
              <a:t>Table 151 (majors)for 24 months to end of June 2015</a:t>
            </a:r>
            <a:endParaRPr lang="en-GB"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832536"/>
              </p:ext>
            </p:extLst>
          </p:nvPr>
        </p:nvGraphicFramePr>
        <p:xfrm>
          <a:off x="251525" y="620688"/>
          <a:ext cx="8640961" cy="6120686"/>
        </p:xfrm>
        <a:graphic>
          <a:graphicData uri="http://schemas.openxmlformats.org/drawingml/2006/table">
            <a:tbl>
              <a:tblPr>
                <a:tableStyleId>{5C22544A-7EE6-4342-B048-85BDC9FD1C3A}</a:tableStyleId>
              </a:tblPr>
              <a:tblGrid>
                <a:gridCol w="2038879"/>
                <a:gridCol w="697425"/>
                <a:gridCol w="720080"/>
                <a:gridCol w="648072"/>
                <a:gridCol w="936104"/>
                <a:gridCol w="3600401"/>
              </a:tblGrid>
              <a:tr h="770630">
                <a:tc>
                  <a:txBody>
                    <a:bodyPr/>
                    <a:lstStyle/>
                    <a:p>
                      <a:pPr algn="ctr" fontAlgn="ctr"/>
                      <a:r>
                        <a:rPr lang="en-GB" sz="1600" b="1" u="none" strike="noStrike" dirty="0">
                          <a:effectLst/>
                        </a:rPr>
                        <a:t>ONS Name</a:t>
                      </a:r>
                      <a:endParaRPr lang="en-GB" sz="1600" b="1" i="0" u="none" strike="noStrike" dirty="0">
                        <a:effectLst/>
                        <a:latin typeface="Arial"/>
                      </a:endParaRPr>
                    </a:p>
                  </a:txBody>
                  <a:tcPr marL="5601" marR="5601" marT="5601" marB="0" anchor="ctr"/>
                </a:tc>
                <a:tc>
                  <a:txBody>
                    <a:bodyPr/>
                    <a:lstStyle/>
                    <a:p>
                      <a:pPr algn="ctr" fontAlgn="b"/>
                      <a:r>
                        <a:rPr lang="en-GB" sz="1100" u="none" strike="noStrike" dirty="0">
                          <a:effectLst/>
                        </a:rPr>
                        <a:t>All Major Decisions</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US" sz="1100" u="none" strike="noStrike" dirty="0">
                          <a:effectLst/>
                        </a:rPr>
                        <a:t>Major Decisions within 13 weeks</a:t>
                      </a:r>
                      <a:r>
                        <a:rPr lang="en-US" sz="1100" u="none" strike="noStrike" baseline="30000" dirty="0">
                          <a:effectLst/>
                        </a:rPr>
                        <a:t>2</a:t>
                      </a:r>
                      <a:endParaRPr lang="en-US" sz="1100" b="0" i="0" u="none" strike="noStrike" dirty="0">
                        <a:solidFill>
                          <a:srgbClr val="000000"/>
                        </a:solidFill>
                        <a:effectLst/>
                        <a:latin typeface="Arial"/>
                      </a:endParaRPr>
                    </a:p>
                  </a:txBody>
                  <a:tcPr marL="5601" marR="5601" marT="5601" marB="0" anchor="b"/>
                </a:tc>
                <a:tc>
                  <a:txBody>
                    <a:bodyPr/>
                    <a:lstStyle/>
                    <a:p>
                      <a:pPr algn="ctr" fontAlgn="b"/>
                      <a:r>
                        <a:rPr lang="en-US" sz="1100" u="none" strike="noStrike" dirty="0">
                          <a:effectLst/>
                        </a:rPr>
                        <a:t>PPA, </a:t>
                      </a:r>
                      <a:r>
                        <a:rPr lang="en-US" sz="1100" u="none" strike="noStrike" dirty="0" err="1">
                          <a:effectLst/>
                        </a:rPr>
                        <a:t>EoT</a:t>
                      </a:r>
                      <a:r>
                        <a:rPr lang="en-US" sz="1100" u="none" strike="noStrike" dirty="0">
                          <a:effectLst/>
                        </a:rPr>
                        <a:t> or EIA Decisions</a:t>
                      </a:r>
                      <a:r>
                        <a:rPr lang="en-US" sz="1100" u="none" strike="noStrike" baseline="30000" dirty="0">
                          <a:effectLst/>
                        </a:rPr>
                        <a:t>3</a:t>
                      </a:r>
                      <a:endParaRPr lang="en-US" sz="1100" b="0" i="0" u="none" strike="noStrike" dirty="0">
                        <a:solidFill>
                          <a:srgbClr val="000000"/>
                        </a:solidFill>
                        <a:effectLst/>
                        <a:latin typeface="Arial"/>
                      </a:endParaRPr>
                    </a:p>
                  </a:txBody>
                  <a:tcPr marL="5601" marR="5601" marT="5601" marB="0" anchor="b"/>
                </a:tc>
                <a:tc>
                  <a:txBody>
                    <a:bodyPr/>
                    <a:lstStyle/>
                    <a:p>
                      <a:pPr algn="ctr" fontAlgn="b"/>
                      <a:r>
                        <a:rPr lang="en-US" sz="1100" u="none" strike="noStrike" dirty="0">
                          <a:effectLst/>
                        </a:rPr>
                        <a:t>Total PPA, </a:t>
                      </a:r>
                      <a:r>
                        <a:rPr lang="en-US" sz="1100" u="none" strike="noStrike" dirty="0" err="1">
                          <a:effectLst/>
                        </a:rPr>
                        <a:t>EoT</a:t>
                      </a:r>
                      <a:r>
                        <a:rPr lang="en-US" sz="1100" u="none" strike="noStrike" dirty="0">
                          <a:effectLst/>
                        </a:rPr>
                        <a:t> or EIA</a:t>
                      </a:r>
                      <a:r>
                        <a:rPr lang="en-US" sz="1100" u="none" strike="noStrike" baseline="30000" dirty="0">
                          <a:effectLst/>
                        </a:rPr>
                        <a:t>1</a:t>
                      </a:r>
                      <a:r>
                        <a:rPr lang="en-US" sz="1100" u="none" strike="noStrike" dirty="0">
                          <a:effectLst/>
                        </a:rPr>
                        <a:t> Decisions within agreed time</a:t>
                      </a:r>
                      <a:endParaRPr lang="en-US" sz="1100" b="0" i="0" u="none" strike="noStrike" dirty="0">
                        <a:solidFill>
                          <a:srgbClr val="000000"/>
                        </a:solidFill>
                        <a:effectLst/>
                        <a:latin typeface="Arial"/>
                      </a:endParaRPr>
                    </a:p>
                  </a:txBody>
                  <a:tcPr marL="5601" marR="5601" marT="5601" marB="0" anchor="b"/>
                </a:tc>
                <a:tc>
                  <a:txBody>
                    <a:bodyPr/>
                    <a:lstStyle/>
                    <a:p>
                      <a:pPr algn="ctr" fontAlgn="b"/>
                      <a:r>
                        <a:rPr lang="en-US" sz="1600" b="1" u="none" strike="noStrike" dirty="0">
                          <a:effectLst/>
                        </a:rPr>
                        <a:t>% within 13 weeks or within agreed time with penalty for missing data</a:t>
                      </a:r>
                      <a:endParaRPr lang="en-US"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Adur</a:t>
                      </a:r>
                      <a:endParaRPr lang="en-GB" sz="1600" b="1" i="0" u="none" strike="noStrike">
                        <a:effectLst/>
                        <a:latin typeface="Arial"/>
                      </a:endParaRPr>
                    </a:p>
                  </a:txBody>
                  <a:tcPr marL="5601" marR="5601" marT="5601" marB="0" anchor="b"/>
                </a:tc>
                <a:tc>
                  <a:txBody>
                    <a:bodyPr/>
                    <a:lstStyle/>
                    <a:p>
                      <a:pPr algn="ctr" fontAlgn="b"/>
                      <a:r>
                        <a:rPr lang="en-GB" sz="1100" u="none" strike="noStrike" dirty="0">
                          <a:effectLst/>
                        </a:rPr>
                        <a:t>20</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8</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95</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Bournemouth</a:t>
                      </a:r>
                      <a:endParaRPr lang="en-GB" sz="1600" b="1" i="0" u="none" strike="noStrike">
                        <a:effectLst/>
                        <a:latin typeface="Arial"/>
                      </a:endParaRPr>
                    </a:p>
                  </a:txBody>
                  <a:tcPr marL="5601" marR="5601" marT="5601" marB="0" anchor="b"/>
                </a:tc>
                <a:tc>
                  <a:txBody>
                    <a:bodyPr/>
                    <a:lstStyle/>
                    <a:p>
                      <a:pPr algn="ctr" fontAlgn="b"/>
                      <a:r>
                        <a:rPr lang="en-GB" sz="1100" u="none" strike="noStrike" dirty="0">
                          <a:effectLst/>
                        </a:rPr>
                        <a:t>79</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dirty="0">
                          <a:effectLst/>
                        </a:rPr>
                        <a:t>58</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11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82</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dirty="0">
                          <a:effectLst/>
                        </a:rPr>
                        <a:t>Bracknell Forest</a:t>
                      </a:r>
                      <a:endParaRPr lang="en-GB" sz="1600" b="1" i="0" u="none" strike="noStrike" dirty="0">
                        <a:effectLst/>
                        <a:latin typeface="Arial"/>
                      </a:endParaRPr>
                    </a:p>
                  </a:txBody>
                  <a:tcPr marL="5601" marR="5601" marT="5601" marB="0" anchor="b"/>
                </a:tc>
                <a:tc>
                  <a:txBody>
                    <a:bodyPr/>
                    <a:lstStyle/>
                    <a:p>
                      <a:pPr algn="ctr" fontAlgn="b"/>
                      <a:r>
                        <a:rPr lang="en-GB" sz="1100" u="none" strike="noStrike">
                          <a:effectLst/>
                        </a:rPr>
                        <a:t>76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20</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48</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43</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83</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Calderdale</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64</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31</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32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32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98</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East Hertfordshire</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77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19</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39</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32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66</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Enfield</a:t>
                      </a:r>
                      <a:endParaRPr lang="en-GB" sz="1600" b="1" i="0" u="none" strike="noStrike">
                        <a:effectLst/>
                        <a:latin typeface="Arial"/>
                      </a:endParaRPr>
                    </a:p>
                  </a:txBody>
                  <a:tcPr marL="5601" marR="5601" marT="5601" marB="0" anchor="b"/>
                </a:tc>
                <a:tc>
                  <a:txBody>
                    <a:bodyPr/>
                    <a:lstStyle/>
                    <a:p>
                      <a:pPr algn="ctr" fontAlgn="b"/>
                      <a:r>
                        <a:rPr lang="en-GB" sz="1100" u="none" strike="noStrike" dirty="0">
                          <a:effectLst/>
                        </a:rPr>
                        <a:t>94</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47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22</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16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67</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Epsom and Ewell</a:t>
                      </a:r>
                      <a:endParaRPr lang="en-GB" sz="1600" b="1" i="0" u="none" strike="noStrike">
                        <a:effectLst/>
                        <a:latin typeface="Arial"/>
                      </a:endParaRPr>
                    </a:p>
                  </a:txBody>
                  <a:tcPr marL="5601" marR="5601" marT="5601" marB="0" anchor="b"/>
                </a:tc>
                <a:tc>
                  <a:txBody>
                    <a:bodyPr/>
                    <a:lstStyle/>
                    <a:p>
                      <a:pPr algn="ctr" fontAlgn="b"/>
                      <a:r>
                        <a:rPr lang="en-GB" sz="1100" u="none" strike="noStrike" dirty="0">
                          <a:effectLst/>
                        </a:rPr>
                        <a:t>35</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dirty="0">
                          <a:effectLst/>
                        </a:rPr>
                        <a:t>26</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dirty="0">
                          <a:effectLst/>
                        </a:rPr>
                        <a:t>5</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77</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Hastings</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65</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41</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16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14</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600" b="1" u="none" strike="noStrike">
                          <a:effectLst/>
                        </a:rPr>
                        <a:t>85</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Havering</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84</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46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23</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22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81</a:t>
                      </a:r>
                      <a:endParaRPr lang="en-GB" sz="1600" b="1" i="1" u="none" strike="noStrike">
                        <a:effectLst/>
                        <a:latin typeface="Arial"/>
                      </a:endParaRPr>
                    </a:p>
                  </a:txBody>
                  <a:tcPr marL="5601" marR="5601" marT="5601" marB="0" anchor="b"/>
                </a:tc>
              </a:tr>
              <a:tr h="335177">
                <a:tc>
                  <a:txBody>
                    <a:bodyPr/>
                    <a:lstStyle/>
                    <a:p>
                      <a:pPr algn="l" fontAlgn="b"/>
                      <a:r>
                        <a:rPr lang="en-GB" sz="1600" b="1" u="none" strike="noStrike">
                          <a:effectLst/>
                        </a:rPr>
                        <a:t>Mole Valley</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30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14</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80</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Portsmouth</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42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3</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57</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Rotherham</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96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64</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30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30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98</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Salford</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133</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63</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60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59</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a:effectLst/>
                        </a:rPr>
                        <a:t>92</a:t>
                      </a:r>
                      <a:endParaRPr lang="en-GB" sz="1600" b="1" i="1" u="none" strike="noStrike">
                        <a:effectLst/>
                        <a:latin typeface="Arial"/>
                      </a:endParaRPr>
                    </a:p>
                  </a:txBody>
                  <a:tcPr marL="5601" marR="5601" marT="5601" marB="0" anchor="b"/>
                </a:tc>
              </a:tr>
              <a:tr h="263941">
                <a:tc>
                  <a:txBody>
                    <a:bodyPr/>
                    <a:lstStyle/>
                    <a:p>
                      <a:pPr algn="l" fontAlgn="b"/>
                      <a:r>
                        <a:rPr lang="en-GB" sz="1600" b="1" u="none" strike="noStrike">
                          <a:effectLst/>
                        </a:rPr>
                        <a:t>Scarborough</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47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18</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83</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South Cambridgeshire</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154</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70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13</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53</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South Staffordshire</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57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5</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4</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53</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St Albans</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77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50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0</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65</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St Edmundsbury</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77</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29</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53</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a:effectLst/>
                        </a:rPr>
                        <a:t>St. Helens</a:t>
                      </a:r>
                      <a:endParaRPr lang="en-GB" sz="1600" b="1" i="0" u="none" strike="noStrike">
                        <a:effectLst/>
                        <a:latin typeface="Arial"/>
                      </a:endParaRPr>
                    </a:p>
                  </a:txBody>
                  <a:tcPr marL="5601" marR="5601" marT="5601" marB="0" anchor="b"/>
                </a:tc>
                <a:tc>
                  <a:txBody>
                    <a:bodyPr/>
                    <a:lstStyle/>
                    <a:p>
                      <a:pPr algn="ctr" fontAlgn="b"/>
                      <a:r>
                        <a:rPr lang="en-GB" sz="1100" u="none" strike="noStrike">
                          <a:effectLst/>
                        </a:rPr>
                        <a:t>82</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61</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16</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94</a:t>
                      </a:r>
                      <a:endParaRPr lang="en-GB" sz="1600" b="1" i="1" u="none" strike="noStrike" dirty="0">
                        <a:effectLst/>
                        <a:latin typeface="Arial"/>
                      </a:endParaRPr>
                    </a:p>
                  </a:txBody>
                  <a:tcPr marL="5601" marR="5601" marT="5601" marB="0" anchor="b"/>
                </a:tc>
              </a:tr>
              <a:tr h="263941">
                <a:tc>
                  <a:txBody>
                    <a:bodyPr/>
                    <a:lstStyle/>
                    <a:p>
                      <a:pPr algn="l" fontAlgn="b"/>
                      <a:r>
                        <a:rPr lang="en-GB" sz="1600" b="1" u="none" strike="noStrike" dirty="0">
                          <a:effectLst/>
                        </a:rPr>
                        <a:t>West Devon</a:t>
                      </a:r>
                      <a:endParaRPr lang="en-GB" sz="1600" b="1" i="0" u="none" strike="noStrike" dirty="0">
                        <a:effectLst/>
                        <a:latin typeface="Arial"/>
                      </a:endParaRPr>
                    </a:p>
                  </a:txBody>
                  <a:tcPr marL="5601" marR="5601" marT="5601" marB="0" anchor="b"/>
                </a:tc>
                <a:tc>
                  <a:txBody>
                    <a:bodyPr/>
                    <a:lstStyle/>
                    <a:p>
                      <a:pPr algn="ctr" fontAlgn="b"/>
                      <a:r>
                        <a:rPr lang="en-GB" sz="1100" u="none" strike="noStrike">
                          <a:effectLst/>
                        </a:rPr>
                        <a:t>23</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dirty="0">
                          <a:effectLst/>
                        </a:rPr>
                        <a:t>9</a:t>
                      </a:r>
                      <a:endParaRPr lang="en-GB" sz="1100" b="0" i="0" u="none" strike="noStrike" dirty="0">
                        <a:solidFill>
                          <a:srgbClr val="000000"/>
                        </a:solidFill>
                        <a:effectLst/>
                        <a:latin typeface="Arial"/>
                      </a:endParaRPr>
                    </a:p>
                  </a:txBody>
                  <a:tcPr marL="5601" marR="5601" marT="5601" marB="0" anchor="b"/>
                </a:tc>
                <a:tc>
                  <a:txBody>
                    <a:bodyPr/>
                    <a:lstStyle/>
                    <a:p>
                      <a:pPr algn="ctr" fontAlgn="b"/>
                      <a:r>
                        <a:rPr lang="en-GB" sz="1100" u="none" strike="noStrike">
                          <a:effectLst/>
                        </a:rPr>
                        <a:t>8</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100" u="none" strike="noStrike">
                          <a:effectLst/>
                        </a:rPr>
                        <a:t>8</a:t>
                      </a:r>
                      <a:endParaRPr lang="en-GB" sz="1100" b="0" i="0" u="none" strike="noStrike">
                        <a:solidFill>
                          <a:srgbClr val="000000"/>
                        </a:solidFill>
                        <a:effectLst/>
                        <a:latin typeface="Arial"/>
                      </a:endParaRPr>
                    </a:p>
                  </a:txBody>
                  <a:tcPr marL="5601" marR="5601" marT="5601" marB="0" anchor="b"/>
                </a:tc>
                <a:tc>
                  <a:txBody>
                    <a:bodyPr/>
                    <a:lstStyle/>
                    <a:p>
                      <a:pPr algn="ctr" fontAlgn="b"/>
                      <a:r>
                        <a:rPr lang="en-GB" sz="1600" b="1" u="none" strike="noStrike" dirty="0">
                          <a:effectLst/>
                        </a:rPr>
                        <a:t>74</a:t>
                      </a:r>
                      <a:endParaRPr lang="en-GB" sz="1600" b="1" i="1" u="none" strike="noStrike" dirty="0">
                        <a:effectLst/>
                        <a:latin typeface="Arial"/>
                      </a:endParaRPr>
                    </a:p>
                  </a:txBody>
                  <a:tcPr marL="5601" marR="5601" marT="5601" marB="0" anchor="b"/>
                </a:tc>
              </a:tr>
            </a:tbl>
          </a:graphicData>
        </a:graphic>
      </p:graphicFrame>
    </p:spTree>
    <p:extLst>
      <p:ext uri="{BB962C8B-B14F-4D97-AF65-F5344CB8AC3E}">
        <p14:creationId xmlns:p14="http://schemas.microsoft.com/office/powerpoint/2010/main" val="42269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48557" y="332656"/>
            <a:ext cx="6359525" cy="1069975"/>
          </a:xfrm>
        </p:spPr>
        <p:txBody>
          <a:bodyPr/>
          <a:lstStyle/>
          <a:p>
            <a:pPr algn="l" eaLnBrk="1" hangingPunct="1"/>
            <a:r>
              <a:rPr lang="en-GB" altLang="en-US" dirty="0" smtClean="0">
                <a:solidFill>
                  <a:srgbClr val="92D050"/>
                </a:solidFill>
              </a:rPr>
              <a:t>Local Plan Intervention </a:t>
            </a:r>
          </a:p>
        </p:txBody>
      </p:sp>
      <p:sp>
        <p:nvSpPr>
          <p:cNvPr id="14339" name="Content Placeholder 2"/>
          <p:cNvSpPr>
            <a:spLocks noGrp="1"/>
          </p:cNvSpPr>
          <p:nvPr>
            <p:ph idx="1"/>
          </p:nvPr>
        </p:nvSpPr>
        <p:spPr>
          <a:xfrm>
            <a:off x="450927" y="1340768"/>
            <a:ext cx="8229600" cy="4506741"/>
          </a:xfrm>
        </p:spPr>
        <p:txBody>
          <a:bodyPr/>
          <a:lstStyle/>
          <a:p>
            <a:pPr>
              <a:spcAft>
                <a:spcPts val="600"/>
              </a:spcAft>
              <a:defRPr/>
            </a:pPr>
            <a:r>
              <a:rPr lang="en-GB" sz="4000" dirty="0" smtClean="0"/>
              <a:t>Will this affect you? Do you have a post 2004 plan?</a:t>
            </a:r>
          </a:p>
          <a:p>
            <a:pPr>
              <a:spcAft>
                <a:spcPts val="600"/>
              </a:spcAft>
              <a:defRPr/>
            </a:pPr>
            <a:r>
              <a:rPr lang="en-GB" sz="4000" dirty="0" smtClean="0"/>
              <a:t>Are you going to have a plan in place by 2017(?) ?</a:t>
            </a:r>
          </a:p>
          <a:p>
            <a:pPr>
              <a:spcAft>
                <a:spcPts val="600"/>
              </a:spcAft>
              <a:defRPr/>
            </a:pPr>
            <a:r>
              <a:rPr lang="en-GB" sz="4000" dirty="0" smtClean="0"/>
              <a:t>Will you care?</a:t>
            </a:r>
            <a:endParaRPr lang="en-GB" sz="4000" dirty="0"/>
          </a:p>
          <a:p>
            <a:pPr>
              <a:spcAft>
                <a:spcPts val="600"/>
              </a:spcAft>
              <a:defRPr/>
            </a:pPr>
            <a:r>
              <a:rPr lang="en-GB" sz="4000" dirty="0" smtClean="0"/>
              <a:t>Do you have an up to date plan (post NPPF (post 2012))?</a:t>
            </a:r>
          </a:p>
          <a:p>
            <a:pPr marL="285750" indent="-285750" eaLnBrk="1">
              <a:spcAft>
                <a:spcPts val="600"/>
              </a:spcAft>
              <a:buFont typeface="Arial" pitchFamily="34" charset="0"/>
              <a:buChar char="•"/>
              <a:defRPr/>
            </a:pPr>
            <a:endParaRPr lang="en-GB" sz="1800" dirty="0" smtClean="0"/>
          </a:p>
          <a:p>
            <a:pPr marL="285750" indent="-285750">
              <a:buFont typeface="Arial" pitchFamily="34" charset="0"/>
              <a:buChar char="•"/>
              <a:defRPr/>
            </a:pPr>
            <a:endParaRPr lang="en-GB" sz="1800" dirty="0" smtClean="0"/>
          </a:p>
          <a:p>
            <a:pPr marL="0" indent="0">
              <a:defRPr/>
            </a:pPr>
            <a:endParaRPr lang="en-GB" dirty="0" smtClean="0"/>
          </a:p>
          <a:p>
            <a:pPr marL="0" indent="0">
              <a:lnSpc>
                <a:spcPct val="150000"/>
              </a:lnSpc>
              <a:spcAft>
                <a:spcPts val="300"/>
              </a:spcAft>
              <a:buSzPts val="1200"/>
              <a:tabLst>
                <a:tab pos="547370" algn="l"/>
              </a:tabLst>
              <a:defRPr/>
            </a:pPr>
            <a:endParaRPr lang="en-GB" sz="1800" dirty="0"/>
          </a:p>
        </p:txBody>
      </p:sp>
    </p:spTree>
    <p:extLst>
      <p:ext uri="{BB962C8B-B14F-4D97-AF65-F5344CB8AC3E}">
        <p14:creationId xmlns:p14="http://schemas.microsoft.com/office/powerpoint/2010/main" val="2561223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48556" y="260648"/>
            <a:ext cx="6359525" cy="1512168"/>
          </a:xfrm>
        </p:spPr>
        <p:txBody>
          <a:bodyPr/>
          <a:lstStyle/>
          <a:p>
            <a:pPr algn="l" eaLnBrk="1" hangingPunct="1"/>
            <a:r>
              <a:rPr lang="en-GB" altLang="en-US" dirty="0" smtClean="0">
                <a:solidFill>
                  <a:srgbClr val="92D050"/>
                </a:solidFill>
              </a:rPr>
              <a:t>Government Agenda Housing &amp; Planning Bill</a:t>
            </a:r>
          </a:p>
        </p:txBody>
      </p:sp>
      <p:sp>
        <p:nvSpPr>
          <p:cNvPr id="14339" name="Content Placeholder 2"/>
          <p:cNvSpPr>
            <a:spLocks noGrp="1"/>
          </p:cNvSpPr>
          <p:nvPr>
            <p:ph idx="1"/>
          </p:nvPr>
        </p:nvSpPr>
        <p:spPr>
          <a:xfrm>
            <a:off x="450927" y="1154507"/>
            <a:ext cx="8229600" cy="4002685"/>
          </a:xfrm>
        </p:spPr>
        <p:txBody>
          <a:bodyPr/>
          <a:lstStyle/>
          <a:p>
            <a:pPr marL="285750" indent="-285750" eaLnBrk="1">
              <a:spcAft>
                <a:spcPts val="600"/>
              </a:spcAft>
              <a:buFont typeface="Arial" pitchFamily="34" charset="0"/>
              <a:buChar char="•"/>
              <a:defRPr/>
            </a:pPr>
            <a:endParaRPr lang="en-GB" sz="2400" dirty="0" smtClean="0"/>
          </a:p>
          <a:p>
            <a:pPr marL="0" indent="0" eaLnBrk="1">
              <a:spcAft>
                <a:spcPts val="600"/>
              </a:spcAft>
              <a:buNone/>
              <a:defRPr/>
            </a:pPr>
            <a:endParaRPr lang="en-GB" sz="2400" dirty="0" smtClean="0"/>
          </a:p>
          <a:p>
            <a:pPr marL="285750" indent="-285750" eaLnBrk="1">
              <a:spcAft>
                <a:spcPts val="600"/>
              </a:spcAft>
              <a:buFont typeface="Arial" pitchFamily="34" charset="0"/>
              <a:buChar char="•"/>
              <a:defRPr/>
            </a:pPr>
            <a:r>
              <a:rPr lang="en-GB" sz="4000" dirty="0" smtClean="0"/>
              <a:t>Is any of this causing you concern?</a:t>
            </a:r>
          </a:p>
          <a:p>
            <a:pPr marL="285750" indent="-285750" eaLnBrk="1">
              <a:spcAft>
                <a:spcPts val="600"/>
              </a:spcAft>
              <a:buFont typeface="Arial" pitchFamily="34" charset="0"/>
              <a:buChar char="•"/>
              <a:defRPr/>
            </a:pPr>
            <a:r>
              <a:rPr lang="en-GB" sz="4000" dirty="0" smtClean="0"/>
              <a:t>Have you started to do anything in response yet?</a:t>
            </a:r>
          </a:p>
          <a:p>
            <a:pPr marL="285750" indent="-285750" eaLnBrk="1">
              <a:spcAft>
                <a:spcPts val="600"/>
              </a:spcAft>
              <a:buFont typeface="Arial" pitchFamily="34" charset="0"/>
              <a:buChar char="•"/>
              <a:defRPr/>
            </a:pPr>
            <a:endParaRPr lang="en-GB" sz="2400" dirty="0"/>
          </a:p>
          <a:p>
            <a:pPr marL="285750" indent="-285750" eaLnBrk="1">
              <a:spcAft>
                <a:spcPts val="600"/>
              </a:spcAft>
              <a:buFont typeface="Arial" pitchFamily="34" charset="0"/>
              <a:buChar char="•"/>
              <a:defRPr/>
            </a:pPr>
            <a:endParaRPr lang="en-GB" sz="2400" dirty="0" smtClean="0"/>
          </a:p>
          <a:p>
            <a:pPr marL="0" indent="0" eaLnBrk="1">
              <a:spcAft>
                <a:spcPts val="600"/>
              </a:spcAft>
              <a:buNone/>
              <a:defRPr/>
            </a:pPr>
            <a:r>
              <a:rPr lang="en-GB" sz="2400" dirty="0" smtClean="0"/>
              <a:t>This is an opportunity to ask questions, get clarifications and vent!!!!! - </a:t>
            </a:r>
            <a:r>
              <a:rPr lang="en-GB" sz="2000" dirty="0"/>
              <a:t>b</a:t>
            </a:r>
            <a:r>
              <a:rPr lang="en-GB" sz="2000" dirty="0" smtClean="0"/>
              <a:t>ut there will have a time limit.</a:t>
            </a:r>
          </a:p>
          <a:p>
            <a:pPr marL="285750" indent="-285750" eaLnBrk="1">
              <a:spcAft>
                <a:spcPts val="600"/>
              </a:spcAft>
              <a:buFont typeface="Arial" pitchFamily="34" charset="0"/>
              <a:buChar char="•"/>
              <a:defRPr/>
            </a:pPr>
            <a:endParaRPr lang="en-GB" sz="1800" dirty="0" smtClean="0"/>
          </a:p>
          <a:p>
            <a:pPr marL="285750" indent="-285750">
              <a:buFont typeface="Arial" pitchFamily="34" charset="0"/>
              <a:buChar char="•"/>
              <a:defRPr/>
            </a:pPr>
            <a:endParaRPr lang="en-GB" sz="1800" dirty="0" smtClean="0"/>
          </a:p>
          <a:p>
            <a:pPr marL="0" indent="0">
              <a:defRPr/>
            </a:pPr>
            <a:endParaRPr lang="en-GB" dirty="0" smtClean="0"/>
          </a:p>
          <a:p>
            <a:pPr marL="0" indent="0">
              <a:lnSpc>
                <a:spcPct val="150000"/>
              </a:lnSpc>
              <a:spcAft>
                <a:spcPts val="300"/>
              </a:spcAft>
              <a:buSzPts val="1200"/>
              <a:tabLst>
                <a:tab pos="547370" algn="l"/>
              </a:tabLst>
              <a:defRPr/>
            </a:pPr>
            <a:endParaRPr lang="en-GB" sz="1800" dirty="0"/>
          </a:p>
        </p:txBody>
      </p:sp>
    </p:spTree>
    <p:extLst>
      <p:ext uri="{BB962C8B-B14F-4D97-AF65-F5344CB8AC3E}">
        <p14:creationId xmlns:p14="http://schemas.microsoft.com/office/powerpoint/2010/main" val="30655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4294967295"/>
          </p:nvPr>
        </p:nvSpPr>
        <p:spPr>
          <a:xfrm>
            <a:off x="6553200" y="6248400"/>
            <a:ext cx="1897063" cy="457200"/>
          </a:xfrm>
          <a:prstGeom prst="rect">
            <a:avLst/>
          </a:prstGeom>
          <a:noFill/>
        </p:spPr>
        <p:txBody>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0"/>
              </a:spcBef>
              <a:spcAft>
                <a:spcPct val="0"/>
              </a:spcAft>
            </a:pPr>
            <a:fld id="{2CEEEF4E-8BC4-4CCF-804F-278DCDE67A30}" type="slidenum">
              <a:rPr lang="en-GB" altLang="en-US" sz="1400" b="1" smtClean="0">
                <a:solidFill>
                  <a:srgbClr val="000000"/>
                </a:solidFill>
              </a:rPr>
              <a:pPr eaLnBrk="1" fontAlgn="base" hangingPunct="1">
                <a:spcBef>
                  <a:spcPct val="0"/>
                </a:spcBef>
                <a:spcAft>
                  <a:spcPct val="0"/>
                </a:spcAft>
              </a:pPr>
              <a:t>2</a:t>
            </a:fld>
            <a:endParaRPr lang="en-GB" altLang="en-US" sz="1400" b="1" smtClean="0">
              <a:solidFill>
                <a:srgbClr val="000000"/>
              </a:solidFill>
            </a:endParaRPr>
          </a:p>
        </p:txBody>
      </p:sp>
      <p:sp>
        <p:nvSpPr>
          <p:cNvPr id="5123" name="Rectangle 2"/>
          <p:cNvSpPr>
            <a:spLocks noGrp="1" noChangeArrowheads="1"/>
          </p:cNvSpPr>
          <p:nvPr>
            <p:ph type="title"/>
          </p:nvPr>
        </p:nvSpPr>
        <p:spPr>
          <a:xfrm>
            <a:off x="1116013" y="333375"/>
            <a:ext cx="7724776" cy="941388"/>
          </a:xfrm>
        </p:spPr>
        <p:txBody>
          <a:bodyPr/>
          <a:lstStyle/>
          <a:p>
            <a:pPr eaLnBrk="1" hangingPunct="1"/>
            <a:r>
              <a:rPr lang="en-GB" altLang="en-US" sz="3600" dirty="0" smtClean="0"/>
              <a:t>Planning reform overview 2010-15</a:t>
            </a:r>
          </a:p>
        </p:txBody>
      </p:sp>
      <p:sp>
        <p:nvSpPr>
          <p:cNvPr id="5124" name="Rectangle 2"/>
          <p:cNvSpPr>
            <a:spLocks noChangeArrowheads="1"/>
          </p:cNvSpPr>
          <p:nvPr/>
        </p:nvSpPr>
        <p:spPr bwMode="auto">
          <a:xfrm>
            <a:off x="6108700" y="1484316"/>
            <a:ext cx="2916238" cy="259238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fontAlgn="base">
              <a:spcBef>
                <a:spcPct val="20000"/>
              </a:spcBef>
              <a:spcAft>
                <a:spcPct val="0"/>
              </a:spcAft>
            </a:pPr>
            <a:endParaRPr lang="en-US" altLang="en-US" sz="1800" b="1">
              <a:solidFill>
                <a:srgbClr val="000000"/>
              </a:solidFill>
            </a:endParaRPr>
          </a:p>
        </p:txBody>
      </p:sp>
      <p:sp>
        <p:nvSpPr>
          <p:cNvPr id="5125" name="Rectangle 3"/>
          <p:cNvSpPr>
            <a:spLocks noChangeArrowheads="1"/>
          </p:cNvSpPr>
          <p:nvPr/>
        </p:nvSpPr>
        <p:spPr bwMode="auto">
          <a:xfrm>
            <a:off x="3168650" y="1484316"/>
            <a:ext cx="2916238" cy="2592387"/>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fontAlgn="base">
              <a:spcBef>
                <a:spcPct val="20000"/>
              </a:spcBef>
              <a:spcAft>
                <a:spcPct val="0"/>
              </a:spcAft>
            </a:pPr>
            <a:endParaRPr lang="en-US" altLang="en-US" sz="1800" b="1">
              <a:solidFill>
                <a:srgbClr val="000000"/>
              </a:solidFill>
            </a:endParaRPr>
          </a:p>
        </p:txBody>
      </p:sp>
      <p:sp>
        <p:nvSpPr>
          <p:cNvPr id="5126" name="Rectangle 4"/>
          <p:cNvSpPr>
            <a:spLocks noChangeArrowheads="1"/>
          </p:cNvSpPr>
          <p:nvPr/>
        </p:nvSpPr>
        <p:spPr bwMode="auto">
          <a:xfrm>
            <a:off x="4787900" y="4265639"/>
            <a:ext cx="3600450" cy="25923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fontAlgn="base">
              <a:spcBef>
                <a:spcPct val="20000"/>
              </a:spcBef>
              <a:spcAft>
                <a:spcPct val="0"/>
              </a:spcAft>
            </a:pPr>
            <a:endParaRPr lang="en-US" altLang="en-US" sz="1800" b="1">
              <a:solidFill>
                <a:srgbClr val="000000"/>
              </a:solidFill>
            </a:endParaRPr>
          </a:p>
        </p:txBody>
      </p:sp>
      <p:sp>
        <p:nvSpPr>
          <p:cNvPr id="5127" name="Rectangle 5"/>
          <p:cNvSpPr>
            <a:spLocks noChangeArrowheads="1"/>
          </p:cNvSpPr>
          <p:nvPr/>
        </p:nvSpPr>
        <p:spPr bwMode="auto">
          <a:xfrm>
            <a:off x="1042988" y="4265639"/>
            <a:ext cx="3673475" cy="259238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fontAlgn="base">
              <a:spcBef>
                <a:spcPct val="20000"/>
              </a:spcBef>
              <a:spcAft>
                <a:spcPct val="0"/>
              </a:spcAft>
            </a:pPr>
            <a:endParaRPr lang="en-US" altLang="en-US" sz="1800" b="1">
              <a:solidFill>
                <a:srgbClr val="000000"/>
              </a:solidFill>
            </a:endParaRPr>
          </a:p>
        </p:txBody>
      </p:sp>
      <p:sp>
        <p:nvSpPr>
          <p:cNvPr id="5128" name="Rectangle 7"/>
          <p:cNvSpPr>
            <a:spLocks noChangeArrowheads="1"/>
          </p:cNvSpPr>
          <p:nvPr/>
        </p:nvSpPr>
        <p:spPr bwMode="auto">
          <a:xfrm>
            <a:off x="142875" y="1484316"/>
            <a:ext cx="2916238" cy="259238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fontAlgn="base">
              <a:spcBef>
                <a:spcPct val="20000"/>
              </a:spcBef>
              <a:spcAft>
                <a:spcPct val="0"/>
              </a:spcAft>
            </a:pPr>
            <a:endParaRPr lang="en-US" altLang="en-US" sz="1800" b="1">
              <a:solidFill>
                <a:srgbClr val="000000"/>
              </a:solidFill>
            </a:endParaRPr>
          </a:p>
        </p:txBody>
      </p:sp>
      <p:sp>
        <p:nvSpPr>
          <p:cNvPr id="5129" name="Oval 8"/>
          <p:cNvSpPr>
            <a:spLocks noChangeArrowheads="1"/>
          </p:cNvSpPr>
          <p:nvPr/>
        </p:nvSpPr>
        <p:spPr bwMode="auto">
          <a:xfrm>
            <a:off x="3635388" y="1784358"/>
            <a:ext cx="4322763" cy="1558925"/>
          </a:xfrm>
          <a:prstGeom prst="ellipse">
            <a:avLst/>
          </a:prstGeom>
          <a:solidFill>
            <a:schemeClr val="accent1"/>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2400" b="1">
                <a:solidFill>
                  <a:srgbClr val="FFFFFF"/>
                </a:solidFill>
              </a:rPr>
              <a:t>NPPF and</a:t>
            </a:r>
          </a:p>
          <a:p>
            <a:pPr algn="ctr" eaLnBrk="1" fontAlgn="base" hangingPunct="1">
              <a:spcBef>
                <a:spcPct val="0"/>
              </a:spcBef>
              <a:spcAft>
                <a:spcPct val="0"/>
              </a:spcAft>
            </a:pPr>
            <a:r>
              <a:rPr lang="en-GB" altLang="en-US" sz="2400" b="1">
                <a:solidFill>
                  <a:srgbClr val="FFFFFF"/>
                </a:solidFill>
              </a:rPr>
              <a:t>Guidance Review</a:t>
            </a:r>
          </a:p>
          <a:p>
            <a:pPr algn="ctr" eaLnBrk="1" fontAlgn="base" hangingPunct="1">
              <a:spcBef>
                <a:spcPct val="0"/>
              </a:spcBef>
              <a:spcAft>
                <a:spcPct val="0"/>
              </a:spcAft>
            </a:pPr>
            <a:endParaRPr lang="en-GB" altLang="en-US" sz="2400" b="1">
              <a:solidFill>
                <a:srgbClr val="FFFFFF"/>
              </a:solidFill>
            </a:endParaRPr>
          </a:p>
        </p:txBody>
      </p:sp>
      <p:sp>
        <p:nvSpPr>
          <p:cNvPr id="5130" name="Oval 9"/>
          <p:cNvSpPr>
            <a:spLocks noChangeArrowheads="1"/>
          </p:cNvSpPr>
          <p:nvPr/>
        </p:nvSpPr>
        <p:spPr bwMode="auto">
          <a:xfrm>
            <a:off x="5508638" y="3044825"/>
            <a:ext cx="1655763" cy="1042988"/>
          </a:xfrm>
          <a:prstGeom prst="ellipse">
            <a:avLst/>
          </a:prstGeom>
          <a:solidFill>
            <a:srgbClr val="FFFFFF"/>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Presumption in favour of sustainable development</a:t>
            </a:r>
          </a:p>
        </p:txBody>
      </p:sp>
      <p:sp>
        <p:nvSpPr>
          <p:cNvPr id="5131" name="Oval 11"/>
          <p:cNvSpPr>
            <a:spLocks noChangeArrowheads="1"/>
          </p:cNvSpPr>
          <p:nvPr/>
        </p:nvSpPr>
        <p:spPr bwMode="auto">
          <a:xfrm>
            <a:off x="539757" y="1916117"/>
            <a:ext cx="1908175" cy="1042987"/>
          </a:xfrm>
          <a:prstGeom prst="ellipse">
            <a:avLst/>
          </a:prstGeom>
          <a:solidFill>
            <a:schemeClr val="accent1"/>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2400" b="1">
                <a:solidFill>
                  <a:srgbClr val="FFFFFF"/>
                </a:solidFill>
              </a:rPr>
              <a:t>Localism Act</a:t>
            </a:r>
          </a:p>
        </p:txBody>
      </p:sp>
      <p:sp>
        <p:nvSpPr>
          <p:cNvPr id="5132" name="Oval 13"/>
          <p:cNvSpPr>
            <a:spLocks noChangeArrowheads="1"/>
          </p:cNvSpPr>
          <p:nvPr/>
        </p:nvSpPr>
        <p:spPr bwMode="auto">
          <a:xfrm>
            <a:off x="3600456" y="3343275"/>
            <a:ext cx="1943100" cy="719138"/>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Strong protections still in place</a:t>
            </a:r>
          </a:p>
        </p:txBody>
      </p:sp>
      <p:sp>
        <p:nvSpPr>
          <p:cNvPr id="5133" name="Oval 14"/>
          <p:cNvSpPr>
            <a:spLocks noChangeArrowheads="1"/>
          </p:cNvSpPr>
          <p:nvPr/>
        </p:nvSpPr>
        <p:spPr bwMode="auto">
          <a:xfrm>
            <a:off x="6588125" y="6021388"/>
            <a:ext cx="1512888" cy="647700"/>
          </a:xfrm>
          <a:prstGeom prst="ellipse">
            <a:avLst/>
          </a:prstGeom>
          <a:solidFill>
            <a:srgbClr val="FFFFFF"/>
          </a:solidFill>
          <a:ln w="9525">
            <a:solidFill>
              <a:schemeClr val="tx1"/>
            </a:solidFill>
            <a:round/>
            <a:headEnd/>
            <a:tailEnd/>
          </a:ln>
        </p:spPr>
        <p:txBody>
          <a:bodyPr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Unblocking stalled sites</a:t>
            </a:r>
          </a:p>
        </p:txBody>
      </p:sp>
      <p:sp>
        <p:nvSpPr>
          <p:cNvPr id="5134" name="Oval 18"/>
          <p:cNvSpPr>
            <a:spLocks noChangeArrowheads="1"/>
          </p:cNvSpPr>
          <p:nvPr/>
        </p:nvSpPr>
        <p:spPr bwMode="auto">
          <a:xfrm>
            <a:off x="4932364" y="4080974"/>
            <a:ext cx="1368425" cy="843945"/>
          </a:xfrm>
          <a:prstGeom prst="ellipse">
            <a:avLst/>
          </a:prstGeom>
          <a:solidFill>
            <a:srgbClr val="FFFFFF"/>
          </a:solidFill>
          <a:ln w="9525">
            <a:solidFill>
              <a:schemeClr val="tx1"/>
            </a:solidFill>
            <a:round/>
            <a:headEnd/>
            <a:tailEnd/>
          </a:ln>
        </p:spPr>
        <p:txBody>
          <a:bodyPr lIns="0" tIns="0" r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Tackling LA poor performance</a:t>
            </a:r>
          </a:p>
        </p:txBody>
      </p:sp>
      <p:sp>
        <p:nvSpPr>
          <p:cNvPr id="5135" name="Oval 19"/>
          <p:cNvSpPr>
            <a:spLocks noChangeArrowheads="1"/>
          </p:cNvSpPr>
          <p:nvPr/>
        </p:nvSpPr>
        <p:spPr bwMode="auto">
          <a:xfrm>
            <a:off x="755650" y="3357563"/>
            <a:ext cx="1511300" cy="647700"/>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Neighbourhood Planning</a:t>
            </a:r>
          </a:p>
        </p:txBody>
      </p:sp>
      <p:sp>
        <p:nvSpPr>
          <p:cNvPr id="5136" name="Oval 20"/>
          <p:cNvSpPr>
            <a:spLocks noChangeArrowheads="1"/>
          </p:cNvSpPr>
          <p:nvPr/>
        </p:nvSpPr>
        <p:spPr bwMode="auto">
          <a:xfrm>
            <a:off x="1474792" y="2781300"/>
            <a:ext cx="1368425" cy="719138"/>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Regional Strategy revocation</a:t>
            </a:r>
          </a:p>
        </p:txBody>
      </p:sp>
      <p:sp>
        <p:nvSpPr>
          <p:cNvPr id="5137" name="Oval 21"/>
          <p:cNvSpPr>
            <a:spLocks noChangeArrowheads="1"/>
          </p:cNvSpPr>
          <p:nvPr/>
        </p:nvSpPr>
        <p:spPr bwMode="auto">
          <a:xfrm>
            <a:off x="2916238" y="2355850"/>
            <a:ext cx="1655762" cy="1042988"/>
          </a:xfrm>
          <a:prstGeom prst="ellipse">
            <a:avLst/>
          </a:prstGeom>
          <a:solidFill>
            <a:srgbClr val="FFFFFF"/>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Robust </a:t>
            </a:r>
          </a:p>
          <a:p>
            <a:pPr algn="ctr" eaLnBrk="1" fontAlgn="base" hangingPunct="1">
              <a:spcBef>
                <a:spcPct val="0"/>
              </a:spcBef>
              <a:spcAft>
                <a:spcPct val="0"/>
              </a:spcAft>
            </a:pPr>
            <a:r>
              <a:rPr lang="en-GB" altLang="en-US" sz="1200" b="1">
                <a:solidFill>
                  <a:srgbClr val="000000"/>
                </a:solidFill>
              </a:rPr>
              <a:t>Evidence of need and 5 year land supply</a:t>
            </a:r>
          </a:p>
        </p:txBody>
      </p:sp>
      <p:sp>
        <p:nvSpPr>
          <p:cNvPr id="5138" name="Oval 22"/>
          <p:cNvSpPr>
            <a:spLocks noChangeArrowheads="1"/>
          </p:cNvSpPr>
          <p:nvPr/>
        </p:nvSpPr>
        <p:spPr bwMode="auto">
          <a:xfrm>
            <a:off x="287344" y="2781300"/>
            <a:ext cx="1368425" cy="719138"/>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Duty to cooperate</a:t>
            </a:r>
          </a:p>
        </p:txBody>
      </p:sp>
      <p:sp>
        <p:nvSpPr>
          <p:cNvPr id="5139" name="Text Box 24"/>
          <p:cNvSpPr txBox="1">
            <a:spLocks noChangeArrowheads="1"/>
          </p:cNvSpPr>
          <p:nvPr/>
        </p:nvSpPr>
        <p:spPr bwMode="auto">
          <a:xfrm>
            <a:off x="6156327" y="1484313"/>
            <a:ext cx="97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50000"/>
              </a:spcBef>
              <a:spcAft>
                <a:spcPct val="0"/>
              </a:spcAft>
            </a:pPr>
            <a:r>
              <a:rPr lang="en-GB" altLang="en-US" sz="1800" b="1" i="1">
                <a:solidFill>
                  <a:srgbClr val="000000"/>
                </a:solidFill>
              </a:rPr>
              <a:t>Simple</a:t>
            </a:r>
          </a:p>
        </p:txBody>
      </p:sp>
      <p:sp>
        <p:nvSpPr>
          <p:cNvPr id="5140" name="Text Box 25"/>
          <p:cNvSpPr txBox="1">
            <a:spLocks noChangeArrowheads="1"/>
          </p:cNvSpPr>
          <p:nvPr/>
        </p:nvSpPr>
        <p:spPr bwMode="auto">
          <a:xfrm>
            <a:off x="71439" y="1484313"/>
            <a:ext cx="97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50000"/>
              </a:spcBef>
              <a:spcAft>
                <a:spcPct val="0"/>
              </a:spcAft>
            </a:pPr>
            <a:r>
              <a:rPr lang="en-GB" altLang="en-US" sz="1800" b="1" i="1">
                <a:solidFill>
                  <a:srgbClr val="000000"/>
                </a:solidFill>
              </a:rPr>
              <a:t>Local</a:t>
            </a:r>
          </a:p>
        </p:txBody>
      </p:sp>
      <p:sp>
        <p:nvSpPr>
          <p:cNvPr id="5141" name="Text Box 26"/>
          <p:cNvSpPr txBox="1">
            <a:spLocks noChangeArrowheads="1"/>
          </p:cNvSpPr>
          <p:nvPr/>
        </p:nvSpPr>
        <p:spPr bwMode="auto">
          <a:xfrm>
            <a:off x="3095625" y="1484313"/>
            <a:ext cx="147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50000"/>
              </a:spcBef>
              <a:spcAft>
                <a:spcPct val="0"/>
              </a:spcAft>
            </a:pPr>
            <a:r>
              <a:rPr lang="en-GB" altLang="en-US" sz="1800" b="1" i="1">
                <a:solidFill>
                  <a:srgbClr val="000000"/>
                </a:solidFill>
              </a:rPr>
              <a:t>Sustainable</a:t>
            </a:r>
          </a:p>
        </p:txBody>
      </p:sp>
      <p:sp>
        <p:nvSpPr>
          <p:cNvPr id="5142" name="Text Box 27"/>
          <p:cNvSpPr txBox="1">
            <a:spLocks noChangeArrowheads="1"/>
          </p:cNvSpPr>
          <p:nvPr/>
        </p:nvSpPr>
        <p:spPr bwMode="auto">
          <a:xfrm>
            <a:off x="2843215" y="4221163"/>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50000"/>
              </a:spcBef>
              <a:spcAft>
                <a:spcPct val="0"/>
              </a:spcAft>
            </a:pPr>
            <a:r>
              <a:rPr lang="en-GB" altLang="en-US" sz="1800" b="1" i="1">
                <a:solidFill>
                  <a:srgbClr val="000000"/>
                </a:solidFill>
              </a:rPr>
              <a:t>Proportionate</a:t>
            </a:r>
          </a:p>
        </p:txBody>
      </p:sp>
      <p:sp>
        <p:nvSpPr>
          <p:cNvPr id="5143" name="Text Box 28"/>
          <p:cNvSpPr txBox="1">
            <a:spLocks noChangeArrowheads="1"/>
          </p:cNvSpPr>
          <p:nvPr/>
        </p:nvSpPr>
        <p:spPr bwMode="auto">
          <a:xfrm>
            <a:off x="7704138" y="4221163"/>
            <a:ext cx="1547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50000"/>
              </a:spcBef>
              <a:spcAft>
                <a:spcPct val="0"/>
              </a:spcAft>
            </a:pPr>
            <a:r>
              <a:rPr lang="en-GB" altLang="en-US" sz="1800" b="1" i="1">
                <a:solidFill>
                  <a:srgbClr val="000000"/>
                </a:solidFill>
              </a:rPr>
              <a:t>Effective</a:t>
            </a:r>
          </a:p>
        </p:txBody>
      </p:sp>
      <p:sp>
        <p:nvSpPr>
          <p:cNvPr id="5144" name="Oval 30"/>
          <p:cNvSpPr>
            <a:spLocks noChangeArrowheads="1"/>
          </p:cNvSpPr>
          <p:nvPr/>
        </p:nvSpPr>
        <p:spPr bwMode="auto">
          <a:xfrm>
            <a:off x="1116013" y="4437089"/>
            <a:ext cx="2590800" cy="1303337"/>
          </a:xfrm>
          <a:prstGeom prst="ellipse">
            <a:avLst/>
          </a:prstGeom>
          <a:solidFill>
            <a:schemeClr val="accent1"/>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2000" b="1">
                <a:solidFill>
                  <a:srgbClr val="FFFFFF"/>
                </a:solidFill>
              </a:rPr>
              <a:t>Deregulation and Simplification</a:t>
            </a:r>
          </a:p>
        </p:txBody>
      </p:sp>
      <p:sp>
        <p:nvSpPr>
          <p:cNvPr id="5145" name="Oval 39"/>
          <p:cNvSpPr>
            <a:spLocks noChangeArrowheads="1"/>
          </p:cNvSpPr>
          <p:nvPr/>
        </p:nvSpPr>
        <p:spPr bwMode="auto">
          <a:xfrm>
            <a:off x="2108200" y="5857901"/>
            <a:ext cx="1403350" cy="720725"/>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Information requirements</a:t>
            </a:r>
          </a:p>
        </p:txBody>
      </p:sp>
      <p:sp>
        <p:nvSpPr>
          <p:cNvPr id="5146" name="Oval 43"/>
          <p:cNvSpPr>
            <a:spLocks noChangeArrowheads="1"/>
          </p:cNvSpPr>
          <p:nvPr/>
        </p:nvSpPr>
        <p:spPr bwMode="auto">
          <a:xfrm>
            <a:off x="7524750" y="4652989"/>
            <a:ext cx="1081088" cy="701675"/>
          </a:xfrm>
          <a:prstGeom prst="ellipse">
            <a:avLst/>
          </a:prstGeom>
          <a:solidFill>
            <a:srgbClr val="FFFFFF"/>
          </a:solidFill>
          <a:ln w="9525">
            <a:solidFill>
              <a:schemeClr val="tx1"/>
            </a:solidFill>
            <a:round/>
            <a:headEnd/>
            <a:tailEnd/>
          </a:ln>
        </p:spPr>
        <p:txBody>
          <a:bodyPr lIns="0" tIns="0" r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Speeding up appeals</a:t>
            </a:r>
          </a:p>
        </p:txBody>
      </p:sp>
      <p:sp>
        <p:nvSpPr>
          <p:cNvPr id="5147" name="Oval 44"/>
          <p:cNvSpPr>
            <a:spLocks noChangeArrowheads="1"/>
          </p:cNvSpPr>
          <p:nvPr/>
        </p:nvSpPr>
        <p:spPr bwMode="auto">
          <a:xfrm>
            <a:off x="7164393" y="5229251"/>
            <a:ext cx="1081087" cy="701675"/>
          </a:xfrm>
          <a:prstGeom prst="ellipse">
            <a:avLst/>
          </a:prstGeom>
          <a:solidFill>
            <a:srgbClr val="FFFFFF"/>
          </a:solidFill>
          <a:ln w="9525">
            <a:solidFill>
              <a:schemeClr val="tx1"/>
            </a:solidFill>
            <a:round/>
            <a:headEnd/>
            <a:tailEnd/>
          </a:ln>
        </p:spPr>
        <p:txBody>
          <a:bodyPr lIns="0" tIns="0" r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Award of costs</a:t>
            </a:r>
          </a:p>
        </p:txBody>
      </p:sp>
      <p:sp>
        <p:nvSpPr>
          <p:cNvPr id="5148" name="Oval 51"/>
          <p:cNvSpPr>
            <a:spLocks noChangeArrowheads="1"/>
          </p:cNvSpPr>
          <p:nvPr/>
        </p:nvSpPr>
        <p:spPr bwMode="auto">
          <a:xfrm>
            <a:off x="3492500" y="6020922"/>
            <a:ext cx="1295400" cy="843945"/>
          </a:xfrm>
          <a:prstGeom prst="ellipse">
            <a:avLst/>
          </a:prstGeom>
          <a:solidFill>
            <a:srgbClr val="FFFFFF"/>
          </a:solidFill>
          <a:ln w="9525">
            <a:solidFill>
              <a:schemeClr val="tx1"/>
            </a:solidFill>
            <a:round/>
            <a:headEnd/>
            <a:tailEnd/>
          </a:ln>
        </p:spPr>
        <p:txBody>
          <a:bodyPr lIns="0" tIns="0" r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Permitted development rights</a:t>
            </a:r>
          </a:p>
        </p:txBody>
      </p:sp>
      <p:sp>
        <p:nvSpPr>
          <p:cNvPr id="5149" name="Oval 21"/>
          <p:cNvSpPr>
            <a:spLocks noChangeArrowheads="1"/>
          </p:cNvSpPr>
          <p:nvPr/>
        </p:nvSpPr>
        <p:spPr bwMode="auto">
          <a:xfrm>
            <a:off x="7488238" y="2908406"/>
            <a:ext cx="1655762" cy="1298377"/>
          </a:xfrm>
          <a:prstGeom prst="ellipse">
            <a:avLst/>
          </a:prstGeom>
          <a:solidFill>
            <a:srgbClr val="FFFFFF"/>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6000 page s of guidance reduced and now</a:t>
            </a:r>
          </a:p>
          <a:p>
            <a:pPr algn="ctr" eaLnBrk="1" fontAlgn="base" hangingPunct="1">
              <a:spcBef>
                <a:spcPct val="0"/>
              </a:spcBef>
              <a:spcAft>
                <a:spcPct val="0"/>
              </a:spcAft>
            </a:pPr>
            <a:r>
              <a:rPr lang="en-GB" altLang="en-US" sz="1200" b="1">
                <a:solidFill>
                  <a:srgbClr val="000000"/>
                </a:solidFill>
              </a:rPr>
              <a:t>on web</a:t>
            </a:r>
          </a:p>
        </p:txBody>
      </p:sp>
      <p:sp>
        <p:nvSpPr>
          <p:cNvPr id="5150" name="Oval 21"/>
          <p:cNvSpPr>
            <a:spLocks noChangeArrowheads="1"/>
          </p:cNvSpPr>
          <p:nvPr/>
        </p:nvSpPr>
        <p:spPr bwMode="auto">
          <a:xfrm>
            <a:off x="6983413" y="1571631"/>
            <a:ext cx="1655762" cy="784225"/>
          </a:xfrm>
          <a:prstGeom prst="ellipse">
            <a:avLst/>
          </a:prstGeom>
          <a:solidFill>
            <a:srgbClr val="FFFFFF"/>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1300 pages of policy down to less than 50</a:t>
            </a:r>
          </a:p>
        </p:txBody>
      </p:sp>
      <p:sp>
        <p:nvSpPr>
          <p:cNvPr id="5151" name="Oval 18"/>
          <p:cNvSpPr>
            <a:spLocks noChangeArrowheads="1"/>
          </p:cNvSpPr>
          <p:nvPr/>
        </p:nvSpPr>
        <p:spPr bwMode="auto">
          <a:xfrm>
            <a:off x="5219701" y="5943591"/>
            <a:ext cx="1582738" cy="584269"/>
          </a:xfrm>
          <a:prstGeom prst="ellipse">
            <a:avLst/>
          </a:prstGeom>
          <a:solidFill>
            <a:srgbClr val="FFFFFF"/>
          </a:solidFill>
          <a:ln w="9525">
            <a:solidFill>
              <a:schemeClr val="tx1"/>
            </a:solidFill>
            <a:round/>
            <a:headEnd/>
            <a:tailEnd/>
          </a:ln>
        </p:spPr>
        <p:txBody>
          <a:bodyPr lIns="0" tIns="0" r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Major </a:t>
            </a:r>
          </a:p>
          <a:p>
            <a:pPr algn="ctr" eaLnBrk="1" fontAlgn="base" hangingPunct="1">
              <a:spcBef>
                <a:spcPct val="0"/>
              </a:spcBef>
              <a:spcAft>
                <a:spcPct val="0"/>
              </a:spcAft>
            </a:pPr>
            <a:r>
              <a:rPr lang="en-GB" altLang="en-US" sz="1200" b="1">
                <a:solidFill>
                  <a:srgbClr val="000000"/>
                </a:solidFill>
              </a:rPr>
              <a:t>Infrastructure</a:t>
            </a:r>
          </a:p>
        </p:txBody>
      </p:sp>
      <p:sp>
        <p:nvSpPr>
          <p:cNvPr id="5152" name="Oval 18"/>
          <p:cNvSpPr>
            <a:spLocks noChangeArrowheads="1"/>
          </p:cNvSpPr>
          <p:nvPr/>
        </p:nvSpPr>
        <p:spPr bwMode="auto">
          <a:xfrm>
            <a:off x="827088" y="6086466"/>
            <a:ext cx="1081087" cy="584269"/>
          </a:xfrm>
          <a:prstGeom prst="ellipse">
            <a:avLst/>
          </a:prstGeom>
          <a:solidFill>
            <a:srgbClr val="FFFFFF"/>
          </a:solidFill>
          <a:ln w="9525">
            <a:solidFill>
              <a:schemeClr val="tx1"/>
            </a:solidFill>
            <a:round/>
            <a:headEnd/>
            <a:tailEnd/>
          </a:ln>
        </p:spPr>
        <p:txBody>
          <a:bodyPr lIns="0" tIns="0" r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Section 106</a:t>
            </a:r>
          </a:p>
        </p:txBody>
      </p:sp>
      <p:sp>
        <p:nvSpPr>
          <p:cNvPr id="5153" name="Oval 37"/>
          <p:cNvSpPr>
            <a:spLocks noChangeArrowheads="1"/>
          </p:cNvSpPr>
          <p:nvPr/>
        </p:nvSpPr>
        <p:spPr bwMode="auto">
          <a:xfrm>
            <a:off x="3702063" y="5353076"/>
            <a:ext cx="792163" cy="576263"/>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Use Class Order</a:t>
            </a:r>
          </a:p>
        </p:txBody>
      </p:sp>
      <p:sp>
        <p:nvSpPr>
          <p:cNvPr id="5154" name="Oval 18"/>
          <p:cNvSpPr>
            <a:spLocks noChangeArrowheads="1"/>
          </p:cNvSpPr>
          <p:nvPr/>
        </p:nvSpPr>
        <p:spPr bwMode="auto">
          <a:xfrm>
            <a:off x="7985126" y="5669291"/>
            <a:ext cx="1081088" cy="843945"/>
          </a:xfrm>
          <a:prstGeom prst="ellipse">
            <a:avLst/>
          </a:prstGeom>
          <a:solidFill>
            <a:srgbClr val="FFFFFF"/>
          </a:solidFill>
          <a:ln w="9525">
            <a:solidFill>
              <a:schemeClr val="tx1"/>
            </a:solidFill>
            <a:round/>
            <a:headEnd/>
            <a:tailEnd/>
          </a:ln>
        </p:spPr>
        <p:txBody>
          <a:bodyPr lIns="0" tIns="0" r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Statutory consultees</a:t>
            </a:r>
          </a:p>
        </p:txBody>
      </p:sp>
      <p:sp>
        <p:nvSpPr>
          <p:cNvPr id="5155" name="Oval 17"/>
          <p:cNvSpPr>
            <a:spLocks noChangeArrowheads="1"/>
          </p:cNvSpPr>
          <p:nvPr/>
        </p:nvSpPr>
        <p:spPr bwMode="auto">
          <a:xfrm>
            <a:off x="36513" y="5248301"/>
            <a:ext cx="1655762" cy="784225"/>
          </a:xfrm>
          <a:prstGeom prst="ellipse">
            <a:avLst/>
          </a:prstGeom>
          <a:solidFill>
            <a:srgbClr val="FFFFFF"/>
          </a:solidFill>
          <a:ln w="9525">
            <a:solidFill>
              <a:schemeClr val="tx1"/>
            </a:solidFill>
            <a:round/>
            <a:headEnd/>
            <a:tailEnd/>
          </a:ln>
        </p:spPr>
        <p:txBody>
          <a:bodyPr lIns="0" tIns="0" rIns="0" bIns="0" anchor="ct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Community Infrastructure Levy</a:t>
            </a:r>
          </a:p>
        </p:txBody>
      </p:sp>
      <p:sp>
        <p:nvSpPr>
          <p:cNvPr id="3" name="Oval 2"/>
          <p:cNvSpPr/>
          <p:nvPr/>
        </p:nvSpPr>
        <p:spPr>
          <a:xfrm>
            <a:off x="4648200" y="4868889"/>
            <a:ext cx="2160588" cy="1011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400" b="1" dirty="0">
              <a:solidFill>
                <a:srgbClr val="000000"/>
              </a:solidFill>
            </a:endParaRPr>
          </a:p>
          <a:p>
            <a:pPr algn="ctr" fontAlgn="base">
              <a:spcBef>
                <a:spcPct val="0"/>
              </a:spcBef>
              <a:spcAft>
                <a:spcPct val="0"/>
              </a:spcAft>
              <a:defRPr/>
            </a:pPr>
            <a:r>
              <a:rPr lang="en-GB" sz="1400" b="1" dirty="0">
                <a:solidFill>
                  <a:srgbClr val="FBFFFF"/>
                </a:solidFill>
              </a:rPr>
              <a:t>Growth and Infrastructure Act </a:t>
            </a:r>
          </a:p>
          <a:p>
            <a:pPr algn="ctr" fontAlgn="base">
              <a:spcBef>
                <a:spcPct val="0"/>
              </a:spcBef>
              <a:spcAft>
                <a:spcPct val="0"/>
              </a:spcAft>
              <a:defRPr/>
            </a:pPr>
            <a:r>
              <a:rPr lang="en-GB" sz="1400" b="1" dirty="0">
                <a:solidFill>
                  <a:srgbClr val="FBFFFF"/>
                </a:solidFill>
              </a:rPr>
              <a:t>&amp; Infrastructure Act</a:t>
            </a:r>
          </a:p>
          <a:p>
            <a:pPr algn="ctr" fontAlgn="base">
              <a:spcBef>
                <a:spcPct val="0"/>
              </a:spcBef>
              <a:spcAft>
                <a:spcPct val="0"/>
              </a:spcAft>
              <a:defRPr/>
            </a:pPr>
            <a:endParaRPr lang="en-GB" sz="1600" b="1" dirty="0">
              <a:solidFill>
                <a:srgbClr val="FFFFFF"/>
              </a:solidFill>
            </a:endParaRPr>
          </a:p>
        </p:txBody>
      </p:sp>
      <p:sp>
        <p:nvSpPr>
          <p:cNvPr id="6" name="Flowchart: Connector 5"/>
          <p:cNvSpPr/>
          <p:nvPr/>
        </p:nvSpPr>
        <p:spPr>
          <a:xfrm>
            <a:off x="6407163" y="4814914"/>
            <a:ext cx="1152525" cy="503237"/>
          </a:xfrm>
          <a:prstGeom prst="flowChartConnector">
            <a:avLst/>
          </a:prstGeom>
          <a:solidFill>
            <a:srgbClr val="FFFF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GB" sz="1400" b="1" dirty="0">
                <a:solidFill>
                  <a:srgbClr val="000000"/>
                </a:solidFill>
              </a:rPr>
              <a:t>NSIP</a:t>
            </a:r>
          </a:p>
        </p:txBody>
      </p:sp>
      <p:sp>
        <p:nvSpPr>
          <p:cNvPr id="7" name="Flowchart: Connector 6"/>
          <p:cNvSpPr/>
          <p:nvPr/>
        </p:nvSpPr>
        <p:spPr>
          <a:xfrm>
            <a:off x="6372225" y="4265613"/>
            <a:ext cx="1512888" cy="531812"/>
          </a:xfrm>
          <a:prstGeom prst="flowChartConnector">
            <a:avLst/>
          </a:prstGeom>
          <a:solidFill>
            <a:srgbClr val="FB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GB" sz="1400" b="1" dirty="0">
                <a:solidFill>
                  <a:srgbClr val="000000"/>
                </a:solidFill>
              </a:rPr>
              <a:t>Conditions</a:t>
            </a:r>
          </a:p>
        </p:txBody>
      </p:sp>
      <p:sp>
        <p:nvSpPr>
          <p:cNvPr id="5159" name="Oval 22"/>
          <p:cNvSpPr>
            <a:spLocks noChangeArrowheads="1"/>
          </p:cNvSpPr>
          <p:nvPr/>
        </p:nvSpPr>
        <p:spPr bwMode="auto">
          <a:xfrm>
            <a:off x="1690688" y="1484321"/>
            <a:ext cx="1368425" cy="719137"/>
          </a:xfrm>
          <a:prstGeom prst="ellipse">
            <a:avLst/>
          </a:prstGeom>
          <a:solidFill>
            <a:srgbClr val="FFFFFF"/>
          </a:solidFill>
          <a:ln w="9525">
            <a:solidFill>
              <a:schemeClr val="tx1"/>
            </a:solidFill>
            <a:round/>
            <a:headEnd/>
            <a:tailEnd/>
          </a:ln>
        </p:spPr>
        <p:txBody>
          <a:bodyPr lIns="0" tIns="0" rIns="0" bIns="0" anchor="ct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algn="ctr" eaLnBrk="1" fontAlgn="base" hangingPunct="1">
              <a:spcBef>
                <a:spcPct val="0"/>
              </a:spcBef>
              <a:spcAft>
                <a:spcPct val="0"/>
              </a:spcAft>
            </a:pPr>
            <a:r>
              <a:rPr lang="en-GB" altLang="en-US" sz="1200" b="1">
                <a:solidFill>
                  <a:srgbClr val="000000"/>
                </a:solidFill>
              </a:rPr>
              <a:t>Compulsory community consultation</a:t>
            </a:r>
          </a:p>
        </p:txBody>
      </p:sp>
      <p:sp>
        <p:nvSpPr>
          <p:cNvPr id="9" name="Oval 8"/>
          <p:cNvSpPr/>
          <p:nvPr/>
        </p:nvSpPr>
        <p:spPr>
          <a:xfrm>
            <a:off x="147645" y="4437089"/>
            <a:ext cx="1298575" cy="650875"/>
          </a:xfrm>
          <a:prstGeom prst="ellipse">
            <a:avLst/>
          </a:prstGeom>
          <a:solidFill>
            <a:srgbClr val="FFFFFF"/>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4400" b="1">
              <a:solidFill>
                <a:srgbClr val="FFFFFF"/>
              </a:solidFill>
            </a:endParaRPr>
          </a:p>
        </p:txBody>
      </p:sp>
      <p:sp>
        <p:nvSpPr>
          <p:cNvPr id="5161" name="TextBox 4"/>
          <p:cNvSpPr txBox="1">
            <a:spLocks noChangeArrowheads="1"/>
          </p:cNvSpPr>
          <p:nvPr/>
        </p:nvSpPr>
        <p:spPr bwMode="auto">
          <a:xfrm>
            <a:off x="366713" y="4489476"/>
            <a:ext cx="107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0"/>
              </a:spcBef>
              <a:spcAft>
                <a:spcPct val="0"/>
              </a:spcAft>
            </a:pPr>
            <a:r>
              <a:rPr lang="en-GB" altLang="en-US" sz="1200" b="1">
                <a:solidFill>
                  <a:srgbClr val="000000"/>
                </a:solidFill>
              </a:rPr>
              <a:t>EIA Thresholds</a:t>
            </a:r>
          </a:p>
        </p:txBody>
      </p:sp>
    </p:spTree>
    <p:extLst>
      <p:ext uri="{BB962C8B-B14F-4D97-AF65-F5344CB8AC3E}">
        <p14:creationId xmlns:p14="http://schemas.microsoft.com/office/powerpoint/2010/main" val="2321465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dirty="0" smtClean="0"/>
              <a:t>The government agenda</a:t>
            </a:r>
            <a:endParaRPr lang="en-GB" dirty="0"/>
          </a:p>
        </p:txBody>
      </p:sp>
      <p:sp>
        <p:nvSpPr>
          <p:cNvPr id="102403" name="Rectangle 3"/>
          <p:cNvSpPr>
            <a:spLocks noGrp="1" noChangeArrowheads="1"/>
          </p:cNvSpPr>
          <p:nvPr>
            <p:ph idx="1"/>
          </p:nvPr>
        </p:nvSpPr>
        <p:spPr>
          <a:xfrm>
            <a:off x="539262" y="1268413"/>
            <a:ext cx="8229600" cy="4857750"/>
          </a:xfrm>
        </p:spPr>
        <p:txBody>
          <a:bodyPr/>
          <a:lstStyle/>
          <a:p>
            <a:pPr marL="0" indent="0">
              <a:lnSpc>
                <a:spcPct val="90000"/>
              </a:lnSpc>
              <a:buNone/>
            </a:pPr>
            <a:r>
              <a:rPr lang="en-US" dirty="0" smtClean="0"/>
              <a:t>The </a:t>
            </a:r>
            <a:r>
              <a:rPr lang="en-US" dirty="0"/>
              <a:t>future </a:t>
            </a:r>
            <a:r>
              <a:rPr lang="en-US" dirty="0" smtClean="0"/>
              <a:t>elements following </a:t>
            </a:r>
            <a:r>
              <a:rPr lang="en-US" dirty="0"/>
              <a:t>the </a:t>
            </a:r>
            <a:r>
              <a:rPr lang="en-US" dirty="0" smtClean="0"/>
              <a:t>election: </a:t>
            </a:r>
          </a:p>
          <a:p>
            <a:pPr>
              <a:lnSpc>
                <a:spcPct val="90000"/>
              </a:lnSpc>
            </a:pPr>
            <a:r>
              <a:rPr lang="en-US" dirty="0"/>
              <a:t>n</a:t>
            </a:r>
            <a:r>
              <a:rPr lang="en-US" dirty="0" smtClean="0"/>
              <a:t>o (or little) change of policy framework</a:t>
            </a:r>
          </a:p>
          <a:p>
            <a:pPr>
              <a:lnSpc>
                <a:spcPct val="90000"/>
              </a:lnSpc>
            </a:pPr>
            <a:r>
              <a:rPr lang="en-US" dirty="0" smtClean="0"/>
              <a:t>combined </a:t>
            </a:r>
            <a:r>
              <a:rPr lang="en-US" dirty="0"/>
              <a:t>authorities, </a:t>
            </a:r>
            <a:endParaRPr lang="en-US" dirty="0" smtClean="0"/>
          </a:p>
          <a:p>
            <a:pPr>
              <a:lnSpc>
                <a:spcPct val="90000"/>
              </a:lnSpc>
            </a:pPr>
            <a:r>
              <a:rPr lang="en-US" dirty="0" smtClean="0"/>
              <a:t>up to </a:t>
            </a:r>
            <a:r>
              <a:rPr lang="en-US" dirty="0"/>
              <a:t>date local plans, </a:t>
            </a:r>
            <a:endParaRPr lang="en-US" dirty="0" smtClean="0"/>
          </a:p>
          <a:p>
            <a:pPr>
              <a:lnSpc>
                <a:spcPct val="90000"/>
              </a:lnSpc>
            </a:pPr>
            <a:r>
              <a:rPr lang="en-US" dirty="0"/>
              <a:t>c</a:t>
            </a:r>
            <a:r>
              <a:rPr lang="en-US" dirty="0" smtClean="0"/>
              <a:t>ontinuation </a:t>
            </a:r>
            <a:r>
              <a:rPr lang="en-US" dirty="0"/>
              <a:t>of the performance </a:t>
            </a:r>
            <a:r>
              <a:rPr lang="en-US" dirty="0" smtClean="0"/>
              <a:t>regime</a:t>
            </a:r>
            <a:r>
              <a:rPr lang="en-US" dirty="0"/>
              <a:t> </a:t>
            </a:r>
            <a:r>
              <a:rPr lang="en-US" dirty="0" smtClean="0"/>
              <a:t>(?)</a:t>
            </a:r>
          </a:p>
          <a:p>
            <a:pPr>
              <a:lnSpc>
                <a:spcPct val="90000"/>
              </a:lnSpc>
            </a:pPr>
            <a:r>
              <a:rPr lang="en-US" dirty="0" smtClean="0"/>
              <a:t>community </a:t>
            </a:r>
            <a:r>
              <a:rPr lang="en-US" dirty="0"/>
              <a:t>right to build, plan, </a:t>
            </a:r>
            <a:r>
              <a:rPr lang="en-US" dirty="0" err="1"/>
              <a:t>etc</a:t>
            </a:r>
            <a:endParaRPr lang="en-US" dirty="0"/>
          </a:p>
          <a:p>
            <a:pPr>
              <a:lnSpc>
                <a:spcPct val="90000"/>
              </a:lnSpc>
            </a:pPr>
            <a:r>
              <a:rPr lang="en-US" dirty="0"/>
              <a:t>brownfield focus, </a:t>
            </a:r>
          </a:p>
          <a:p>
            <a:pPr>
              <a:lnSpc>
                <a:spcPct val="90000"/>
              </a:lnSpc>
            </a:pPr>
            <a:r>
              <a:rPr lang="en-US" dirty="0"/>
              <a:t>LDOs, </a:t>
            </a:r>
            <a:endParaRPr lang="en-US" dirty="0" smtClean="0"/>
          </a:p>
          <a:p>
            <a:pPr>
              <a:lnSpc>
                <a:spcPct val="90000"/>
              </a:lnSpc>
            </a:pPr>
            <a:r>
              <a:rPr lang="en-US" dirty="0" smtClean="0"/>
              <a:t>resourcing,</a:t>
            </a:r>
            <a:endParaRPr lang="en-US" dirty="0"/>
          </a:p>
          <a:p>
            <a:pPr>
              <a:lnSpc>
                <a:spcPct val="90000"/>
              </a:lnSpc>
            </a:pPr>
            <a:endParaRPr lang="en-GB" i="1" dirty="0"/>
          </a:p>
        </p:txBody>
      </p:sp>
    </p:spTree>
    <p:extLst>
      <p:ext uri="{BB962C8B-B14F-4D97-AF65-F5344CB8AC3E}">
        <p14:creationId xmlns:p14="http://schemas.microsoft.com/office/powerpoint/2010/main" val="4242139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ChangeArrowheads="1"/>
          </p:cNvSpPr>
          <p:nvPr/>
        </p:nvSpPr>
        <p:spPr bwMode="auto">
          <a:xfrm>
            <a:off x="185051" y="778818"/>
            <a:ext cx="860572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fontAlgn="base">
              <a:spcBef>
                <a:spcPct val="0"/>
              </a:spcBef>
              <a:spcAft>
                <a:spcPct val="0"/>
              </a:spcAft>
              <a:buFont typeface="Arial" pitchFamily="34" charset="0"/>
              <a:buChar char="•"/>
              <a:defRPr/>
            </a:pPr>
            <a:r>
              <a:rPr lang="en-GB" sz="2400" dirty="0">
                <a:solidFill>
                  <a:srgbClr val="000000"/>
                </a:solidFill>
              </a:rPr>
              <a:t>Allow </a:t>
            </a:r>
            <a:r>
              <a:rPr lang="en-GB" sz="2400" dirty="0">
                <a:solidFill>
                  <a:srgbClr val="000000"/>
                </a:solidFill>
              </a:rPr>
              <a:t>an element of housing to be included </a:t>
            </a:r>
            <a:r>
              <a:rPr lang="en-GB" sz="2400" dirty="0">
                <a:solidFill>
                  <a:srgbClr val="000000"/>
                </a:solidFill>
              </a:rPr>
              <a:t>in                         major infrastructure  proposals </a:t>
            </a:r>
            <a:r>
              <a:rPr lang="en-GB" sz="2400" dirty="0">
                <a:solidFill>
                  <a:srgbClr val="000000"/>
                </a:solidFill>
              </a:rPr>
              <a:t>take </a:t>
            </a:r>
            <a:r>
              <a:rPr lang="en-GB" sz="2400" dirty="0">
                <a:solidFill>
                  <a:srgbClr val="000000"/>
                </a:solidFill>
              </a:rPr>
              <a:t>forward                             under </a:t>
            </a:r>
            <a:r>
              <a:rPr lang="en-GB" sz="2400" dirty="0">
                <a:solidFill>
                  <a:srgbClr val="000000"/>
                </a:solidFill>
              </a:rPr>
              <a:t>the </a:t>
            </a:r>
            <a:r>
              <a:rPr lang="en-GB" sz="2400" dirty="0">
                <a:solidFill>
                  <a:srgbClr val="000000"/>
                </a:solidFill>
              </a:rPr>
              <a:t> nationally significant infrastructure                     planning </a:t>
            </a:r>
            <a:r>
              <a:rPr lang="en-GB" sz="2400" dirty="0">
                <a:solidFill>
                  <a:srgbClr val="000000"/>
                </a:solidFill>
              </a:rPr>
              <a:t>regime </a:t>
            </a:r>
          </a:p>
          <a:p>
            <a:pPr marL="285750" indent="-285750" fontAlgn="base">
              <a:spcBef>
                <a:spcPct val="0"/>
              </a:spcBef>
              <a:spcAft>
                <a:spcPct val="0"/>
              </a:spcAft>
              <a:buFont typeface="Arial" pitchFamily="34" charset="0"/>
              <a:buChar char="•"/>
              <a:defRPr/>
            </a:pP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S106 - introducing a dispute resolution </a:t>
            </a:r>
            <a:r>
              <a:rPr lang="en-GB" sz="2400" dirty="0">
                <a:solidFill>
                  <a:srgbClr val="000000"/>
                </a:solidFill>
              </a:rPr>
              <a:t>mechanism                     to </a:t>
            </a:r>
            <a:r>
              <a:rPr lang="en-GB" sz="2400" dirty="0">
                <a:solidFill>
                  <a:srgbClr val="000000"/>
                </a:solidFill>
              </a:rPr>
              <a:t>speed up </a:t>
            </a:r>
            <a:r>
              <a:rPr lang="en-GB" sz="2400" dirty="0">
                <a:solidFill>
                  <a:srgbClr val="000000"/>
                </a:solidFill>
              </a:rPr>
              <a:t>negotiations </a:t>
            </a:r>
            <a:r>
              <a:rPr lang="en-GB" sz="2400" dirty="0">
                <a:solidFill>
                  <a:srgbClr val="000000"/>
                </a:solidFill>
              </a:rPr>
              <a:t>and </a:t>
            </a:r>
            <a:r>
              <a:rPr lang="en-GB" sz="2400" dirty="0">
                <a:solidFill>
                  <a:srgbClr val="000000"/>
                </a:solidFill>
              </a:rPr>
              <a:t>allow </a:t>
            </a:r>
            <a:r>
              <a:rPr lang="en-GB" sz="2400" dirty="0">
                <a:solidFill>
                  <a:srgbClr val="000000"/>
                </a:solidFill>
              </a:rPr>
              <a:t>housing </a:t>
            </a:r>
            <a:r>
              <a:rPr lang="en-GB" sz="2400" dirty="0">
                <a:solidFill>
                  <a:srgbClr val="000000"/>
                </a:solidFill>
              </a:rPr>
              <a:t>proceed               more </a:t>
            </a:r>
            <a:r>
              <a:rPr lang="en-GB" sz="2400" dirty="0">
                <a:solidFill>
                  <a:srgbClr val="000000"/>
                </a:solidFill>
              </a:rPr>
              <a:t>quickly </a:t>
            </a: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CIL review of system in 2015</a:t>
            </a:r>
            <a:endParaRPr lang="en-GB" sz="2400" dirty="0">
              <a:solidFill>
                <a:srgbClr val="000000"/>
              </a:solidFill>
            </a:endParaRPr>
          </a:p>
          <a:p>
            <a:pPr fontAlgn="base">
              <a:spcBef>
                <a:spcPct val="0"/>
              </a:spcBef>
              <a:spcAft>
                <a:spcPct val="0"/>
              </a:spcAft>
              <a:defRPr/>
            </a:pP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Streamline length and process of local plans </a:t>
            </a:r>
          </a:p>
          <a:p>
            <a:pPr fontAlgn="base">
              <a:spcBef>
                <a:spcPct val="0"/>
              </a:spcBef>
              <a:spcAft>
                <a:spcPct val="0"/>
              </a:spcAft>
              <a:defRPr/>
            </a:pP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Allow the Mayor to call in planning applications of 50 homes or more</a:t>
            </a:r>
          </a:p>
          <a:p>
            <a:pPr marL="285750" indent="-285750" fontAlgn="base">
              <a:spcBef>
                <a:spcPct val="0"/>
              </a:spcBef>
              <a:spcAft>
                <a:spcPct val="0"/>
              </a:spcAft>
              <a:buFont typeface="Arial" pitchFamily="34" charset="0"/>
              <a:buChar char="•"/>
              <a:defRPr/>
            </a:pPr>
            <a:endParaRPr lang="en-GB" sz="1600" b="1" dirty="0">
              <a:solidFill>
                <a:srgbClr val="000000"/>
              </a:solidFill>
            </a:endParaRPr>
          </a:p>
        </p:txBody>
      </p:sp>
      <p:sp>
        <p:nvSpPr>
          <p:cNvPr id="9220" name="TextBox 3"/>
          <p:cNvSpPr txBox="1">
            <a:spLocks noChangeArrowheads="1"/>
          </p:cNvSpPr>
          <p:nvPr/>
        </p:nvSpPr>
        <p:spPr bwMode="auto">
          <a:xfrm>
            <a:off x="702229" y="114962"/>
            <a:ext cx="8033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0"/>
              </a:spcBef>
              <a:spcAft>
                <a:spcPct val="0"/>
              </a:spcAft>
            </a:pPr>
            <a:r>
              <a:rPr lang="en-GB" altLang="en-US" sz="3600" b="1" dirty="0">
                <a:solidFill>
                  <a:srgbClr val="92D050"/>
                </a:solidFill>
              </a:rPr>
              <a:t>Productivity </a:t>
            </a:r>
            <a:r>
              <a:rPr lang="en-GB" altLang="en-US" sz="3600" b="1" dirty="0" smtClean="0">
                <a:solidFill>
                  <a:srgbClr val="92D050"/>
                </a:solidFill>
              </a:rPr>
              <a:t>Plan: Planning Measures</a:t>
            </a:r>
            <a:endParaRPr lang="en-GB" altLang="en-US" sz="3600" b="1" dirty="0">
              <a:solidFill>
                <a:srgbClr val="92D050"/>
              </a:solidFill>
            </a:endParaRPr>
          </a:p>
        </p:txBody>
      </p:sp>
      <p:pic>
        <p:nvPicPr>
          <p:cNvPr id="5" name="Picture 4" descr="C:\Users\lburge\AppData\Local\Microsoft\Windows\Temporary Internet Files\Content.Outlook\QW9UE6QL\1ee771_5bedd6f680c446f3b2f1b68e4583484a jpg_srz_630_502_75_22_0 50_1 20_0.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088779" y="747799"/>
            <a:ext cx="1956596" cy="244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17726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ChangeArrowheads="1"/>
          </p:cNvSpPr>
          <p:nvPr/>
        </p:nvSpPr>
        <p:spPr bwMode="auto">
          <a:xfrm>
            <a:off x="185051" y="594152"/>
            <a:ext cx="8605722"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fontAlgn="base">
              <a:spcBef>
                <a:spcPct val="0"/>
              </a:spcBef>
              <a:spcAft>
                <a:spcPct val="0"/>
              </a:spcAft>
              <a:buFont typeface="Arial" pitchFamily="34" charset="0"/>
              <a:buChar char="•"/>
              <a:defRPr/>
            </a:pPr>
            <a:endParaRPr lang="en-GB" sz="1600" b="1"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Strengthening guidance on </a:t>
            </a:r>
            <a:r>
              <a:rPr lang="en-GB" sz="2400" dirty="0">
                <a:solidFill>
                  <a:srgbClr val="000000"/>
                </a:solidFill>
              </a:rPr>
              <a:t>the </a:t>
            </a:r>
            <a:r>
              <a:rPr lang="en-GB" sz="2400" dirty="0">
                <a:solidFill>
                  <a:srgbClr val="000000"/>
                </a:solidFill>
              </a:rPr>
              <a:t>duty </a:t>
            </a:r>
            <a:r>
              <a:rPr lang="en-GB" sz="2400" dirty="0">
                <a:solidFill>
                  <a:srgbClr val="000000"/>
                </a:solidFill>
              </a:rPr>
              <a:t>to cooperate </a:t>
            </a:r>
            <a:r>
              <a:rPr lang="en-GB" sz="2400" dirty="0">
                <a:solidFill>
                  <a:srgbClr val="000000"/>
                </a:solidFill>
              </a:rPr>
              <a:t>to emphasise the importance of </a:t>
            </a:r>
            <a:r>
              <a:rPr lang="en-GB" sz="2400" dirty="0">
                <a:solidFill>
                  <a:srgbClr val="000000"/>
                </a:solidFill>
              </a:rPr>
              <a:t>councils </a:t>
            </a:r>
            <a:r>
              <a:rPr lang="en-GB" sz="2400" dirty="0">
                <a:solidFill>
                  <a:srgbClr val="000000"/>
                </a:solidFill>
              </a:rPr>
              <a:t>working together to meet the </a:t>
            </a:r>
            <a:r>
              <a:rPr lang="en-GB" sz="2400" dirty="0">
                <a:solidFill>
                  <a:srgbClr val="000000"/>
                </a:solidFill>
              </a:rPr>
              <a:t> housing                          and </a:t>
            </a:r>
            <a:r>
              <a:rPr lang="en-GB" sz="2400" dirty="0">
                <a:solidFill>
                  <a:srgbClr val="000000"/>
                </a:solidFill>
              </a:rPr>
              <a:t>infrastructure needs of </a:t>
            </a:r>
            <a:r>
              <a:rPr lang="en-GB" sz="2400" dirty="0">
                <a:solidFill>
                  <a:srgbClr val="000000"/>
                </a:solidFill>
              </a:rPr>
              <a:t> communities</a:t>
            </a:r>
            <a:r>
              <a:rPr lang="en-GB" sz="2400" dirty="0">
                <a:solidFill>
                  <a:srgbClr val="000000"/>
                </a:solidFill>
              </a:rPr>
              <a:t>.</a:t>
            </a:r>
          </a:p>
          <a:p>
            <a:pPr fontAlgn="base">
              <a:spcBef>
                <a:spcPct val="0"/>
              </a:spcBef>
              <a:spcAft>
                <a:spcPct val="0"/>
              </a:spcAft>
              <a:defRPr/>
            </a:pP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Reviewing the threshold below which </a:t>
            </a:r>
            <a:r>
              <a:rPr lang="en-GB" sz="2400" dirty="0">
                <a:solidFill>
                  <a:srgbClr val="000000"/>
                </a:solidFill>
              </a:rPr>
              <a:t>agricultural buildings </a:t>
            </a:r>
            <a:r>
              <a:rPr lang="en-GB" sz="2400" dirty="0">
                <a:solidFill>
                  <a:srgbClr val="000000"/>
                </a:solidFill>
              </a:rPr>
              <a:t>my be converted to residential use using </a:t>
            </a:r>
            <a:r>
              <a:rPr lang="en-GB" sz="2400" dirty="0">
                <a:solidFill>
                  <a:srgbClr val="000000"/>
                </a:solidFill>
              </a:rPr>
              <a:t>permitted </a:t>
            </a:r>
            <a:r>
              <a:rPr lang="en-GB" sz="2400" dirty="0">
                <a:solidFill>
                  <a:srgbClr val="000000"/>
                </a:solidFill>
              </a:rPr>
              <a:t>development rights.</a:t>
            </a:r>
          </a:p>
          <a:p>
            <a:pPr marL="285750" indent="-285750" fontAlgn="base">
              <a:spcBef>
                <a:spcPct val="0"/>
              </a:spcBef>
              <a:spcAft>
                <a:spcPct val="0"/>
              </a:spcAft>
              <a:buFont typeface="Arial" pitchFamily="34" charset="0"/>
              <a:buChar char="•"/>
              <a:defRPr/>
            </a:pP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Helping London to “build up” rather than “build out”, delivering more homes for Londoners while protecting he </a:t>
            </a:r>
            <a:r>
              <a:rPr lang="en-GB" sz="2400" dirty="0">
                <a:solidFill>
                  <a:srgbClr val="000000"/>
                </a:solidFill>
              </a:rPr>
              <a:t>countryside</a:t>
            </a:r>
          </a:p>
          <a:p>
            <a:pPr marL="285750" indent="-285750" fontAlgn="base">
              <a:spcBef>
                <a:spcPct val="0"/>
              </a:spcBef>
              <a:spcAft>
                <a:spcPct val="0"/>
              </a:spcAft>
              <a:buFont typeface="Arial" pitchFamily="34" charset="0"/>
              <a:buChar char="•"/>
              <a:defRPr/>
            </a:pPr>
            <a:endParaRPr lang="en-GB" sz="2400" dirty="0">
              <a:solidFill>
                <a:srgbClr val="000000"/>
              </a:solidFill>
            </a:endParaRPr>
          </a:p>
          <a:p>
            <a:pPr marL="285750" indent="-285750" fontAlgn="base">
              <a:spcBef>
                <a:spcPct val="0"/>
              </a:spcBef>
              <a:spcAft>
                <a:spcPct val="0"/>
              </a:spcAft>
              <a:buFont typeface="Arial" pitchFamily="34" charset="0"/>
              <a:buChar char="•"/>
              <a:defRPr/>
            </a:pPr>
            <a:r>
              <a:rPr lang="en-GB" sz="2400" dirty="0">
                <a:solidFill>
                  <a:srgbClr val="000000"/>
                </a:solidFill>
              </a:rPr>
              <a:t>Rural Productivity Plan (August 2015) </a:t>
            </a:r>
            <a:r>
              <a:rPr lang="en-GB" sz="2400" dirty="0">
                <a:solidFill>
                  <a:srgbClr val="000000"/>
                </a:solidFill>
              </a:rPr>
              <a:t>                                                             – </a:t>
            </a:r>
            <a:r>
              <a:rPr lang="en-GB" sz="2400" dirty="0">
                <a:solidFill>
                  <a:srgbClr val="000000"/>
                </a:solidFill>
              </a:rPr>
              <a:t>review of planning </a:t>
            </a:r>
            <a:r>
              <a:rPr lang="en-GB" sz="2400" dirty="0">
                <a:solidFill>
                  <a:srgbClr val="000000"/>
                </a:solidFill>
              </a:rPr>
              <a:t>barriers</a:t>
            </a:r>
            <a:endParaRPr lang="en-GB" sz="2400" dirty="0">
              <a:solidFill>
                <a:srgbClr val="000000"/>
              </a:solidFill>
            </a:endParaRPr>
          </a:p>
        </p:txBody>
      </p:sp>
      <p:sp>
        <p:nvSpPr>
          <p:cNvPr id="9220" name="TextBox 3"/>
          <p:cNvSpPr txBox="1">
            <a:spLocks noChangeArrowheads="1"/>
          </p:cNvSpPr>
          <p:nvPr/>
        </p:nvSpPr>
        <p:spPr bwMode="auto">
          <a:xfrm>
            <a:off x="702229" y="114962"/>
            <a:ext cx="8033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buChar char="•"/>
              <a:defRPr sz="1600">
                <a:solidFill>
                  <a:schemeClr val="tx1"/>
                </a:solidFill>
                <a:latin typeface="Arial" charset="0"/>
              </a:defRPr>
            </a:lvl2pPr>
            <a:lvl3pPr marL="1143000" indent="-228600" eaLnBrk="0" hangingPunct="0">
              <a:buChar char="•"/>
              <a:defRPr sz="1600">
                <a:solidFill>
                  <a:schemeClr val="tx1"/>
                </a:solidFill>
                <a:latin typeface="Arial" charset="0"/>
              </a:defRPr>
            </a:lvl3pPr>
            <a:lvl4pPr marL="1600200" indent="-228600" eaLnBrk="0" hangingPunct="0">
              <a:buChar char="•"/>
              <a:defRPr sz="1600">
                <a:solidFill>
                  <a:schemeClr val="tx1"/>
                </a:solidFill>
                <a:latin typeface="Arial" charset="0"/>
              </a:defRPr>
            </a:lvl4pPr>
            <a:lvl5pPr marL="2057400" indent="-228600" eaLnBrk="0" hangingPunct="0">
              <a:buChar char="•"/>
              <a:defRPr sz="1600">
                <a:solidFill>
                  <a:schemeClr val="tx1"/>
                </a:solidFill>
                <a:latin typeface="Arial" charset="0"/>
              </a:defRPr>
            </a:lvl5pPr>
            <a:lvl6pPr marL="2514600" indent="-228600" eaLnBrk="0" fontAlgn="base" hangingPunct="0">
              <a:spcBef>
                <a:spcPct val="0"/>
              </a:spcBef>
              <a:spcAft>
                <a:spcPct val="0"/>
              </a:spcAft>
              <a:buChar char="•"/>
              <a:defRPr sz="1600">
                <a:solidFill>
                  <a:schemeClr val="tx1"/>
                </a:solidFill>
                <a:latin typeface="Arial" charset="0"/>
              </a:defRPr>
            </a:lvl6pPr>
            <a:lvl7pPr marL="2971800" indent="-228600" eaLnBrk="0" fontAlgn="base" hangingPunct="0">
              <a:spcBef>
                <a:spcPct val="0"/>
              </a:spcBef>
              <a:spcAft>
                <a:spcPct val="0"/>
              </a:spcAft>
              <a:buChar char="•"/>
              <a:defRPr sz="1600">
                <a:solidFill>
                  <a:schemeClr val="tx1"/>
                </a:solidFill>
                <a:latin typeface="Arial" charset="0"/>
              </a:defRPr>
            </a:lvl7pPr>
            <a:lvl8pPr marL="3429000" indent="-228600" eaLnBrk="0" fontAlgn="base" hangingPunct="0">
              <a:spcBef>
                <a:spcPct val="0"/>
              </a:spcBef>
              <a:spcAft>
                <a:spcPct val="0"/>
              </a:spcAft>
              <a:buChar char="•"/>
              <a:defRPr sz="1600">
                <a:solidFill>
                  <a:schemeClr val="tx1"/>
                </a:solidFill>
                <a:latin typeface="Arial" charset="0"/>
              </a:defRPr>
            </a:lvl8pPr>
            <a:lvl9pPr marL="3886200" indent="-228600" eaLnBrk="0" fontAlgn="base" hangingPunct="0">
              <a:spcBef>
                <a:spcPct val="0"/>
              </a:spcBef>
              <a:spcAft>
                <a:spcPct val="0"/>
              </a:spcAft>
              <a:buChar char="•"/>
              <a:defRPr sz="1600">
                <a:solidFill>
                  <a:schemeClr val="tx1"/>
                </a:solidFill>
                <a:latin typeface="Arial" charset="0"/>
              </a:defRPr>
            </a:lvl9pPr>
          </a:lstStyle>
          <a:p>
            <a:pPr eaLnBrk="1" fontAlgn="base" hangingPunct="1">
              <a:spcBef>
                <a:spcPct val="0"/>
              </a:spcBef>
              <a:spcAft>
                <a:spcPct val="0"/>
              </a:spcAft>
            </a:pPr>
            <a:r>
              <a:rPr lang="en-GB" altLang="en-US" sz="3600" b="1" dirty="0">
                <a:solidFill>
                  <a:srgbClr val="92D050"/>
                </a:solidFill>
              </a:rPr>
              <a:t>Productivity </a:t>
            </a:r>
            <a:r>
              <a:rPr lang="en-GB" altLang="en-US" sz="3600" b="1" dirty="0" smtClean="0">
                <a:solidFill>
                  <a:srgbClr val="92D050"/>
                </a:solidFill>
              </a:rPr>
              <a:t>Plan: Planning Measures</a:t>
            </a:r>
            <a:endParaRPr lang="en-GB" altLang="en-US" sz="3600" b="1" dirty="0">
              <a:solidFill>
                <a:srgbClr val="92D050"/>
              </a:solidFill>
            </a:endParaRPr>
          </a:p>
        </p:txBody>
      </p:sp>
      <p:pic>
        <p:nvPicPr>
          <p:cNvPr id="5" name="Picture 4" descr="C:\Users\lburge\AppData\Local\Microsoft\Windows\Temporary Internet Files\Content.Outlook\QW9UE6QL\1ee771_5bedd6f680c446f3b2f1b68e4583484a jpg_srz_630_502_75_22_0 50_1 20_0.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65475" y="4921151"/>
            <a:ext cx="1647654" cy="2061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79791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48562" y="260648"/>
            <a:ext cx="6359525" cy="1069975"/>
          </a:xfrm>
        </p:spPr>
        <p:txBody>
          <a:bodyPr/>
          <a:lstStyle/>
          <a:p>
            <a:pPr algn="l" eaLnBrk="1" hangingPunct="1"/>
            <a:r>
              <a:rPr lang="en-GB" altLang="en-US" dirty="0" smtClean="0">
                <a:solidFill>
                  <a:srgbClr val="92D050"/>
                </a:solidFill>
              </a:rPr>
              <a:t>Housing &amp; Planning Bill</a:t>
            </a:r>
          </a:p>
        </p:txBody>
      </p:sp>
      <p:sp>
        <p:nvSpPr>
          <p:cNvPr id="14339" name="Content Placeholder 2"/>
          <p:cNvSpPr>
            <a:spLocks noGrp="1"/>
          </p:cNvSpPr>
          <p:nvPr>
            <p:ph idx="1"/>
          </p:nvPr>
        </p:nvSpPr>
        <p:spPr>
          <a:xfrm>
            <a:off x="450927" y="1412776"/>
            <a:ext cx="8229600" cy="4824536"/>
          </a:xfrm>
        </p:spPr>
        <p:txBody>
          <a:bodyPr/>
          <a:lstStyle/>
          <a:p>
            <a:pPr marL="285750" indent="-285750">
              <a:buFont typeface="Arial" pitchFamily="34" charset="0"/>
              <a:buChar char="•"/>
              <a:defRPr/>
            </a:pPr>
            <a:r>
              <a:rPr lang="en-GB" sz="2400" dirty="0" smtClean="0"/>
              <a:t>Planning bodies to grant permission in principle for housing development on sites allocated in local and neighbourhood plans or identified on the new brownfield register; </a:t>
            </a:r>
          </a:p>
          <a:p>
            <a:pPr marL="285750" indent="-285750">
              <a:buFont typeface="Arial" pitchFamily="34" charset="0"/>
              <a:buChar char="•"/>
              <a:defRPr/>
            </a:pPr>
            <a:endParaRPr lang="en-GB" sz="2400" dirty="0" smtClean="0"/>
          </a:p>
          <a:p>
            <a:pPr marL="285750" indent="-285750">
              <a:buFont typeface="Arial" pitchFamily="34" charset="0"/>
              <a:buChar char="•"/>
              <a:defRPr/>
            </a:pPr>
            <a:r>
              <a:rPr lang="en-GB" sz="2400" dirty="0" smtClean="0"/>
              <a:t>Small builders to apply directly for permission in principle for minor development</a:t>
            </a:r>
          </a:p>
          <a:p>
            <a:pPr marL="285750" indent="-285750">
              <a:buFont typeface="Arial" pitchFamily="34" charset="0"/>
              <a:buChar char="•"/>
              <a:defRPr/>
            </a:pPr>
            <a:endParaRPr lang="en-GB" sz="2400" dirty="0"/>
          </a:p>
          <a:p>
            <a:pPr marL="285750" indent="-285750" eaLnBrk="1">
              <a:spcAft>
                <a:spcPts val="600"/>
              </a:spcAft>
              <a:buFont typeface="Arial" pitchFamily="34" charset="0"/>
              <a:buChar char="•"/>
              <a:defRPr/>
            </a:pPr>
            <a:r>
              <a:rPr lang="en-GB" sz="2400" dirty="0" smtClean="0"/>
              <a:t>Introduce measures to improve Local Plan making and neighbourhood planning. In cases where no Local Plan has been produced by early 2017, and “intervening to arrange for the Plan to be written, in consultation with local people” </a:t>
            </a:r>
          </a:p>
        </p:txBody>
      </p:sp>
    </p:spTree>
    <p:extLst>
      <p:ext uri="{BB962C8B-B14F-4D97-AF65-F5344CB8AC3E}">
        <p14:creationId xmlns:p14="http://schemas.microsoft.com/office/powerpoint/2010/main" val="301002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48561" y="0"/>
            <a:ext cx="6359525" cy="1069975"/>
          </a:xfrm>
        </p:spPr>
        <p:txBody>
          <a:bodyPr/>
          <a:lstStyle/>
          <a:p>
            <a:pPr algn="l" eaLnBrk="1" hangingPunct="1"/>
            <a:r>
              <a:rPr lang="en-GB" altLang="en-US" dirty="0" smtClean="0">
                <a:solidFill>
                  <a:srgbClr val="92D050"/>
                </a:solidFill>
              </a:rPr>
              <a:t>Housing &amp; Planning Bill</a:t>
            </a:r>
          </a:p>
        </p:txBody>
      </p:sp>
      <p:sp>
        <p:nvSpPr>
          <p:cNvPr id="14339" name="Content Placeholder 2"/>
          <p:cNvSpPr>
            <a:spLocks noGrp="1"/>
          </p:cNvSpPr>
          <p:nvPr>
            <p:ph idx="1"/>
          </p:nvPr>
        </p:nvSpPr>
        <p:spPr>
          <a:xfrm>
            <a:off x="450927" y="1154507"/>
            <a:ext cx="8229600" cy="5010797"/>
          </a:xfrm>
        </p:spPr>
        <p:txBody>
          <a:bodyPr/>
          <a:lstStyle/>
          <a:p>
            <a:pPr marL="285750" indent="-285750">
              <a:spcAft>
                <a:spcPts val="600"/>
              </a:spcAft>
              <a:buFont typeface="Arial" pitchFamily="34" charset="0"/>
              <a:buChar char="•"/>
              <a:defRPr/>
            </a:pPr>
            <a:r>
              <a:rPr lang="en-GB" sz="2400" dirty="0"/>
              <a:t>Raising the performance bar to further improve the speed of decisions on major schemes – from 40 to 50% decisions made on </a:t>
            </a:r>
            <a:r>
              <a:rPr lang="en-GB" sz="2400" dirty="0" smtClean="0"/>
              <a:t>time, </a:t>
            </a:r>
            <a:r>
              <a:rPr lang="en-GB" sz="2400" dirty="0"/>
              <a:t>and extending the performance regime to minor applications </a:t>
            </a:r>
            <a:r>
              <a:rPr lang="en-GB" sz="2400" dirty="0" smtClean="0"/>
              <a:t>(non majors) - expected </a:t>
            </a:r>
            <a:r>
              <a:rPr lang="en-GB" sz="2400" dirty="0"/>
              <a:t>target of 60</a:t>
            </a:r>
            <a:r>
              <a:rPr lang="en-GB" sz="2400" dirty="0" smtClean="0"/>
              <a:t>%</a:t>
            </a:r>
            <a:endParaRPr lang="en-GB" sz="2400" b="1" dirty="0"/>
          </a:p>
          <a:p>
            <a:pPr marL="285750" indent="-285750" eaLnBrk="1">
              <a:spcAft>
                <a:spcPts val="600"/>
              </a:spcAft>
              <a:buFont typeface="Arial" pitchFamily="34" charset="0"/>
              <a:buChar char="•"/>
              <a:defRPr/>
            </a:pPr>
            <a:r>
              <a:rPr lang="en-GB" sz="2400" dirty="0" smtClean="0"/>
              <a:t>Improving compulsory purchase regime, so it is clearer, fairer and faster (?????)</a:t>
            </a:r>
          </a:p>
          <a:p>
            <a:pPr lvl="0"/>
            <a:r>
              <a:rPr lang="en-GB" sz="2400" dirty="0"/>
              <a:t>A new duty on councils to help allocate land to people who want to build their own home.</a:t>
            </a:r>
          </a:p>
          <a:p>
            <a:pPr lvl="0"/>
            <a:r>
              <a:rPr lang="en-GB" sz="2400" dirty="0"/>
              <a:t>new affordable Starter Homes – a new legal duty will be placed on councils to guarantee the delivery of Starter Homes on all reasonably sized new development sites, and to promote the scheme to first-time buyers in their area. </a:t>
            </a:r>
          </a:p>
          <a:p>
            <a:pPr marL="285750" indent="-285750" eaLnBrk="1">
              <a:spcAft>
                <a:spcPts val="600"/>
              </a:spcAft>
              <a:buFont typeface="Arial" pitchFamily="34" charset="0"/>
              <a:buChar char="•"/>
              <a:defRPr/>
            </a:pPr>
            <a:endParaRPr lang="en-GB" sz="2400" dirty="0" smtClean="0"/>
          </a:p>
          <a:p>
            <a:pPr marL="285750" indent="-285750" eaLnBrk="1">
              <a:spcAft>
                <a:spcPts val="600"/>
              </a:spcAft>
              <a:buFont typeface="Arial" pitchFamily="34" charset="0"/>
              <a:buChar char="•"/>
              <a:defRPr/>
            </a:pPr>
            <a:endParaRPr lang="en-GB" sz="1800" dirty="0" smtClean="0"/>
          </a:p>
          <a:p>
            <a:pPr marL="285750" indent="-285750">
              <a:buFont typeface="Arial" pitchFamily="34" charset="0"/>
              <a:buChar char="•"/>
              <a:defRPr/>
            </a:pPr>
            <a:endParaRPr lang="en-GB" sz="1800" dirty="0" smtClean="0"/>
          </a:p>
          <a:p>
            <a:pPr marL="0" indent="0">
              <a:defRPr/>
            </a:pPr>
            <a:endParaRPr lang="en-GB" dirty="0" smtClean="0"/>
          </a:p>
          <a:p>
            <a:pPr marL="0" indent="0">
              <a:lnSpc>
                <a:spcPct val="150000"/>
              </a:lnSpc>
              <a:spcAft>
                <a:spcPts val="300"/>
              </a:spcAft>
              <a:buSzPts val="1200"/>
              <a:tabLst>
                <a:tab pos="547370" algn="l"/>
              </a:tabLst>
              <a:defRPr/>
            </a:pPr>
            <a:endParaRPr lang="en-GB" sz="1800" dirty="0"/>
          </a:p>
        </p:txBody>
      </p:sp>
    </p:spTree>
    <p:extLst>
      <p:ext uri="{BB962C8B-B14F-4D97-AF65-F5344CB8AC3E}">
        <p14:creationId xmlns:p14="http://schemas.microsoft.com/office/powerpoint/2010/main" val="1177231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83866" y="332656"/>
            <a:ext cx="7843333" cy="1069975"/>
          </a:xfrm>
        </p:spPr>
        <p:txBody>
          <a:bodyPr/>
          <a:lstStyle/>
          <a:p>
            <a:pPr algn="l" eaLnBrk="1" hangingPunct="1"/>
            <a:r>
              <a:rPr lang="en-GB" altLang="en-US" dirty="0" smtClean="0">
                <a:solidFill>
                  <a:srgbClr val="92D050"/>
                </a:solidFill>
              </a:rPr>
              <a:t>The new Non Majors Performance</a:t>
            </a:r>
          </a:p>
        </p:txBody>
      </p:sp>
      <p:sp>
        <p:nvSpPr>
          <p:cNvPr id="14339" name="Content Placeholder 2"/>
          <p:cNvSpPr>
            <a:spLocks noGrp="1"/>
          </p:cNvSpPr>
          <p:nvPr>
            <p:ph idx="1"/>
          </p:nvPr>
        </p:nvSpPr>
        <p:spPr>
          <a:xfrm>
            <a:off x="450927" y="1154510"/>
            <a:ext cx="8229600" cy="5226821"/>
          </a:xfrm>
        </p:spPr>
        <p:txBody>
          <a:bodyPr/>
          <a:lstStyle/>
          <a:p>
            <a:pPr marL="0" indent="0" eaLnBrk="1">
              <a:spcAft>
                <a:spcPts val="600"/>
              </a:spcAft>
              <a:buNone/>
              <a:defRPr/>
            </a:pPr>
            <a:endParaRPr lang="en-GB" sz="2400" dirty="0" smtClean="0"/>
          </a:p>
          <a:p>
            <a:pPr marL="285750" indent="-285750" eaLnBrk="1">
              <a:spcAft>
                <a:spcPts val="600"/>
              </a:spcAft>
              <a:buFont typeface="Arial" pitchFamily="34" charset="0"/>
              <a:buChar char="•"/>
              <a:defRPr/>
            </a:pPr>
            <a:r>
              <a:rPr lang="en-GB" sz="4000" dirty="0" smtClean="0"/>
              <a:t>Do you know your non majors (minors and others) performance?</a:t>
            </a:r>
          </a:p>
          <a:p>
            <a:pPr marL="285750" indent="-285750" eaLnBrk="1">
              <a:spcAft>
                <a:spcPts val="600"/>
              </a:spcAft>
              <a:buFont typeface="Arial" pitchFamily="34" charset="0"/>
              <a:buChar char="•"/>
              <a:defRPr/>
            </a:pPr>
            <a:r>
              <a:rPr lang="en-GB" sz="4000" dirty="0" smtClean="0"/>
              <a:t>We think it will be 60% threshold</a:t>
            </a:r>
          </a:p>
          <a:p>
            <a:pPr marL="285750" indent="-285750" eaLnBrk="1">
              <a:spcAft>
                <a:spcPts val="600"/>
              </a:spcAft>
              <a:buFont typeface="Arial" pitchFamily="34" charset="0"/>
              <a:buChar char="•"/>
              <a:defRPr/>
            </a:pPr>
            <a:endParaRPr lang="en-GB" sz="1800" dirty="0" smtClean="0"/>
          </a:p>
          <a:p>
            <a:pPr marL="0" indent="0">
              <a:buNone/>
              <a:defRPr/>
            </a:pPr>
            <a:r>
              <a:rPr lang="en-GB" dirty="0" smtClean="0"/>
              <a:t>NB: </a:t>
            </a:r>
            <a:r>
              <a:rPr lang="en-US" sz="4000" dirty="0" smtClean="0"/>
              <a:t>you </a:t>
            </a:r>
            <a:r>
              <a:rPr lang="en-US" sz="4000" dirty="0"/>
              <a:t>are already in the 6th of the 8 quarters which make up </a:t>
            </a:r>
            <a:r>
              <a:rPr lang="en-US" sz="4000" dirty="0" smtClean="0"/>
              <a:t>performance period (July 2014 – June 2016)</a:t>
            </a:r>
            <a:endParaRPr lang="en-GB" sz="4000" dirty="0"/>
          </a:p>
        </p:txBody>
      </p:sp>
    </p:spTree>
    <p:extLst>
      <p:ext uri="{BB962C8B-B14F-4D97-AF65-F5344CB8AC3E}">
        <p14:creationId xmlns:p14="http://schemas.microsoft.com/office/powerpoint/2010/main" val="709401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188641"/>
            <a:ext cx="8748464" cy="432047"/>
          </a:xfrm>
        </p:spPr>
        <p:txBody>
          <a:bodyPr>
            <a:normAutofit fontScale="90000"/>
          </a:bodyPr>
          <a:lstStyle/>
          <a:p>
            <a:r>
              <a:rPr lang="en-GB" sz="2800" dirty="0" smtClean="0"/>
              <a:t>Table 153 (minors and others) for </a:t>
            </a:r>
            <a:r>
              <a:rPr lang="en-GB" sz="3100" dirty="0" smtClean="0"/>
              <a:t>24</a:t>
            </a:r>
            <a:r>
              <a:rPr lang="en-GB" sz="2800" dirty="0" smtClean="0"/>
              <a:t> months to end of June 2015</a:t>
            </a:r>
            <a:endParaRPr lang="en-GB" sz="2800" dirty="0"/>
          </a:p>
        </p:txBody>
      </p:sp>
      <p:sp>
        <p:nvSpPr>
          <p:cNvPr id="3" name="Subtitle 2"/>
          <p:cNvSpPr>
            <a:spLocks noGrp="1"/>
          </p:cNvSpPr>
          <p:nvPr>
            <p:ph type="subTitle" idx="1"/>
          </p:nvPr>
        </p:nvSpPr>
        <p:spPr/>
        <p:txBody>
          <a:bodyPr/>
          <a:lstStyle/>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68748979"/>
              </p:ext>
            </p:extLst>
          </p:nvPr>
        </p:nvGraphicFramePr>
        <p:xfrm>
          <a:off x="107505" y="692696"/>
          <a:ext cx="8928991" cy="5900536"/>
        </p:xfrm>
        <a:graphic>
          <a:graphicData uri="http://schemas.openxmlformats.org/drawingml/2006/table">
            <a:tbl>
              <a:tblPr>
                <a:tableStyleId>{5C22544A-7EE6-4342-B048-85BDC9FD1C3A}</a:tableStyleId>
              </a:tblPr>
              <a:tblGrid>
                <a:gridCol w="2083433"/>
                <a:gridCol w="967307"/>
                <a:gridCol w="1041715"/>
                <a:gridCol w="669674"/>
                <a:gridCol w="818491"/>
                <a:gridCol w="3348371"/>
              </a:tblGrid>
              <a:tr h="864096">
                <a:tc>
                  <a:txBody>
                    <a:bodyPr/>
                    <a:lstStyle/>
                    <a:p>
                      <a:pPr algn="ctr" fontAlgn="ctr"/>
                      <a:r>
                        <a:rPr lang="en-GB" sz="1600" u="none" strike="noStrike" dirty="0">
                          <a:effectLst/>
                        </a:rPr>
                        <a:t>ONS Name</a:t>
                      </a:r>
                      <a:endParaRPr lang="en-GB" sz="1600" b="0" i="0" u="none" strike="noStrike" dirty="0">
                        <a:effectLst/>
                        <a:latin typeface="Arial"/>
                      </a:endParaRPr>
                    </a:p>
                  </a:txBody>
                  <a:tcPr marL="7982" marR="7982" marT="7982" marB="0" anchor="ctr"/>
                </a:tc>
                <a:tc>
                  <a:txBody>
                    <a:bodyPr/>
                    <a:lstStyle/>
                    <a:p>
                      <a:pPr algn="ctr" fontAlgn="b"/>
                      <a:r>
                        <a:rPr lang="en-US" sz="1100" u="none" strike="noStrike" dirty="0">
                          <a:effectLst/>
                        </a:rPr>
                        <a:t>Total minor and other development decisions</a:t>
                      </a:r>
                      <a:r>
                        <a:rPr lang="en-US" sz="1100" u="none" strike="noStrike" baseline="30000" dirty="0">
                          <a:effectLst/>
                        </a:rPr>
                        <a:t>1</a:t>
                      </a:r>
                      <a:endParaRPr lang="en-US" sz="1100" b="0" i="0" u="none" strike="noStrike" dirty="0">
                        <a:solidFill>
                          <a:srgbClr val="000000"/>
                        </a:solidFill>
                        <a:effectLst/>
                        <a:latin typeface="Arial"/>
                      </a:endParaRPr>
                    </a:p>
                  </a:txBody>
                  <a:tcPr marL="7982" marR="7982" marT="7982" marB="0" anchor="b"/>
                </a:tc>
                <a:tc>
                  <a:txBody>
                    <a:bodyPr/>
                    <a:lstStyle/>
                    <a:p>
                      <a:pPr algn="ctr" fontAlgn="b"/>
                      <a:r>
                        <a:rPr lang="en-US" sz="1100" u="none" strike="noStrike" dirty="0">
                          <a:effectLst/>
                        </a:rPr>
                        <a:t>Total minor and other development decisions</a:t>
                      </a:r>
                      <a:r>
                        <a:rPr lang="en-US" sz="1100" u="none" strike="noStrike" baseline="30000" dirty="0">
                          <a:effectLst/>
                        </a:rPr>
                        <a:t>1</a:t>
                      </a:r>
                      <a:r>
                        <a:rPr lang="en-US" sz="1100" u="none" strike="noStrike" dirty="0">
                          <a:effectLst/>
                        </a:rPr>
                        <a:t> within 8 weeks</a:t>
                      </a:r>
                      <a:r>
                        <a:rPr lang="en-US" sz="1100" u="none" strike="noStrike" baseline="30000" dirty="0">
                          <a:effectLst/>
                        </a:rPr>
                        <a:t>2</a:t>
                      </a:r>
                      <a:endParaRPr lang="en-US" sz="1100" b="0" i="0" u="none" strike="noStrike" dirty="0">
                        <a:solidFill>
                          <a:srgbClr val="000000"/>
                        </a:solidFill>
                        <a:effectLst/>
                        <a:latin typeface="Arial"/>
                      </a:endParaRPr>
                    </a:p>
                  </a:txBody>
                  <a:tcPr marL="7982" marR="7982" marT="7982" marB="0" anchor="b"/>
                </a:tc>
                <a:tc>
                  <a:txBody>
                    <a:bodyPr/>
                    <a:lstStyle/>
                    <a:p>
                      <a:pPr algn="ctr" fontAlgn="b"/>
                      <a:r>
                        <a:rPr lang="en-US" sz="1100" u="none" strike="noStrike" dirty="0" smtClean="0">
                          <a:effectLst/>
                        </a:rPr>
                        <a:t>PPA, </a:t>
                      </a:r>
                      <a:r>
                        <a:rPr lang="en-US" sz="1100" u="none" strike="noStrike" dirty="0">
                          <a:effectLst/>
                        </a:rPr>
                        <a:t>agreed </a:t>
                      </a:r>
                      <a:r>
                        <a:rPr lang="en-US" sz="1100" u="none" strike="noStrike" dirty="0" err="1" smtClean="0">
                          <a:effectLst/>
                        </a:rPr>
                        <a:t>EoT</a:t>
                      </a:r>
                      <a:r>
                        <a:rPr lang="en-US" sz="1100" u="none" strike="noStrike" dirty="0" smtClean="0">
                          <a:effectLst/>
                        </a:rPr>
                        <a:t> </a:t>
                      </a:r>
                      <a:r>
                        <a:rPr lang="en-US" sz="1100" u="none" strike="noStrike" dirty="0">
                          <a:effectLst/>
                        </a:rPr>
                        <a:t>or </a:t>
                      </a:r>
                      <a:r>
                        <a:rPr lang="en-US" sz="1100" u="none" strike="noStrike" dirty="0" smtClean="0">
                          <a:effectLst/>
                        </a:rPr>
                        <a:t>EIA </a:t>
                      </a:r>
                      <a:r>
                        <a:rPr lang="en-US" sz="1100" u="none" strike="noStrike" dirty="0">
                          <a:effectLst/>
                        </a:rPr>
                        <a:t>decisions</a:t>
                      </a:r>
                      <a:r>
                        <a:rPr lang="en-US" sz="1100" u="none" strike="noStrike" baseline="30000" dirty="0">
                          <a:effectLst/>
                        </a:rPr>
                        <a:t>3,4</a:t>
                      </a:r>
                      <a:endParaRPr lang="en-US" sz="1100" b="0" i="0" u="none" strike="noStrike" dirty="0">
                        <a:solidFill>
                          <a:srgbClr val="000000"/>
                        </a:solidFill>
                        <a:effectLst/>
                        <a:latin typeface="Arial"/>
                      </a:endParaRPr>
                    </a:p>
                  </a:txBody>
                  <a:tcPr marL="7982" marR="7982" marT="7982" marB="0" anchor="b"/>
                </a:tc>
                <a:tc>
                  <a:txBody>
                    <a:bodyPr/>
                    <a:lstStyle/>
                    <a:p>
                      <a:pPr algn="ctr" fontAlgn="b"/>
                      <a:r>
                        <a:rPr lang="en-US" sz="1100" u="none" strike="noStrike" dirty="0" smtClean="0">
                          <a:effectLst/>
                        </a:rPr>
                        <a:t>PPA, </a:t>
                      </a:r>
                      <a:r>
                        <a:rPr lang="en-US" sz="1100" u="none" strike="noStrike" dirty="0">
                          <a:effectLst/>
                        </a:rPr>
                        <a:t>agreed </a:t>
                      </a:r>
                      <a:r>
                        <a:rPr lang="en-US" sz="1100" u="none" strike="noStrike" dirty="0" err="1" smtClean="0">
                          <a:effectLst/>
                        </a:rPr>
                        <a:t>EoT</a:t>
                      </a:r>
                      <a:r>
                        <a:rPr lang="en-US" sz="1100" u="none" strike="noStrike" baseline="0" dirty="0" smtClean="0">
                          <a:effectLst/>
                        </a:rPr>
                        <a:t> </a:t>
                      </a:r>
                      <a:r>
                        <a:rPr lang="en-US" sz="1100" u="none" strike="noStrike" dirty="0" smtClean="0">
                          <a:effectLst/>
                        </a:rPr>
                        <a:t>or EIA</a:t>
                      </a:r>
                      <a:r>
                        <a:rPr lang="en-US" sz="1100" u="none" strike="noStrike" baseline="0" dirty="0" smtClean="0">
                          <a:effectLst/>
                        </a:rPr>
                        <a:t> </a:t>
                      </a:r>
                      <a:r>
                        <a:rPr lang="en-US" sz="1100" u="none" strike="noStrike" dirty="0" smtClean="0">
                          <a:effectLst/>
                        </a:rPr>
                        <a:t>decisions </a:t>
                      </a:r>
                      <a:r>
                        <a:rPr lang="en-US" sz="1100" u="none" strike="noStrike" dirty="0">
                          <a:effectLst/>
                        </a:rPr>
                        <a:t>within agreed time</a:t>
                      </a:r>
                      <a:r>
                        <a:rPr lang="en-US" sz="1100" u="none" strike="noStrike" baseline="30000" dirty="0">
                          <a:effectLst/>
                        </a:rPr>
                        <a:t>3</a:t>
                      </a:r>
                      <a:endParaRPr lang="en-US" sz="1100" b="0" i="0" u="none" strike="noStrike" dirty="0">
                        <a:solidFill>
                          <a:srgbClr val="000000"/>
                        </a:solidFill>
                        <a:effectLst/>
                        <a:latin typeface="Arial"/>
                      </a:endParaRPr>
                    </a:p>
                  </a:txBody>
                  <a:tcPr marL="7982" marR="7982" marT="7982" marB="0" anchor="b"/>
                </a:tc>
                <a:tc>
                  <a:txBody>
                    <a:bodyPr/>
                    <a:lstStyle/>
                    <a:p>
                      <a:pPr algn="ctr" fontAlgn="b"/>
                      <a:r>
                        <a:rPr lang="en-US" sz="1600" b="1" u="none" strike="noStrike" dirty="0">
                          <a:effectLst/>
                        </a:rPr>
                        <a:t>% within 8 weeks or within agreed time with penalty for missing data</a:t>
                      </a:r>
                      <a:endParaRPr lang="en-US" sz="1600" b="1" i="1" u="none" strike="noStrike" dirty="0">
                        <a:effectLst/>
                        <a:latin typeface="Arial"/>
                      </a:endParaRPr>
                    </a:p>
                  </a:txBody>
                  <a:tcPr marL="7982" marR="7982" marT="7982" marB="0" anchor="b"/>
                </a:tc>
              </a:tr>
              <a:tr h="215629">
                <a:tc>
                  <a:txBody>
                    <a:bodyPr/>
                    <a:lstStyle/>
                    <a:p>
                      <a:pPr algn="l" fontAlgn="b"/>
                      <a:r>
                        <a:rPr lang="en-GB" sz="1600" b="1" u="none" strike="noStrike" dirty="0" err="1">
                          <a:effectLst/>
                        </a:rPr>
                        <a:t>Adur</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669</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502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21</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78</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Bournemouth</a:t>
                      </a:r>
                      <a:endParaRPr lang="en-GB" sz="1600" b="1" i="0" u="none" strike="noStrike" dirty="0">
                        <a:effectLst/>
                        <a:latin typeface="Arial"/>
                      </a:endParaRPr>
                    </a:p>
                  </a:txBody>
                  <a:tcPr marL="7982" marR="7982" marT="7982" marB="0" anchor="b"/>
                </a:tc>
                <a:tc>
                  <a:txBody>
                    <a:bodyPr/>
                    <a:lstStyle/>
                    <a:p>
                      <a:pPr algn="ctr" fontAlgn="b"/>
                      <a:r>
                        <a:rPr lang="en-GB" sz="1100" u="none" strike="noStrike" dirty="0">
                          <a:effectLst/>
                        </a:rPr>
                        <a:t>1,939</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a:effectLst/>
                        </a:rPr>
                        <a:t>1,626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27</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85</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Bracknell Forest</a:t>
                      </a:r>
                      <a:endParaRPr lang="en-GB" sz="1600" b="1" i="0" u="none" strike="noStrike">
                        <a:effectLst/>
                        <a:latin typeface="Arial"/>
                      </a:endParaRPr>
                    </a:p>
                  </a:txBody>
                  <a:tcPr marL="7982" marR="7982" marT="7982" marB="0" anchor="b"/>
                </a:tc>
                <a:tc>
                  <a:txBody>
                    <a:bodyPr/>
                    <a:lstStyle/>
                    <a:p>
                      <a:pPr algn="ctr" fontAlgn="b"/>
                      <a:r>
                        <a:rPr lang="en-GB" sz="1100" u="none" strike="noStrike" dirty="0">
                          <a:effectLst/>
                        </a:rPr>
                        <a:t>1,530</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a:effectLst/>
                        </a:rPr>
                        <a:t>1,106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131</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104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79</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Calderdale</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2,342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dirty="0">
                          <a:effectLst/>
                        </a:rPr>
                        <a:t>1,907</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a:effectLst/>
                        </a:rPr>
                        <a:t>187</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166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89</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East Hertfordshire</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2,634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dirty="0">
                          <a:effectLst/>
                        </a:rPr>
                        <a:t>2,353</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a:effectLst/>
                        </a:rPr>
                        <a:t>36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dirty="0">
                          <a:effectLst/>
                        </a:rPr>
                        <a:t>91</a:t>
                      </a:r>
                      <a:endParaRPr lang="en-GB" sz="1600" b="1" i="1" u="none" strike="noStrike" dirty="0">
                        <a:effectLst/>
                        <a:latin typeface="Arial"/>
                      </a:endParaRPr>
                    </a:p>
                  </a:txBody>
                  <a:tcPr marL="7982" marR="7982" marT="7982" marB="0" anchor="b"/>
                </a:tc>
              </a:tr>
              <a:tr h="215629">
                <a:tc>
                  <a:txBody>
                    <a:bodyPr/>
                    <a:lstStyle/>
                    <a:p>
                      <a:pPr algn="l" fontAlgn="b"/>
                      <a:r>
                        <a:rPr lang="en-GB" sz="1600" b="1" u="none" strike="noStrike" dirty="0">
                          <a:effectLst/>
                        </a:rPr>
                        <a:t>Enfield</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3,182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dirty="0">
                          <a:effectLst/>
                        </a:rPr>
                        <a:t>2,364</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a:effectLst/>
                        </a:rPr>
                        <a:t>248</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195</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80</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Epsom and Ewell</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1,464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1,276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88</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Hastings</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977</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775</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100</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79</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87</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Havering</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3,048</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2,222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166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161</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78</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Mole Valley</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2,055</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1,383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278</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267</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80</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Portsmouth</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1,530</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1,276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40</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85</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Rotherham</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1,854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1,584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162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dirty="0">
                          <a:effectLst/>
                        </a:rPr>
                        <a:t>162</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600" b="1" u="none" strike="noStrike">
                          <a:effectLst/>
                        </a:rPr>
                        <a:t>94</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Salford</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1,405</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1,045</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140</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91</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81</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Scarborough</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1,029</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771</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125</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119</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86</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South Cambridgeshire</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2,777</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1,894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68</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a:effectLst/>
                        </a:rPr>
                        <a:t>South Staffordshire</a:t>
                      </a:r>
                      <a:endParaRPr lang="en-GB" sz="1600" b="1" i="0" u="none" strike="noStrike">
                        <a:effectLst/>
                        <a:latin typeface="Arial"/>
                      </a:endParaRPr>
                    </a:p>
                  </a:txBody>
                  <a:tcPr marL="7982" marR="7982" marT="7982" marB="0" anchor="b"/>
                </a:tc>
                <a:tc>
                  <a:txBody>
                    <a:bodyPr/>
                    <a:lstStyle/>
                    <a:p>
                      <a:pPr algn="ctr" fontAlgn="b"/>
                      <a:r>
                        <a:rPr lang="en-GB" sz="1100" u="none" strike="noStrike">
                          <a:effectLst/>
                        </a:rPr>
                        <a:t>1,243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911</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73</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St Albans</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3,964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2,946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44</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75</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St </a:t>
                      </a:r>
                      <a:r>
                        <a:rPr lang="en-GB" sz="1600" b="1" u="none" strike="noStrike" dirty="0" err="1">
                          <a:effectLst/>
                        </a:rPr>
                        <a:t>Edmundsbury</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1,507</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983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38</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23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a:effectLst/>
                        </a:rPr>
                        <a:t>67</a:t>
                      </a:r>
                      <a:endParaRPr lang="en-GB" sz="1600" b="1" i="1" u="none" strike="noStrike">
                        <a:effectLst/>
                        <a:latin typeface="Arial"/>
                      </a:endParaRPr>
                    </a:p>
                  </a:txBody>
                  <a:tcPr marL="7982" marR="7982" marT="7982" marB="0" anchor="b"/>
                </a:tc>
              </a:tr>
              <a:tr h="215629">
                <a:tc>
                  <a:txBody>
                    <a:bodyPr/>
                    <a:lstStyle/>
                    <a:p>
                      <a:pPr algn="l" fontAlgn="b"/>
                      <a:r>
                        <a:rPr lang="en-GB" sz="1600" b="1" u="none" strike="noStrike" dirty="0">
                          <a:effectLst/>
                        </a:rPr>
                        <a:t>St. Helens</a:t>
                      </a:r>
                      <a:endParaRPr lang="en-GB" sz="1600" b="1" i="0" u="none" strike="noStrike" dirty="0">
                        <a:effectLst/>
                        <a:latin typeface="Arial"/>
                      </a:endParaRPr>
                    </a:p>
                  </a:txBody>
                  <a:tcPr marL="7982" marR="7982" marT="7982" marB="0" anchor="b"/>
                </a:tc>
                <a:tc>
                  <a:txBody>
                    <a:bodyPr/>
                    <a:lstStyle/>
                    <a:p>
                      <a:pPr algn="ctr" fontAlgn="b"/>
                      <a:r>
                        <a:rPr lang="en-GB" sz="1100" u="none" strike="noStrike">
                          <a:effectLst/>
                        </a:rPr>
                        <a:t>1,236</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1,193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100" u="none" strike="noStrike">
                          <a:effectLst/>
                        </a:rPr>
                        <a:t>3</a:t>
                      </a:r>
                      <a:endParaRPr lang="en-GB" sz="1100" b="0" i="0" u="none" strike="noStrike">
                        <a:solidFill>
                          <a:srgbClr val="000000"/>
                        </a:solidFill>
                        <a:effectLst/>
                        <a:latin typeface="Arial"/>
                      </a:endParaRPr>
                    </a:p>
                  </a:txBody>
                  <a:tcPr marL="7982" marR="7982" marT="7982" marB="0" anchor="b"/>
                </a:tc>
                <a:tc>
                  <a:txBody>
                    <a:bodyPr/>
                    <a:lstStyle/>
                    <a:p>
                      <a:pPr algn="ctr" fontAlgn="b"/>
                      <a:r>
                        <a:rPr lang="en-GB" sz="1600" b="1" u="none" strike="noStrike" dirty="0">
                          <a:effectLst/>
                        </a:rPr>
                        <a:t>97</a:t>
                      </a:r>
                      <a:endParaRPr lang="en-GB" sz="1600" b="1" i="1" u="none" strike="noStrike" dirty="0">
                        <a:effectLst/>
                        <a:latin typeface="Arial"/>
                      </a:endParaRPr>
                    </a:p>
                  </a:txBody>
                  <a:tcPr marL="7982" marR="7982" marT="7982" marB="0" anchor="b"/>
                </a:tc>
              </a:tr>
              <a:tr h="215629">
                <a:tc>
                  <a:txBody>
                    <a:bodyPr/>
                    <a:lstStyle/>
                    <a:p>
                      <a:pPr algn="l" fontAlgn="b"/>
                      <a:r>
                        <a:rPr lang="en-GB" sz="1600" b="1" u="none" strike="noStrike" dirty="0">
                          <a:effectLst/>
                        </a:rPr>
                        <a:t>West Devon</a:t>
                      </a:r>
                      <a:endParaRPr lang="en-GB" sz="1600" b="1" i="0" u="none" strike="noStrike" dirty="0">
                        <a:effectLst/>
                        <a:latin typeface="Arial"/>
                      </a:endParaRPr>
                    </a:p>
                  </a:txBody>
                  <a:tcPr marL="7982" marR="7982" marT="7982" marB="0" anchor="b"/>
                </a:tc>
                <a:tc>
                  <a:txBody>
                    <a:bodyPr/>
                    <a:lstStyle/>
                    <a:p>
                      <a:pPr algn="ctr" fontAlgn="b"/>
                      <a:r>
                        <a:rPr lang="en-GB" sz="1100" u="none" strike="noStrike" dirty="0">
                          <a:effectLst/>
                        </a:rPr>
                        <a:t>841</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dirty="0">
                          <a:effectLst/>
                        </a:rPr>
                        <a:t>522</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dirty="0">
                          <a:effectLst/>
                        </a:rPr>
                        <a:t>8</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100" u="none" strike="noStrike" dirty="0">
                          <a:effectLst/>
                        </a:rPr>
                        <a:t>7</a:t>
                      </a:r>
                      <a:endParaRPr lang="en-GB" sz="1100" b="0" i="0" u="none" strike="noStrike" dirty="0">
                        <a:solidFill>
                          <a:srgbClr val="000000"/>
                        </a:solidFill>
                        <a:effectLst/>
                        <a:latin typeface="Arial"/>
                      </a:endParaRPr>
                    </a:p>
                  </a:txBody>
                  <a:tcPr marL="7982" marR="7982" marT="7982" marB="0" anchor="b"/>
                </a:tc>
                <a:tc>
                  <a:txBody>
                    <a:bodyPr/>
                    <a:lstStyle/>
                    <a:p>
                      <a:pPr algn="ctr" fontAlgn="b"/>
                      <a:r>
                        <a:rPr lang="en-GB" sz="1600" b="1" u="none" strike="noStrike" dirty="0">
                          <a:effectLst/>
                        </a:rPr>
                        <a:t>63</a:t>
                      </a:r>
                      <a:endParaRPr lang="en-GB" sz="1600" b="1" i="1" u="none" strike="noStrike" dirty="0">
                        <a:effectLst/>
                        <a:latin typeface="Arial"/>
                      </a:endParaRPr>
                    </a:p>
                  </a:txBody>
                  <a:tcPr marL="7982" marR="7982" marT="7982" marB="0" anchor="b"/>
                </a:tc>
              </a:tr>
            </a:tbl>
          </a:graphicData>
        </a:graphic>
      </p:graphicFrame>
    </p:spTree>
    <p:extLst>
      <p:ext uri="{BB962C8B-B14F-4D97-AF65-F5344CB8AC3E}">
        <p14:creationId xmlns:p14="http://schemas.microsoft.com/office/powerpoint/2010/main" val="2682885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3_LG Group 2">
  <a:themeElements>
    <a:clrScheme name="LG Group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G Group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400" b="1"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400" b="1" i="0" u="none" strike="noStrike" cap="none" normalizeH="0" baseline="0" smtClean="0">
            <a:ln>
              <a:noFill/>
            </a:ln>
            <a:solidFill>
              <a:schemeClr val="tx2"/>
            </a:solidFill>
            <a:effectLst/>
            <a:latin typeface="Arial" pitchFamily="34" charset="0"/>
          </a:defRPr>
        </a:defPPr>
      </a:lstStyle>
    </a:lnDef>
  </a:objectDefaults>
  <a:extraClrSchemeLst>
    <a:extraClrScheme>
      <a:clrScheme name="LG Group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G Group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G Group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G Group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G Group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G Group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G Group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G Group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G Group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G Group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G Group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G Group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2001</Words>
  <Application>Microsoft Office PowerPoint</Application>
  <PresentationFormat>On-screen Show (4:3)</PresentationFormat>
  <Paragraphs>533</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3_LG Group 2</vt:lpstr>
      <vt:lpstr>1_Office Theme</vt:lpstr>
      <vt:lpstr>Planning changes &amp; challenges</vt:lpstr>
      <vt:lpstr>Planning reform overview 2010-15</vt:lpstr>
      <vt:lpstr>The government agenda</vt:lpstr>
      <vt:lpstr>PowerPoint Presentation</vt:lpstr>
      <vt:lpstr>PowerPoint Presentation</vt:lpstr>
      <vt:lpstr>Housing &amp; Planning Bill</vt:lpstr>
      <vt:lpstr>Housing &amp; Planning Bill</vt:lpstr>
      <vt:lpstr>The new Non Majors Performance</vt:lpstr>
      <vt:lpstr>Table 153 (minors and others) for 24 months to end of June 2015</vt:lpstr>
      <vt:lpstr>Table 151 (majors)for 24 months to end of June 2015</vt:lpstr>
      <vt:lpstr>Local Plan Intervention </vt:lpstr>
      <vt:lpstr>Government Agenda Housing &amp; Planning Bill</vt:lpstr>
    </vt:vector>
  </TitlesOfParts>
  <Company>LGA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changes &amp; challenges</dc:title>
  <dc:creator>Stephen Barker</dc:creator>
  <cp:lastModifiedBy>Stephen Barker</cp:lastModifiedBy>
  <cp:revision>1</cp:revision>
  <dcterms:created xsi:type="dcterms:W3CDTF">2015-10-26T10:58:48Z</dcterms:created>
  <dcterms:modified xsi:type="dcterms:W3CDTF">2015-10-26T11:01:03Z</dcterms:modified>
</cp:coreProperties>
</file>