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22"/>
  </p:notes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524479-5032-4D78-BEFD-EF9B60F1D7AA}" type="datetimeFigureOut">
              <a:rPr lang="en-GB" smtClean="0"/>
              <a:t>01/09/2015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C68149-B164-4E45-8D42-160291A35096}" type="slidenum">
              <a:rPr lang="en-GB" smtClean="0"/>
              <a:t>‹#›</a:t>
            </a:fld>
            <a:endParaRPr lang="en-GB"/>
          </a:p>
        </p:txBody>
      </p:sp>
    </p:spTree>
    <p:extLst>
      <p:ext uri="{BB962C8B-B14F-4D97-AF65-F5344CB8AC3E}">
        <p14:creationId xmlns:p14="http://schemas.microsoft.com/office/powerpoint/2010/main" val="2673194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09213B-B747-2C40-8789-01F7D4714611}"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622285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09213B-B747-2C40-8789-01F7D4714611}"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622285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09213B-B747-2C40-8789-01F7D4714611}"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622285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09213B-B747-2C40-8789-01F7D4714611}"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622285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09213B-B747-2C40-8789-01F7D4714611}"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622285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09213B-B747-2C40-8789-01F7D4714611}"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622285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09213B-B747-2C40-8789-01F7D4714611}"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622285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09213B-B747-2C40-8789-01F7D4714611}"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622285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Calibri" charset="0"/>
                <a:ea typeface="ＭＳ Ｐゴシック" charset="0"/>
                <a:cs typeface="ＭＳ Ｐゴシック" charset="0"/>
              </a:defRPr>
            </a:lvl1pPr>
            <a:lvl2pPr marL="742950" indent="-285750" eaLnBrk="0" hangingPunct="0">
              <a:defRPr sz="2100">
                <a:solidFill>
                  <a:schemeClr val="tx1"/>
                </a:solidFill>
                <a:latin typeface="Calibri" charset="0"/>
                <a:ea typeface="ＭＳ Ｐゴシック" charset="0"/>
              </a:defRPr>
            </a:lvl2pPr>
            <a:lvl3pPr marL="1143000" indent="-228600" eaLnBrk="0" hangingPunct="0">
              <a:defRPr sz="2100">
                <a:solidFill>
                  <a:schemeClr val="tx1"/>
                </a:solidFill>
                <a:latin typeface="Calibri" charset="0"/>
                <a:ea typeface="ＭＳ Ｐゴシック" charset="0"/>
              </a:defRPr>
            </a:lvl3pPr>
            <a:lvl4pPr marL="1600200" indent="-228600" eaLnBrk="0" hangingPunct="0">
              <a:defRPr sz="2100">
                <a:solidFill>
                  <a:schemeClr val="tx1"/>
                </a:solidFill>
                <a:latin typeface="Calibri" charset="0"/>
                <a:ea typeface="ＭＳ Ｐゴシック" charset="0"/>
              </a:defRPr>
            </a:lvl4pPr>
            <a:lvl5pPr marL="2057400" indent="-228600" eaLnBrk="0" hangingPunct="0">
              <a:defRPr sz="2100">
                <a:solidFill>
                  <a:schemeClr val="tx1"/>
                </a:solidFill>
                <a:latin typeface="Calibri" charset="0"/>
                <a:ea typeface="ＭＳ Ｐゴシック" charset="0"/>
              </a:defRPr>
            </a:lvl5pPr>
            <a:lvl6pPr marL="2514600" indent="-228600" defTabSz="520700" eaLnBrk="0" fontAlgn="base" hangingPunct="0">
              <a:spcBef>
                <a:spcPct val="0"/>
              </a:spcBef>
              <a:spcAft>
                <a:spcPct val="0"/>
              </a:spcAft>
              <a:defRPr sz="2100">
                <a:solidFill>
                  <a:schemeClr val="tx1"/>
                </a:solidFill>
                <a:latin typeface="Calibri" charset="0"/>
                <a:ea typeface="ＭＳ Ｐゴシック" charset="0"/>
              </a:defRPr>
            </a:lvl6pPr>
            <a:lvl7pPr marL="2971800" indent="-228600" defTabSz="520700" eaLnBrk="0" fontAlgn="base" hangingPunct="0">
              <a:spcBef>
                <a:spcPct val="0"/>
              </a:spcBef>
              <a:spcAft>
                <a:spcPct val="0"/>
              </a:spcAft>
              <a:defRPr sz="2100">
                <a:solidFill>
                  <a:schemeClr val="tx1"/>
                </a:solidFill>
                <a:latin typeface="Calibri" charset="0"/>
                <a:ea typeface="ＭＳ Ｐゴシック" charset="0"/>
              </a:defRPr>
            </a:lvl7pPr>
            <a:lvl8pPr marL="3429000" indent="-228600" defTabSz="520700" eaLnBrk="0" fontAlgn="base" hangingPunct="0">
              <a:spcBef>
                <a:spcPct val="0"/>
              </a:spcBef>
              <a:spcAft>
                <a:spcPct val="0"/>
              </a:spcAft>
              <a:defRPr sz="2100">
                <a:solidFill>
                  <a:schemeClr val="tx1"/>
                </a:solidFill>
                <a:latin typeface="Calibri" charset="0"/>
                <a:ea typeface="ＭＳ Ｐゴシック" charset="0"/>
              </a:defRPr>
            </a:lvl8pPr>
            <a:lvl9pPr marL="3886200" indent="-228600" defTabSz="520700" eaLnBrk="0" fontAlgn="base" hangingPunct="0">
              <a:spcBef>
                <a:spcPct val="0"/>
              </a:spcBef>
              <a:spcAft>
                <a:spcPct val="0"/>
              </a:spcAft>
              <a:defRPr sz="2100">
                <a:solidFill>
                  <a:schemeClr val="tx1"/>
                </a:solidFill>
                <a:latin typeface="Calibri" charset="0"/>
                <a:ea typeface="ＭＳ Ｐゴシック" charset="0"/>
              </a:defRPr>
            </a:lvl9pPr>
          </a:lstStyle>
          <a:p>
            <a:pPr defTabSz="520700" eaLnBrk="1" hangingPunct="1"/>
            <a:fld id="{5061872D-8D4A-8E43-BD55-A1C7D76A5042}" type="slidenum">
              <a:rPr lang="en-US" sz="1200">
                <a:solidFill>
                  <a:prstClr val="black"/>
                </a:solidFill>
              </a:rPr>
              <a:pPr defTabSz="520700" eaLnBrk="1" hangingPunct="1"/>
              <a:t>4</a:t>
            </a:fld>
            <a:endParaRPr lang="en-US" sz="1200" dirty="0">
              <a:solidFill>
                <a:prstClr val="black"/>
              </a:solidFill>
            </a:endParaRPr>
          </a:p>
        </p:txBody>
      </p:sp>
    </p:spTree>
    <p:extLst>
      <p:ext uri="{BB962C8B-B14F-4D97-AF65-F5344CB8AC3E}">
        <p14:creationId xmlns:p14="http://schemas.microsoft.com/office/powerpoint/2010/main" val="2539987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0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
        <p:nvSpPr>
          <p:cNvPr id="40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100">
                <a:solidFill>
                  <a:schemeClr val="tx1"/>
                </a:solidFill>
                <a:latin typeface="Calibri" charset="0"/>
                <a:ea typeface="ＭＳ Ｐゴシック" charset="0"/>
                <a:cs typeface="ＭＳ Ｐゴシック" charset="0"/>
              </a:defRPr>
            </a:lvl1pPr>
            <a:lvl2pPr marL="742950" indent="-285750">
              <a:defRPr sz="2100">
                <a:solidFill>
                  <a:schemeClr val="tx1"/>
                </a:solidFill>
                <a:latin typeface="Calibri" charset="0"/>
                <a:ea typeface="ＭＳ Ｐゴシック" charset="0"/>
              </a:defRPr>
            </a:lvl2pPr>
            <a:lvl3pPr marL="1143000" indent="-228600">
              <a:defRPr sz="2100">
                <a:solidFill>
                  <a:schemeClr val="tx1"/>
                </a:solidFill>
                <a:latin typeface="Calibri" charset="0"/>
                <a:ea typeface="ＭＳ Ｐゴシック" charset="0"/>
              </a:defRPr>
            </a:lvl3pPr>
            <a:lvl4pPr marL="1600200" indent="-228600">
              <a:defRPr sz="2100">
                <a:solidFill>
                  <a:schemeClr val="tx1"/>
                </a:solidFill>
                <a:latin typeface="Calibri" charset="0"/>
                <a:ea typeface="ＭＳ Ｐゴシック" charset="0"/>
              </a:defRPr>
            </a:lvl4pPr>
            <a:lvl5pPr marL="2057400" indent="-228600">
              <a:defRPr sz="2100">
                <a:solidFill>
                  <a:schemeClr val="tx1"/>
                </a:solidFill>
                <a:latin typeface="Calibri" charset="0"/>
                <a:ea typeface="ＭＳ Ｐゴシック" charset="0"/>
              </a:defRPr>
            </a:lvl5pPr>
            <a:lvl6pPr marL="2514600" indent="-228600" defTabSz="520700" fontAlgn="base">
              <a:spcBef>
                <a:spcPct val="0"/>
              </a:spcBef>
              <a:spcAft>
                <a:spcPct val="0"/>
              </a:spcAft>
              <a:defRPr sz="2100">
                <a:solidFill>
                  <a:schemeClr val="tx1"/>
                </a:solidFill>
                <a:latin typeface="Calibri" charset="0"/>
                <a:ea typeface="ＭＳ Ｐゴシック" charset="0"/>
              </a:defRPr>
            </a:lvl6pPr>
            <a:lvl7pPr marL="2971800" indent="-228600" defTabSz="520700" fontAlgn="base">
              <a:spcBef>
                <a:spcPct val="0"/>
              </a:spcBef>
              <a:spcAft>
                <a:spcPct val="0"/>
              </a:spcAft>
              <a:defRPr sz="2100">
                <a:solidFill>
                  <a:schemeClr val="tx1"/>
                </a:solidFill>
                <a:latin typeface="Calibri" charset="0"/>
                <a:ea typeface="ＭＳ Ｐゴシック" charset="0"/>
              </a:defRPr>
            </a:lvl7pPr>
            <a:lvl8pPr marL="3429000" indent="-228600" defTabSz="520700" fontAlgn="base">
              <a:spcBef>
                <a:spcPct val="0"/>
              </a:spcBef>
              <a:spcAft>
                <a:spcPct val="0"/>
              </a:spcAft>
              <a:defRPr sz="2100">
                <a:solidFill>
                  <a:schemeClr val="tx1"/>
                </a:solidFill>
                <a:latin typeface="Calibri" charset="0"/>
                <a:ea typeface="ＭＳ Ｐゴシック" charset="0"/>
              </a:defRPr>
            </a:lvl8pPr>
            <a:lvl9pPr marL="3886200" indent="-228600" defTabSz="520700" fontAlgn="base">
              <a:spcBef>
                <a:spcPct val="0"/>
              </a:spcBef>
              <a:spcAft>
                <a:spcPct val="0"/>
              </a:spcAft>
              <a:defRPr sz="2100">
                <a:solidFill>
                  <a:schemeClr val="tx1"/>
                </a:solidFill>
                <a:latin typeface="Calibri" charset="0"/>
                <a:ea typeface="ＭＳ Ｐゴシック" charset="0"/>
              </a:defRPr>
            </a:lvl9pPr>
          </a:lstStyle>
          <a:p>
            <a:pPr defTabSz="520700"/>
            <a:fld id="{8EA67354-82D5-EF4E-A975-BC4E6DD14D79}" type="slidenum">
              <a:rPr lang="en-US" sz="1200">
                <a:solidFill>
                  <a:prstClr val="black"/>
                </a:solidFill>
              </a:rPr>
              <a:pPr defTabSz="520700"/>
              <a:t>5</a:t>
            </a:fld>
            <a:endParaRPr lang="en-US" sz="1200" dirty="0">
              <a:solidFill>
                <a:prstClr val="black"/>
              </a:solidFill>
            </a:endParaRPr>
          </a:p>
        </p:txBody>
      </p:sp>
    </p:spTree>
    <p:extLst>
      <p:ext uri="{BB962C8B-B14F-4D97-AF65-F5344CB8AC3E}">
        <p14:creationId xmlns:p14="http://schemas.microsoft.com/office/powerpoint/2010/main" val="2764132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Calibri" charset="0"/>
                <a:ea typeface="ＭＳ Ｐゴシック" charset="0"/>
                <a:cs typeface="ＭＳ Ｐゴシック" charset="0"/>
              </a:defRPr>
            </a:lvl1pPr>
            <a:lvl2pPr marL="742950" indent="-285750" eaLnBrk="0" hangingPunct="0">
              <a:defRPr sz="2100">
                <a:solidFill>
                  <a:schemeClr val="tx1"/>
                </a:solidFill>
                <a:latin typeface="Calibri" charset="0"/>
                <a:ea typeface="ＭＳ Ｐゴシック" charset="0"/>
              </a:defRPr>
            </a:lvl2pPr>
            <a:lvl3pPr marL="1143000" indent="-228600" eaLnBrk="0" hangingPunct="0">
              <a:defRPr sz="2100">
                <a:solidFill>
                  <a:schemeClr val="tx1"/>
                </a:solidFill>
                <a:latin typeface="Calibri" charset="0"/>
                <a:ea typeface="ＭＳ Ｐゴシック" charset="0"/>
              </a:defRPr>
            </a:lvl3pPr>
            <a:lvl4pPr marL="1600200" indent="-228600" eaLnBrk="0" hangingPunct="0">
              <a:defRPr sz="2100">
                <a:solidFill>
                  <a:schemeClr val="tx1"/>
                </a:solidFill>
                <a:latin typeface="Calibri" charset="0"/>
                <a:ea typeface="ＭＳ Ｐゴシック" charset="0"/>
              </a:defRPr>
            </a:lvl4pPr>
            <a:lvl5pPr marL="2057400" indent="-228600" eaLnBrk="0" hangingPunct="0">
              <a:defRPr sz="2100">
                <a:solidFill>
                  <a:schemeClr val="tx1"/>
                </a:solidFill>
                <a:latin typeface="Calibri" charset="0"/>
                <a:ea typeface="ＭＳ Ｐゴシック" charset="0"/>
              </a:defRPr>
            </a:lvl5pPr>
            <a:lvl6pPr marL="2514600" indent="-228600" defTabSz="520700" eaLnBrk="0" fontAlgn="base" hangingPunct="0">
              <a:spcBef>
                <a:spcPct val="0"/>
              </a:spcBef>
              <a:spcAft>
                <a:spcPct val="0"/>
              </a:spcAft>
              <a:defRPr sz="2100">
                <a:solidFill>
                  <a:schemeClr val="tx1"/>
                </a:solidFill>
                <a:latin typeface="Calibri" charset="0"/>
                <a:ea typeface="ＭＳ Ｐゴシック" charset="0"/>
              </a:defRPr>
            </a:lvl6pPr>
            <a:lvl7pPr marL="2971800" indent="-228600" defTabSz="520700" eaLnBrk="0" fontAlgn="base" hangingPunct="0">
              <a:spcBef>
                <a:spcPct val="0"/>
              </a:spcBef>
              <a:spcAft>
                <a:spcPct val="0"/>
              </a:spcAft>
              <a:defRPr sz="2100">
                <a:solidFill>
                  <a:schemeClr val="tx1"/>
                </a:solidFill>
                <a:latin typeface="Calibri" charset="0"/>
                <a:ea typeface="ＭＳ Ｐゴシック" charset="0"/>
              </a:defRPr>
            </a:lvl7pPr>
            <a:lvl8pPr marL="3429000" indent="-228600" defTabSz="520700" eaLnBrk="0" fontAlgn="base" hangingPunct="0">
              <a:spcBef>
                <a:spcPct val="0"/>
              </a:spcBef>
              <a:spcAft>
                <a:spcPct val="0"/>
              </a:spcAft>
              <a:defRPr sz="2100">
                <a:solidFill>
                  <a:schemeClr val="tx1"/>
                </a:solidFill>
                <a:latin typeface="Calibri" charset="0"/>
                <a:ea typeface="ＭＳ Ｐゴシック" charset="0"/>
              </a:defRPr>
            </a:lvl8pPr>
            <a:lvl9pPr marL="3886200" indent="-228600" defTabSz="520700" eaLnBrk="0" fontAlgn="base" hangingPunct="0">
              <a:spcBef>
                <a:spcPct val="0"/>
              </a:spcBef>
              <a:spcAft>
                <a:spcPct val="0"/>
              </a:spcAft>
              <a:defRPr sz="2100">
                <a:solidFill>
                  <a:schemeClr val="tx1"/>
                </a:solidFill>
                <a:latin typeface="Calibri" charset="0"/>
                <a:ea typeface="ＭＳ Ｐゴシック" charset="0"/>
              </a:defRPr>
            </a:lvl9pPr>
          </a:lstStyle>
          <a:p>
            <a:pPr defTabSz="520700" eaLnBrk="1" hangingPunct="1"/>
            <a:fld id="{5061872D-8D4A-8E43-BD55-A1C7D76A5042}" type="slidenum">
              <a:rPr lang="en-US" sz="1200">
                <a:solidFill>
                  <a:prstClr val="black"/>
                </a:solidFill>
              </a:rPr>
              <a:pPr defTabSz="520700" eaLnBrk="1" hangingPunct="1"/>
              <a:t>6</a:t>
            </a:fld>
            <a:endParaRPr lang="en-US" sz="1200" dirty="0">
              <a:solidFill>
                <a:prstClr val="black"/>
              </a:solidFill>
            </a:endParaRPr>
          </a:p>
        </p:txBody>
      </p:sp>
    </p:spTree>
    <p:extLst>
      <p:ext uri="{BB962C8B-B14F-4D97-AF65-F5344CB8AC3E}">
        <p14:creationId xmlns:p14="http://schemas.microsoft.com/office/powerpoint/2010/main" val="2067362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Calibri" charset="0"/>
                <a:ea typeface="ＭＳ Ｐゴシック" charset="0"/>
                <a:cs typeface="ＭＳ Ｐゴシック" charset="0"/>
              </a:defRPr>
            </a:lvl1pPr>
            <a:lvl2pPr marL="742950" indent="-285750" eaLnBrk="0" hangingPunct="0">
              <a:defRPr sz="2100">
                <a:solidFill>
                  <a:schemeClr val="tx1"/>
                </a:solidFill>
                <a:latin typeface="Calibri" charset="0"/>
                <a:ea typeface="ＭＳ Ｐゴシック" charset="0"/>
              </a:defRPr>
            </a:lvl2pPr>
            <a:lvl3pPr marL="1143000" indent="-228600" eaLnBrk="0" hangingPunct="0">
              <a:defRPr sz="2100">
                <a:solidFill>
                  <a:schemeClr val="tx1"/>
                </a:solidFill>
                <a:latin typeface="Calibri" charset="0"/>
                <a:ea typeface="ＭＳ Ｐゴシック" charset="0"/>
              </a:defRPr>
            </a:lvl3pPr>
            <a:lvl4pPr marL="1600200" indent="-228600" eaLnBrk="0" hangingPunct="0">
              <a:defRPr sz="2100">
                <a:solidFill>
                  <a:schemeClr val="tx1"/>
                </a:solidFill>
                <a:latin typeface="Calibri" charset="0"/>
                <a:ea typeface="ＭＳ Ｐゴシック" charset="0"/>
              </a:defRPr>
            </a:lvl4pPr>
            <a:lvl5pPr marL="2057400" indent="-228600" eaLnBrk="0" hangingPunct="0">
              <a:defRPr sz="2100">
                <a:solidFill>
                  <a:schemeClr val="tx1"/>
                </a:solidFill>
                <a:latin typeface="Calibri" charset="0"/>
                <a:ea typeface="ＭＳ Ｐゴシック" charset="0"/>
              </a:defRPr>
            </a:lvl5pPr>
            <a:lvl6pPr marL="2514600" indent="-228600" defTabSz="520700" eaLnBrk="0" fontAlgn="base" hangingPunct="0">
              <a:spcBef>
                <a:spcPct val="0"/>
              </a:spcBef>
              <a:spcAft>
                <a:spcPct val="0"/>
              </a:spcAft>
              <a:defRPr sz="2100">
                <a:solidFill>
                  <a:schemeClr val="tx1"/>
                </a:solidFill>
                <a:latin typeface="Calibri" charset="0"/>
                <a:ea typeface="ＭＳ Ｐゴシック" charset="0"/>
              </a:defRPr>
            </a:lvl6pPr>
            <a:lvl7pPr marL="2971800" indent="-228600" defTabSz="520700" eaLnBrk="0" fontAlgn="base" hangingPunct="0">
              <a:spcBef>
                <a:spcPct val="0"/>
              </a:spcBef>
              <a:spcAft>
                <a:spcPct val="0"/>
              </a:spcAft>
              <a:defRPr sz="2100">
                <a:solidFill>
                  <a:schemeClr val="tx1"/>
                </a:solidFill>
                <a:latin typeface="Calibri" charset="0"/>
                <a:ea typeface="ＭＳ Ｐゴシック" charset="0"/>
              </a:defRPr>
            </a:lvl7pPr>
            <a:lvl8pPr marL="3429000" indent="-228600" defTabSz="520700" eaLnBrk="0" fontAlgn="base" hangingPunct="0">
              <a:spcBef>
                <a:spcPct val="0"/>
              </a:spcBef>
              <a:spcAft>
                <a:spcPct val="0"/>
              </a:spcAft>
              <a:defRPr sz="2100">
                <a:solidFill>
                  <a:schemeClr val="tx1"/>
                </a:solidFill>
                <a:latin typeface="Calibri" charset="0"/>
                <a:ea typeface="ＭＳ Ｐゴシック" charset="0"/>
              </a:defRPr>
            </a:lvl8pPr>
            <a:lvl9pPr marL="3886200" indent="-228600" defTabSz="520700" eaLnBrk="0" fontAlgn="base" hangingPunct="0">
              <a:spcBef>
                <a:spcPct val="0"/>
              </a:spcBef>
              <a:spcAft>
                <a:spcPct val="0"/>
              </a:spcAft>
              <a:defRPr sz="2100">
                <a:solidFill>
                  <a:schemeClr val="tx1"/>
                </a:solidFill>
                <a:latin typeface="Calibri" charset="0"/>
                <a:ea typeface="ＭＳ Ｐゴシック" charset="0"/>
              </a:defRPr>
            </a:lvl9pPr>
          </a:lstStyle>
          <a:p>
            <a:pPr defTabSz="520700" eaLnBrk="1" hangingPunct="1"/>
            <a:fld id="{5061872D-8D4A-8E43-BD55-A1C7D76A5042}" type="slidenum">
              <a:rPr lang="en-US" sz="1200">
                <a:solidFill>
                  <a:prstClr val="black"/>
                </a:solidFill>
              </a:rPr>
              <a:pPr defTabSz="520700" eaLnBrk="1" hangingPunct="1"/>
              <a:t>7</a:t>
            </a:fld>
            <a:endParaRPr lang="en-US" sz="1200" dirty="0">
              <a:solidFill>
                <a:prstClr val="black"/>
              </a:solidFill>
            </a:endParaRPr>
          </a:p>
        </p:txBody>
      </p:sp>
    </p:spTree>
    <p:extLst>
      <p:ext uri="{BB962C8B-B14F-4D97-AF65-F5344CB8AC3E}">
        <p14:creationId xmlns:p14="http://schemas.microsoft.com/office/powerpoint/2010/main" val="838670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Calibri" charset="0"/>
                <a:ea typeface="ＭＳ Ｐゴシック" charset="0"/>
                <a:cs typeface="ＭＳ Ｐゴシック" charset="0"/>
              </a:defRPr>
            </a:lvl1pPr>
            <a:lvl2pPr marL="742950" indent="-285750" eaLnBrk="0" hangingPunct="0">
              <a:defRPr sz="2100">
                <a:solidFill>
                  <a:schemeClr val="tx1"/>
                </a:solidFill>
                <a:latin typeface="Calibri" charset="0"/>
                <a:ea typeface="ＭＳ Ｐゴシック" charset="0"/>
              </a:defRPr>
            </a:lvl2pPr>
            <a:lvl3pPr marL="1143000" indent="-228600" eaLnBrk="0" hangingPunct="0">
              <a:defRPr sz="2100">
                <a:solidFill>
                  <a:schemeClr val="tx1"/>
                </a:solidFill>
                <a:latin typeface="Calibri" charset="0"/>
                <a:ea typeface="ＭＳ Ｐゴシック" charset="0"/>
              </a:defRPr>
            </a:lvl3pPr>
            <a:lvl4pPr marL="1600200" indent="-228600" eaLnBrk="0" hangingPunct="0">
              <a:defRPr sz="2100">
                <a:solidFill>
                  <a:schemeClr val="tx1"/>
                </a:solidFill>
                <a:latin typeface="Calibri" charset="0"/>
                <a:ea typeface="ＭＳ Ｐゴシック" charset="0"/>
              </a:defRPr>
            </a:lvl4pPr>
            <a:lvl5pPr marL="2057400" indent="-228600" eaLnBrk="0" hangingPunct="0">
              <a:defRPr sz="2100">
                <a:solidFill>
                  <a:schemeClr val="tx1"/>
                </a:solidFill>
                <a:latin typeface="Calibri" charset="0"/>
                <a:ea typeface="ＭＳ Ｐゴシック" charset="0"/>
              </a:defRPr>
            </a:lvl5pPr>
            <a:lvl6pPr marL="2514600" indent="-228600" defTabSz="520700" eaLnBrk="0" fontAlgn="base" hangingPunct="0">
              <a:spcBef>
                <a:spcPct val="0"/>
              </a:spcBef>
              <a:spcAft>
                <a:spcPct val="0"/>
              </a:spcAft>
              <a:defRPr sz="2100">
                <a:solidFill>
                  <a:schemeClr val="tx1"/>
                </a:solidFill>
                <a:latin typeface="Calibri" charset="0"/>
                <a:ea typeface="ＭＳ Ｐゴシック" charset="0"/>
              </a:defRPr>
            </a:lvl6pPr>
            <a:lvl7pPr marL="2971800" indent="-228600" defTabSz="520700" eaLnBrk="0" fontAlgn="base" hangingPunct="0">
              <a:spcBef>
                <a:spcPct val="0"/>
              </a:spcBef>
              <a:spcAft>
                <a:spcPct val="0"/>
              </a:spcAft>
              <a:defRPr sz="2100">
                <a:solidFill>
                  <a:schemeClr val="tx1"/>
                </a:solidFill>
                <a:latin typeface="Calibri" charset="0"/>
                <a:ea typeface="ＭＳ Ｐゴシック" charset="0"/>
              </a:defRPr>
            </a:lvl7pPr>
            <a:lvl8pPr marL="3429000" indent="-228600" defTabSz="520700" eaLnBrk="0" fontAlgn="base" hangingPunct="0">
              <a:spcBef>
                <a:spcPct val="0"/>
              </a:spcBef>
              <a:spcAft>
                <a:spcPct val="0"/>
              </a:spcAft>
              <a:defRPr sz="2100">
                <a:solidFill>
                  <a:schemeClr val="tx1"/>
                </a:solidFill>
                <a:latin typeface="Calibri" charset="0"/>
                <a:ea typeface="ＭＳ Ｐゴシック" charset="0"/>
              </a:defRPr>
            </a:lvl8pPr>
            <a:lvl9pPr marL="3886200" indent="-228600" defTabSz="520700" eaLnBrk="0" fontAlgn="base" hangingPunct="0">
              <a:spcBef>
                <a:spcPct val="0"/>
              </a:spcBef>
              <a:spcAft>
                <a:spcPct val="0"/>
              </a:spcAft>
              <a:defRPr sz="2100">
                <a:solidFill>
                  <a:schemeClr val="tx1"/>
                </a:solidFill>
                <a:latin typeface="Calibri" charset="0"/>
                <a:ea typeface="ＭＳ Ｐゴシック" charset="0"/>
              </a:defRPr>
            </a:lvl9pPr>
          </a:lstStyle>
          <a:p>
            <a:pPr defTabSz="520700" eaLnBrk="1" hangingPunct="1"/>
            <a:fld id="{5061872D-8D4A-8E43-BD55-A1C7D76A5042}" type="slidenum">
              <a:rPr lang="en-US" sz="1200">
                <a:solidFill>
                  <a:prstClr val="black"/>
                </a:solidFill>
              </a:rPr>
              <a:pPr defTabSz="520700" eaLnBrk="1" hangingPunct="1"/>
              <a:t>8</a:t>
            </a:fld>
            <a:endParaRPr lang="en-US" sz="1200" dirty="0">
              <a:solidFill>
                <a:prstClr val="black"/>
              </a:solidFill>
            </a:endParaRPr>
          </a:p>
        </p:txBody>
      </p:sp>
    </p:spTree>
    <p:extLst>
      <p:ext uri="{BB962C8B-B14F-4D97-AF65-F5344CB8AC3E}">
        <p14:creationId xmlns:p14="http://schemas.microsoft.com/office/powerpoint/2010/main" val="1403254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Calibri" charset="0"/>
                <a:ea typeface="ＭＳ Ｐゴシック" charset="0"/>
                <a:cs typeface="ＭＳ Ｐゴシック" charset="0"/>
              </a:defRPr>
            </a:lvl1pPr>
            <a:lvl2pPr marL="742950" indent="-285750" eaLnBrk="0" hangingPunct="0">
              <a:defRPr sz="2100">
                <a:solidFill>
                  <a:schemeClr val="tx1"/>
                </a:solidFill>
                <a:latin typeface="Calibri" charset="0"/>
                <a:ea typeface="ＭＳ Ｐゴシック" charset="0"/>
              </a:defRPr>
            </a:lvl2pPr>
            <a:lvl3pPr marL="1143000" indent="-228600" eaLnBrk="0" hangingPunct="0">
              <a:defRPr sz="2100">
                <a:solidFill>
                  <a:schemeClr val="tx1"/>
                </a:solidFill>
                <a:latin typeface="Calibri" charset="0"/>
                <a:ea typeface="ＭＳ Ｐゴシック" charset="0"/>
              </a:defRPr>
            </a:lvl3pPr>
            <a:lvl4pPr marL="1600200" indent="-228600" eaLnBrk="0" hangingPunct="0">
              <a:defRPr sz="2100">
                <a:solidFill>
                  <a:schemeClr val="tx1"/>
                </a:solidFill>
                <a:latin typeface="Calibri" charset="0"/>
                <a:ea typeface="ＭＳ Ｐゴシック" charset="0"/>
              </a:defRPr>
            </a:lvl4pPr>
            <a:lvl5pPr marL="2057400" indent="-228600" eaLnBrk="0" hangingPunct="0">
              <a:defRPr sz="2100">
                <a:solidFill>
                  <a:schemeClr val="tx1"/>
                </a:solidFill>
                <a:latin typeface="Calibri" charset="0"/>
                <a:ea typeface="ＭＳ Ｐゴシック" charset="0"/>
              </a:defRPr>
            </a:lvl5pPr>
            <a:lvl6pPr marL="2514600" indent="-228600" defTabSz="520700" eaLnBrk="0" fontAlgn="base" hangingPunct="0">
              <a:spcBef>
                <a:spcPct val="0"/>
              </a:spcBef>
              <a:spcAft>
                <a:spcPct val="0"/>
              </a:spcAft>
              <a:defRPr sz="2100">
                <a:solidFill>
                  <a:schemeClr val="tx1"/>
                </a:solidFill>
                <a:latin typeface="Calibri" charset="0"/>
                <a:ea typeface="ＭＳ Ｐゴシック" charset="0"/>
              </a:defRPr>
            </a:lvl6pPr>
            <a:lvl7pPr marL="2971800" indent="-228600" defTabSz="520700" eaLnBrk="0" fontAlgn="base" hangingPunct="0">
              <a:spcBef>
                <a:spcPct val="0"/>
              </a:spcBef>
              <a:spcAft>
                <a:spcPct val="0"/>
              </a:spcAft>
              <a:defRPr sz="2100">
                <a:solidFill>
                  <a:schemeClr val="tx1"/>
                </a:solidFill>
                <a:latin typeface="Calibri" charset="0"/>
                <a:ea typeface="ＭＳ Ｐゴシック" charset="0"/>
              </a:defRPr>
            </a:lvl7pPr>
            <a:lvl8pPr marL="3429000" indent="-228600" defTabSz="520700" eaLnBrk="0" fontAlgn="base" hangingPunct="0">
              <a:spcBef>
                <a:spcPct val="0"/>
              </a:spcBef>
              <a:spcAft>
                <a:spcPct val="0"/>
              </a:spcAft>
              <a:defRPr sz="2100">
                <a:solidFill>
                  <a:schemeClr val="tx1"/>
                </a:solidFill>
                <a:latin typeface="Calibri" charset="0"/>
                <a:ea typeface="ＭＳ Ｐゴシック" charset="0"/>
              </a:defRPr>
            </a:lvl8pPr>
            <a:lvl9pPr marL="3886200" indent="-228600" defTabSz="520700" eaLnBrk="0" fontAlgn="base" hangingPunct="0">
              <a:spcBef>
                <a:spcPct val="0"/>
              </a:spcBef>
              <a:spcAft>
                <a:spcPct val="0"/>
              </a:spcAft>
              <a:defRPr sz="2100">
                <a:solidFill>
                  <a:schemeClr val="tx1"/>
                </a:solidFill>
                <a:latin typeface="Calibri" charset="0"/>
                <a:ea typeface="ＭＳ Ｐゴシック" charset="0"/>
              </a:defRPr>
            </a:lvl9pPr>
          </a:lstStyle>
          <a:p>
            <a:pPr defTabSz="520700" eaLnBrk="1" hangingPunct="1"/>
            <a:fld id="{5061872D-8D4A-8E43-BD55-A1C7D76A5042}" type="slidenum">
              <a:rPr lang="en-US" sz="1200">
                <a:solidFill>
                  <a:prstClr val="black"/>
                </a:solidFill>
              </a:rPr>
              <a:pPr defTabSz="520700" eaLnBrk="1" hangingPunct="1"/>
              <a:t>9</a:t>
            </a:fld>
            <a:endParaRPr lang="en-US" sz="1200" dirty="0">
              <a:solidFill>
                <a:prstClr val="black"/>
              </a:solidFill>
            </a:endParaRPr>
          </a:p>
        </p:txBody>
      </p:sp>
    </p:spTree>
    <p:extLst>
      <p:ext uri="{BB962C8B-B14F-4D97-AF65-F5344CB8AC3E}">
        <p14:creationId xmlns:p14="http://schemas.microsoft.com/office/powerpoint/2010/main" val="1270354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Calibri" charset="0"/>
                <a:ea typeface="ＭＳ Ｐゴシック" charset="0"/>
                <a:cs typeface="ＭＳ Ｐゴシック" charset="0"/>
              </a:defRPr>
            </a:lvl1pPr>
            <a:lvl2pPr marL="742950" indent="-285750" eaLnBrk="0" hangingPunct="0">
              <a:defRPr sz="2100">
                <a:solidFill>
                  <a:schemeClr val="tx1"/>
                </a:solidFill>
                <a:latin typeface="Calibri" charset="0"/>
                <a:ea typeface="ＭＳ Ｐゴシック" charset="0"/>
              </a:defRPr>
            </a:lvl2pPr>
            <a:lvl3pPr marL="1143000" indent="-228600" eaLnBrk="0" hangingPunct="0">
              <a:defRPr sz="2100">
                <a:solidFill>
                  <a:schemeClr val="tx1"/>
                </a:solidFill>
                <a:latin typeface="Calibri" charset="0"/>
                <a:ea typeface="ＭＳ Ｐゴシック" charset="0"/>
              </a:defRPr>
            </a:lvl3pPr>
            <a:lvl4pPr marL="1600200" indent="-228600" eaLnBrk="0" hangingPunct="0">
              <a:defRPr sz="2100">
                <a:solidFill>
                  <a:schemeClr val="tx1"/>
                </a:solidFill>
                <a:latin typeface="Calibri" charset="0"/>
                <a:ea typeface="ＭＳ Ｐゴシック" charset="0"/>
              </a:defRPr>
            </a:lvl4pPr>
            <a:lvl5pPr marL="2057400" indent="-228600" eaLnBrk="0" hangingPunct="0">
              <a:defRPr sz="2100">
                <a:solidFill>
                  <a:schemeClr val="tx1"/>
                </a:solidFill>
                <a:latin typeface="Calibri" charset="0"/>
                <a:ea typeface="ＭＳ Ｐゴシック" charset="0"/>
              </a:defRPr>
            </a:lvl5pPr>
            <a:lvl6pPr marL="2514600" indent="-228600" defTabSz="520700" eaLnBrk="0" fontAlgn="base" hangingPunct="0">
              <a:spcBef>
                <a:spcPct val="0"/>
              </a:spcBef>
              <a:spcAft>
                <a:spcPct val="0"/>
              </a:spcAft>
              <a:defRPr sz="2100">
                <a:solidFill>
                  <a:schemeClr val="tx1"/>
                </a:solidFill>
                <a:latin typeface="Calibri" charset="0"/>
                <a:ea typeface="ＭＳ Ｐゴシック" charset="0"/>
              </a:defRPr>
            </a:lvl6pPr>
            <a:lvl7pPr marL="2971800" indent="-228600" defTabSz="520700" eaLnBrk="0" fontAlgn="base" hangingPunct="0">
              <a:spcBef>
                <a:spcPct val="0"/>
              </a:spcBef>
              <a:spcAft>
                <a:spcPct val="0"/>
              </a:spcAft>
              <a:defRPr sz="2100">
                <a:solidFill>
                  <a:schemeClr val="tx1"/>
                </a:solidFill>
                <a:latin typeface="Calibri" charset="0"/>
                <a:ea typeface="ＭＳ Ｐゴシック" charset="0"/>
              </a:defRPr>
            </a:lvl7pPr>
            <a:lvl8pPr marL="3429000" indent="-228600" defTabSz="520700" eaLnBrk="0" fontAlgn="base" hangingPunct="0">
              <a:spcBef>
                <a:spcPct val="0"/>
              </a:spcBef>
              <a:spcAft>
                <a:spcPct val="0"/>
              </a:spcAft>
              <a:defRPr sz="2100">
                <a:solidFill>
                  <a:schemeClr val="tx1"/>
                </a:solidFill>
                <a:latin typeface="Calibri" charset="0"/>
                <a:ea typeface="ＭＳ Ｐゴシック" charset="0"/>
              </a:defRPr>
            </a:lvl8pPr>
            <a:lvl9pPr marL="3886200" indent="-228600" defTabSz="520700" eaLnBrk="0" fontAlgn="base" hangingPunct="0">
              <a:spcBef>
                <a:spcPct val="0"/>
              </a:spcBef>
              <a:spcAft>
                <a:spcPct val="0"/>
              </a:spcAft>
              <a:defRPr sz="2100">
                <a:solidFill>
                  <a:schemeClr val="tx1"/>
                </a:solidFill>
                <a:latin typeface="Calibri" charset="0"/>
                <a:ea typeface="ＭＳ Ｐゴシック" charset="0"/>
              </a:defRPr>
            </a:lvl9pPr>
          </a:lstStyle>
          <a:p>
            <a:pPr defTabSz="520700" eaLnBrk="1" hangingPunct="1"/>
            <a:fld id="{5061872D-8D4A-8E43-BD55-A1C7D76A5042}" type="slidenum">
              <a:rPr lang="en-US" sz="1200">
                <a:solidFill>
                  <a:prstClr val="black"/>
                </a:solidFill>
              </a:rPr>
              <a:pPr defTabSz="520700" eaLnBrk="1" hangingPunct="1"/>
              <a:t>10</a:t>
            </a:fld>
            <a:endParaRPr lang="en-US" sz="1200" dirty="0">
              <a:solidFill>
                <a:prstClr val="black"/>
              </a:solidFill>
            </a:endParaRPr>
          </a:p>
        </p:txBody>
      </p:sp>
    </p:spTree>
    <p:extLst>
      <p:ext uri="{BB962C8B-B14F-4D97-AF65-F5344CB8AC3E}">
        <p14:creationId xmlns:p14="http://schemas.microsoft.com/office/powerpoint/2010/main" val="3250610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09213B-B747-2C40-8789-01F7D4714611}"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622285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D92CCDF5-BC1E-C044-B4C7-A23ADF035DF8}" type="datetimeFigureOut">
              <a:rPr lang="en-US" smtClean="0">
                <a:solidFill>
                  <a:prstClr val="black">
                    <a:tint val="75000"/>
                  </a:prstClr>
                </a:solidFill>
              </a:rPr>
              <a:pPr/>
              <a:t>9/1/2015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3C59495-38BC-D544-83A6-46488695F58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48832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D92CCDF5-BC1E-C044-B4C7-A23ADF035DF8}" type="datetimeFigureOut">
              <a:rPr lang="en-US" smtClean="0">
                <a:solidFill>
                  <a:prstClr val="black">
                    <a:tint val="75000"/>
                  </a:prstClr>
                </a:solidFill>
              </a:rPr>
              <a:pPr/>
              <a:t>9/1/2015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3C59495-38BC-D544-83A6-46488695F58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81313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D92CCDF5-BC1E-C044-B4C7-A23ADF035DF8}" type="datetimeFigureOut">
              <a:rPr lang="en-US" smtClean="0">
                <a:solidFill>
                  <a:prstClr val="black">
                    <a:tint val="75000"/>
                  </a:prstClr>
                </a:solidFill>
              </a:rPr>
              <a:pPr/>
              <a:t>9/1/2015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3C59495-38BC-D544-83A6-46488695F58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38590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1" y="3886200"/>
            <a:ext cx="6400800" cy="1752600"/>
          </a:xfrm>
        </p:spPr>
        <p:txBody>
          <a:bodyPr/>
          <a:lstStyle>
            <a:lvl1pPr marL="0" indent="0" algn="ctr">
              <a:buNone/>
              <a:defRPr>
                <a:solidFill>
                  <a:schemeClr val="tx1">
                    <a:tint val="75000"/>
                  </a:schemeClr>
                </a:solidFill>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4"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4"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C6539F-E966-C34A-9918-9218CFBC9D79}" type="datetimeFigureOut">
              <a:rPr lang="en-US" smtClean="0">
                <a:solidFill>
                  <a:prstClr val="black">
                    <a:tint val="75000"/>
                  </a:prstClr>
                </a:solidFill>
              </a:rPr>
              <a:pPr/>
              <a:t>9/1/2015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4159EC1-89EF-024A-A99A-B2D31752F2C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67677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C6539F-E966-C34A-9918-9218CFBC9D79}" type="datetimeFigureOut">
              <a:rPr lang="en-US" smtClean="0">
                <a:solidFill>
                  <a:prstClr val="black">
                    <a:tint val="75000"/>
                  </a:prstClr>
                </a:solidFill>
              </a:rPr>
              <a:pPr/>
              <a:t>9/1/2015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4159EC1-89EF-024A-A99A-B2D31752F2C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45874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144" indent="0">
              <a:buNone/>
              <a:defRPr sz="1800">
                <a:solidFill>
                  <a:schemeClr val="tx1">
                    <a:tint val="75000"/>
                  </a:schemeClr>
                </a:solidFill>
              </a:defRPr>
            </a:lvl2pPr>
            <a:lvl3pPr marL="914287" indent="0">
              <a:buNone/>
              <a:defRPr sz="1600">
                <a:solidFill>
                  <a:schemeClr val="tx1">
                    <a:tint val="75000"/>
                  </a:schemeClr>
                </a:solidFill>
              </a:defRPr>
            </a:lvl3pPr>
            <a:lvl4pPr marL="1371431" indent="0">
              <a:buNone/>
              <a:defRPr sz="1400">
                <a:solidFill>
                  <a:schemeClr val="tx1">
                    <a:tint val="75000"/>
                  </a:schemeClr>
                </a:solidFill>
              </a:defRPr>
            </a:lvl4pPr>
            <a:lvl5pPr marL="1828574" indent="0">
              <a:buNone/>
              <a:defRPr sz="1400">
                <a:solidFill>
                  <a:schemeClr val="tx1">
                    <a:tint val="75000"/>
                  </a:schemeClr>
                </a:solidFill>
              </a:defRPr>
            </a:lvl5pPr>
            <a:lvl6pPr marL="2285717" indent="0">
              <a:buNone/>
              <a:defRPr sz="1400">
                <a:solidFill>
                  <a:schemeClr val="tx1">
                    <a:tint val="75000"/>
                  </a:schemeClr>
                </a:solidFill>
              </a:defRPr>
            </a:lvl6pPr>
            <a:lvl7pPr marL="2742861" indent="0">
              <a:buNone/>
              <a:defRPr sz="1400">
                <a:solidFill>
                  <a:schemeClr val="tx1">
                    <a:tint val="75000"/>
                  </a:schemeClr>
                </a:solidFill>
              </a:defRPr>
            </a:lvl7pPr>
            <a:lvl8pPr marL="3200004" indent="0">
              <a:buNone/>
              <a:defRPr sz="1400">
                <a:solidFill>
                  <a:schemeClr val="tx1">
                    <a:tint val="75000"/>
                  </a:schemeClr>
                </a:solidFill>
              </a:defRPr>
            </a:lvl8pPr>
            <a:lvl9pPr marL="365714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C6539F-E966-C34A-9918-9218CFBC9D79}" type="datetimeFigureOut">
              <a:rPr lang="en-US" smtClean="0">
                <a:solidFill>
                  <a:prstClr val="black">
                    <a:tint val="75000"/>
                  </a:prstClr>
                </a:solidFill>
              </a:rPr>
              <a:pPr/>
              <a:t>9/1/2015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4159EC1-89EF-024A-A99A-B2D31752F2C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04340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C6539F-E966-C34A-9918-9218CFBC9D79}" type="datetimeFigureOut">
              <a:rPr lang="en-US" smtClean="0">
                <a:solidFill>
                  <a:prstClr val="black">
                    <a:tint val="75000"/>
                  </a:prstClr>
                </a:solidFill>
              </a:rPr>
              <a:pPr/>
              <a:t>9/1/2015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4159EC1-89EF-024A-A99A-B2D31752F2C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96381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144" indent="0">
              <a:buNone/>
              <a:defRPr sz="2000" b="1"/>
            </a:lvl2pPr>
            <a:lvl3pPr marL="914287" indent="0">
              <a:buNone/>
              <a:defRPr sz="1800" b="1"/>
            </a:lvl3pPr>
            <a:lvl4pPr marL="1371431" indent="0">
              <a:buNone/>
              <a:defRPr sz="1600" b="1"/>
            </a:lvl4pPr>
            <a:lvl5pPr marL="1828574" indent="0">
              <a:buNone/>
              <a:defRPr sz="1600" b="1"/>
            </a:lvl5pPr>
            <a:lvl6pPr marL="2285717" indent="0">
              <a:buNone/>
              <a:defRPr sz="1600" b="1"/>
            </a:lvl6pPr>
            <a:lvl7pPr marL="2742861" indent="0">
              <a:buNone/>
              <a:defRPr sz="1600" b="1"/>
            </a:lvl7pPr>
            <a:lvl8pPr marL="3200004" indent="0">
              <a:buNone/>
              <a:defRPr sz="1600" b="1"/>
            </a:lvl8pPr>
            <a:lvl9pPr marL="36571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6"/>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4"/>
            <a:ext cx="4041775" cy="639762"/>
          </a:xfrm>
        </p:spPr>
        <p:txBody>
          <a:bodyPr anchor="b"/>
          <a:lstStyle>
            <a:lvl1pPr marL="0" indent="0">
              <a:buNone/>
              <a:defRPr sz="2400" b="1"/>
            </a:lvl1pPr>
            <a:lvl2pPr marL="457144" indent="0">
              <a:buNone/>
              <a:defRPr sz="2000" b="1"/>
            </a:lvl2pPr>
            <a:lvl3pPr marL="914287" indent="0">
              <a:buNone/>
              <a:defRPr sz="1800" b="1"/>
            </a:lvl3pPr>
            <a:lvl4pPr marL="1371431" indent="0">
              <a:buNone/>
              <a:defRPr sz="1600" b="1"/>
            </a:lvl4pPr>
            <a:lvl5pPr marL="1828574" indent="0">
              <a:buNone/>
              <a:defRPr sz="1600" b="1"/>
            </a:lvl5pPr>
            <a:lvl6pPr marL="2285717" indent="0">
              <a:buNone/>
              <a:defRPr sz="1600" b="1"/>
            </a:lvl6pPr>
            <a:lvl7pPr marL="2742861" indent="0">
              <a:buNone/>
              <a:defRPr sz="1600" b="1"/>
            </a:lvl7pPr>
            <a:lvl8pPr marL="3200004" indent="0">
              <a:buNone/>
              <a:defRPr sz="1600" b="1"/>
            </a:lvl8pPr>
            <a:lvl9pPr marL="36571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6"/>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C6539F-E966-C34A-9918-9218CFBC9D79}" type="datetimeFigureOut">
              <a:rPr lang="en-US" smtClean="0">
                <a:solidFill>
                  <a:prstClr val="black">
                    <a:tint val="75000"/>
                  </a:prstClr>
                </a:solidFill>
              </a:rPr>
              <a:pPr/>
              <a:t>9/1/2015</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4159EC1-89EF-024A-A99A-B2D31752F2C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59381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C6539F-E966-C34A-9918-9218CFBC9D79}" type="datetimeFigureOut">
              <a:rPr lang="en-US" smtClean="0">
                <a:solidFill>
                  <a:prstClr val="black">
                    <a:tint val="75000"/>
                  </a:prstClr>
                </a:solidFill>
              </a:rPr>
              <a:pPr/>
              <a:t>9/1/2015</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4159EC1-89EF-024A-A99A-B2D31752F2C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168576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C6539F-E966-C34A-9918-9218CFBC9D79}" type="datetimeFigureOut">
              <a:rPr lang="en-US" smtClean="0">
                <a:solidFill>
                  <a:prstClr val="black">
                    <a:tint val="75000"/>
                  </a:prstClr>
                </a:solidFill>
              </a:rPr>
              <a:pPr/>
              <a:t>9/1/2015</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4159EC1-89EF-024A-A99A-B2D31752F2C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112262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44" indent="0">
              <a:buNone/>
              <a:defRPr sz="1200"/>
            </a:lvl2pPr>
            <a:lvl3pPr marL="914287" indent="0">
              <a:buNone/>
              <a:defRPr sz="1000"/>
            </a:lvl3pPr>
            <a:lvl4pPr marL="1371431" indent="0">
              <a:buNone/>
              <a:defRPr sz="900"/>
            </a:lvl4pPr>
            <a:lvl5pPr marL="1828574" indent="0">
              <a:buNone/>
              <a:defRPr sz="900"/>
            </a:lvl5pPr>
            <a:lvl6pPr marL="2285717" indent="0">
              <a:buNone/>
              <a:defRPr sz="900"/>
            </a:lvl6pPr>
            <a:lvl7pPr marL="2742861" indent="0">
              <a:buNone/>
              <a:defRPr sz="900"/>
            </a:lvl7pPr>
            <a:lvl8pPr marL="3200004" indent="0">
              <a:buNone/>
              <a:defRPr sz="900"/>
            </a:lvl8pPr>
            <a:lvl9pPr marL="365714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6539F-E966-C34A-9918-9218CFBC9D79}" type="datetimeFigureOut">
              <a:rPr lang="en-US" smtClean="0">
                <a:solidFill>
                  <a:prstClr val="black">
                    <a:tint val="75000"/>
                  </a:prstClr>
                </a:solidFill>
              </a:rPr>
              <a:pPr/>
              <a:t>9/1/2015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4159EC1-89EF-024A-A99A-B2D31752F2C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31481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D92CCDF5-BC1E-C044-B4C7-A23ADF035DF8}" type="datetimeFigureOut">
              <a:rPr lang="en-US" smtClean="0">
                <a:solidFill>
                  <a:prstClr val="black">
                    <a:tint val="75000"/>
                  </a:prstClr>
                </a:solidFill>
              </a:rPr>
              <a:pPr/>
              <a:t>9/1/2015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3C59495-38BC-D544-83A6-46488695F58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6975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5"/>
            <a:ext cx="5486400" cy="4114800"/>
          </a:xfrm>
        </p:spPr>
        <p:txBody>
          <a:bodyPr/>
          <a:lstStyle>
            <a:lvl1pPr marL="0" indent="0">
              <a:buNone/>
              <a:defRPr sz="3200"/>
            </a:lvl1pPr>
            <a:lvl2pPr marL="457144" indent="0">
              <a:buNone/>
              <a:defRPr sz="2800"/>
            </a:lvl2pPr>
            <a:lvl3pPr marL="914287" indent="0">
              <a:buNone/>
              <a:defRPr sz="2400"/>
            </a:lvl3pPr>
            <a:lvl4pPr marL="1371431" indent="0">
              <a:buNone/>
              <a:defRPr sz="2000"/>
            </a:lvl4pPr>
            <a:lvl5pPr marL="1828574" indent="0">
              <a:buNone/>
              <a:defRPr sz="2000"/>
            </a:lvl5pPr>
            <a:lvl6pPr marL="2285717" indent="0">
              <a:buNone/>
              <a:defRPr sz="2000"/>
            </a:lvl6pPr>
            <a:lvl7pPr marL="2742861" indent="0">
              <a:buNone/>
              <a:defRPr sz="2000"/>
            </a:lvl7pPr>
            <a:lvl8pPr marL="3200004" indent="0">
              <a:buNone/>
              <a:defRPr sz="2000"/>
            </a:lvl8pPr>
            <a:lvl9pPr marL="3657148"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400"/>
            </a:lvl1pPr>
            <a:lvl2pPr marL="457144" indent="0">
              <a:buNone/>
              <a:defRPr sz="1200"/>
            </a:lvl2pPr>
            <a:lvl3pPr marL="914287" indent="0">
              <a:buNone/>
              <a:defRPr sz="1000"/>
            </a:lvl3pPr>
            <a:lvl4pPr marL="1371431" indent="0">
              <a:buNone/>
              <a:defRPr sz="900"/>
            </a:lvl4pPr>
            <a:lvl5pPr marL="1828574" indent="0">
              <a:buNone/>
              <a:defRPr sz="900"/>
            </a:lvl5pPr>
            <a:lvl6pPr marL="2285717" indent="0">
              <a:buNone/>
              <a:defRPr sz="900"/>
            </a:lvl6pPr>
            <a:lvl7pPr marL="2742861" indent="0">
              <a:buNone/>
              <a:defRPr sz="900"/>
            </a:lvl7pPr>
            <a:lvl8pPr marL="3200004" indent="0">
              <a:buNone/>
              <a:defRPr sz="900"/>
            </a:lvl8pPr>
            <a:lvl9pPr marL="365714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6539F-E966-C34A-9918-9218CFBC9D79}" type="datetimeFigureOut">
              <a:rPr lang="en-US" smtClean="0">
                <a:solidFill>
                  <a:prstClr val="black">
                    <a:tint val="75000"/>
                  </a:prstClr>
                </a:solidFill>
              </a:rPr>
              <a:pPr/>
              <a:t>9/1/2015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4159EC1-89EF-024A-A99A-B2D31752F2C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832044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C6539F-E966-C34A-9918-9218CFBC9D79}" type="datetimeFigureOut">
              <a:rPr lang="en-US" smtClean="0">
                <a:solidFill>
                  <a:prstClr val="black">
                    <a:tint val="75000"/>
                  </a:prstClr>
                </a:solidFill>
              </a:rPr>
              <a:pPr/>
              <a:t>9/1/2015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4159EC1-89EF-024A-A99A-B2D31752F2C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35479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1"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C6539F-E966-C34A-9918-9218CFBC9D79}" type="datetimeFigureOut">
              <a:rPr lang="en-US" smtClean="0">
                <a:solidFill>
                  <a:prstClr val="black">
                    <a:tint val="75000"/>
                  </a:prstClr>
                </a:solidFill>
              </a:rPr>
              <a:pPr/>
              <a:t>9/1/2015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4159EC1-89EF-024A-A99A-B2D31752F2C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635418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2" y="3886200"/>
            <a:ext cx="6400800" cy="1752600"/>
          </a:xfrm>
        </p:spPr>
        <p:txBody>
          <a:bodyPr/>
          <a:lstStyle>
            <a:lvl1pPr marL="0" indent="0" algn="ctr">
              <a:buNone/>
              <a:defRPr>
                <a:solidFill>
                  <a:schemeClr val="tx1">
                    <a:tint val="75000"/>
                  </a:schemeClr>
                </a:solidFill>
              </a:defRPr>
            </a:lvl1pPr>
            <a:lvl2pPr marL="457088" indent="0" algn="ctr">
              <a:buNone/>
              <a:defRPr>
                <a:solidFill>
                  <a:schemeClr val="tx1">
                    <a:tint val="75000"/>
                  </a:schemeClr>
                </a:solidFill>
              </a:defRPr>
            </a:lvl2pPr>
            <a:lvl3pPr marL="914174" indent="0" algn="ctr">
              <a:buNone/>
              <a:defRPr>
                <a:solidFill>
                  <a:schemeClr val="tx1">
                    <a:tint val="75000"/>
                  </a:schemeClr>
                </a:solidFill>
              </a:defRPr>
            </a:lvl3pPr>
            <a:lvl4pPr marL="1371261" indent="0" algn="ctr">
              <a:buNone/>
              <a:defRPr>
                <a:solidFill>
                  <a:schemeClr val="tx1">
                    <a:tint val="75000"/>
                  </a:schemeClr>
                </a:solidFill>
              </a:defRPr>
            </a:lvl4pPr>
            <a:lvl5pPr marL="1828348" indent="0" algn="ctr">
              <a:buNone/>
              <a:defRPr>
                <a:solidFill>
                  <a:schemeClr val="tx1">
                    <a:tint val="75000"/>
                  </a:schemeClr>
                </a:solidFill>
              </a:defRPr>
            </a:lvl5pPr>
            <a:lvl6pPr marL="2285434" indent="0" algn="ctr">
              <a:buNone/>
              <a:defRPr>
                <a:solidFill>
                  <a:schemeClr val="tx1">
                    <a:tint val="75000"/>
                  </a:schemeClr>
                </a:solidFill>
              </a:defRPr>
            </a:lvl6pPr>
            <a:lvl7pPr marL="2742522" indent="0" algn="ctr">
              <a:buNone/>
              <a:defRPr>
                <a:solidFill>
                  <a:schemeClr val="tx1">
                    <a:tint val="75000"/>
                  </a:schemeClr>
                </a:solidFill>
              </a:defRPr>
            </a:lvl7pPr>
            <a:lvl8pPr marL="3199609" indent="0" algn="ctr">
              <a:buNone/>
              <a:defRPr>
                <a:solidFill>
                  <a:schemeClr val="tx1">
                    <a:tint val="75000"/>
                  </a:schemeClr>
                </a:solidFill>
              </a:defRPr>
            </a:lvl8pPr>
            <a:lvl9pPr marL="365669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5807158-5E80-544E-94C3-B30C5D57BF95}" type="datetimeFigureOut">
              <a:rPr lang="en-US">
                <a:solidFill>
                  <a:prstClr val="black">
                    <a:tint val="75000"/>
                  </a:prstClr>
                </a:solidFill>
              </a:rPr>
              <a:pPr>
                <a:defRPr/>
              </a:pPr>
              <a:t>9/1/2015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0D3A8A3-8931-C449-A1E9-162D487D32AE}"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6763159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F1E1479-BABE-924B-90FF-C1C666CAB33C}" type="datetimeFigureOut">
              <a:rPr lang="en-US">
                <a:solidFill>
                  <a:prstClr val="black">
                    <a:tint val="75000"/>
                  </a:prstClr>
                </a:solidFill>
              </a:rPr>
              <a:pPr>
                <a:defRPr/>
              </a:pPr>
              <a:t>9/1/2015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FBC3FA7-CF79-7848-B1F8-D88A59A99918}"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9077798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088" indent="0">
              <a:buNone/>
              <a:defRPr sz="1800">
                <a:solidFill>
                  <a:schemeClr val="tx1">
                    <a:tint val="75000"/>
                  </a:schemeClr>
                </a:solidFill>
              </a:defRPr>
            </a:lvl2pPr>
            <a:lvl3pPr marL="914174" indent="0">
              <a:buNone/>
              <a:defRPr sz="1600">
                <a:solidFill>
                  <a:schemeClr val="tx1">
                    <a:tint val="75000"/>
                  </a:schemeClr>
                </a:solidFill>
              </a:defRPr>
            </a:lvl3pPr>
            <a:lvl4pPr marL="1371261" indent="0">
              <a:buNone/>
              <a:defRPr sz="1400">
                <a:solidFill>
                  <a:schemeClr val="tx1">
                    <a:tint val="75000"/>
                  </a:schemeClr>
                </a:solidFill>
              </a:defRPr>
            </a:lvl4pPr>
            <a:lvl5pPr marL="1828348" indent="0">
              <a:buNone/>
              <a:defRPr sz="1400">
                <a:solidFill>
                  <a:schemeClr val="tx1">
                    <a:tint val="75000"/>
                  </a:schemeClr>
                </a:solidFill>
              </a:defRPr>
            </a:lvl5pPr>
            <a:lvl6pPr marL="2285434" indent="0">
              <a:buNone/>
              <a:defRPr sz="1400">
                <a:solidFill>
                  <a:schemeClr val="tx1">
                    <a:tint val="75000"/>
                  </a:schemeClr>
                </a:solidFill>
              </a:defRPr>
            </a:lvl6pPr>
            <a:lvl7pPr marL="2742522" indent="0">
              <a:buNone/>
              <a:defRPr sz="1400">
                <a:solidFill>
                  <a:schemeClr val="tx1">
                    <a:tint val="75000"/>
                  </a:schemeClr>
                </a:solidFill>
              </a:defRPr>
            </a:lvl7pPr>
            <a:lvl8pPr marL="3199609" indent="0">
              <a:buNone/>
              <a:defRPr sz="1400">
                <a:solidFill>
                  <a:schemeClr val="tx1">
                    <a:tint val="75000"/>
                  </a:schemeClr>
                </a:solidFill>
              </a:defRPr>
            </a:lvl8pPr>
            <a:lvl9pPr marL="3656696"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0AEC8B4-D468-4146-906E-622640247792}" type="datetimeFigureOut">
              <a:rPr lang="en-US">
                <a:solidFill>
                  <a:prstClr val="black">
                    <a:tint val="75000"/>
                  </a:prstClr>
                </a:solidFill>
              </a:rPr>
              <a:pPr>
                <a:defRPr/>
              </a:pPr>
              <a:t>9/1/2015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F962422-CFF3-B346-BCB4-76893638F6B6}"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7687000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4990" y="1765300"/>
            <a:ext cx="4732337" cy="499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19727" y="1765300"/>
            <a:ext cx="4733925" cy="499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2F887EEF-74AC-C446-87F5-DA5136570586}" type="datetimeFigureOut">
              <a:rPr lang="en-US">
                <a:solidFill>
                  <a:prstClr val="black">
                    <a:tint val="75000"/>
                  </a:prstClr>
                </a:solidFill>
              </a:rPr>
              <a:pPr>
                <a:defRPr/>
              </a:pPr>
              <a:t>9/1/2015</a:t>
            </a:fld>
            <a:endParaRPr lang="en-US" dirty="0">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1FC5B19D-5C71-E543-917B-1E3FC5B5495D}"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3038775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5"/>
            <a:ext cx="4040188" cy="639762"/>
          </a:xfrm>
        </p:spPr>
        <p:txBody>
          <a:bodyPr anchor="b"/>
          <a:lstStyle>
            <a:lvl1pPr marL="0" indent="0">
              <a:buNone/>
              <a:defRPr sz="2400" b="1"/>
            </a:lvl1pPr>
            <a:lvl2pPr marL="457088" indent="0">
              <a:buNone/>
              <a:defRPr sz="2000" b="1"/>
            </a:lvl2pPr>
            <a:lvl3pPr marL="914174" indent="0">
              <a:buNone/>
              <a:defRPr sz="1800" b="1"/>
            </a:lvl3pPr>
            <a:lvl4pPr marL="1371261" indent="0">
              <a:buNone/>
              <a:defRPr sz="1600" b="1"/>
            </a:lvl4pPr>
            <a:lvl5pPr marL="1828348" indent="0">
              <a:buNone/>
              <a:defRPr sz="1600" b="1"/>
            </a:lvl5pPr>
            <a:lvl6pPr marL="2285434" indent="0">
              <a:buNone/>
              <a:defRPr sz="1600" b="1"/>
            </a:lvl6pPr>
            <a:lvl7pPr marL="2742522" indent="0">
              <a:buNone/>
              <a:defRPr sz="1600" b="1"/>
            </a:lvl7pPr>
            <a:lvl8pPr marL="3199609" indent="0">
              <a:buNone/>
              <a:defRPr sz="1600" b="1"/>
            </a:lvl8pPr>
            <a:lvl9pPr marL="365669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7"/>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5"/>
            <a:ext cx="4041775" cy="639762"/>
          </a:xfrm>
        </p:spPr>
        <p:txBody>
          <a:bodyPr anchor="b"/>
          <a:lstStyle>
            <a:lvl1pPr marL="0" indent="0">
              <a:buNone/>
              <a:defRPr sz="2400" b="1"/>
            </a:lvl1pPr>
            <a:lvl2pPr marL="457088" indent="0">
              <a:buNone/>
              <a:defRPr sz="2000" b="1"/>
            </a:lvl2pPr>
            <a:lvl3pPr marL="914174" indent="0">
              <a:buNone/>
              <a:defRPr sz="1800" b="1"/>
            </a:lvl3pPr>
            <a:lvl4pPr marL="1371261" indent="0">
              <a:buNone/>
              <a:defRPr sz="1600" b="1"/>
            </a:lvl4pPr>
            <a:lvl5pPr marL="1828348" indent="0">
              <a:buNone/>
              <a:defRPr sz="1600" b="1"/>
            </a:lvl5pPr>
            <a:lvl6pPr marL="2285434" indent="0">
              <a:buNone/>
              <a:defRPr sz="1600" b="1"/>
            </a:lvl6pPr>
            <a:lvl7pPr marL="2742522" indent="0">
              <a:buNone/>
              <a:defRPr sz="1600" b="1"/>
            </a:lvl7pPr>
            <a:lvl8pPr marL="3199609" indent="0">
              <a:buNone/>
              <a:defRPr sz="1600" b="1"/>
            </a:lvl8pPr>
            <a:lvl9pPr marL="365669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7"/>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3FBCED7-66D5-E148-A815-E580BB22691F}" type="datetimeFigureOut">
              <a:rPr lang="en-US">
                <a:solidFill>
                  <a:prstClr val="black">
                    <a:tint val="75000"/>
                  </a:prstClr>
                </a:solidFill>
              </a:rPr>
              <a:pPr>
                <a:defRPr/>
              </a:pPr>
              <a:t>9/1/2015</a:t>
            </a:fld>
            <a:endParaRPr lang="en-US" dirty="0">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BA6C83D5-690B-BA41-8421-3E6F7864CA78}"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481963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EBB1F0F-05BA-0E44-B7DC-E753FBE56C47}" type="datetimeFigureOut">
              <a:rPr lang="en-US">
                <a:solidFill>
                  <a:prstClr val="black">
                    <a:tint val="75000"/>
                  </a:prstClr>
                </a:solidFill>
              </a:rPr>
              <a:pPr>
                <a:defRPr/>
              </a:pPr>
              <a:t>9/1/2015</a:t>
            </a:fld>
            <a:endParaRPr lang="en-US" dirty="0">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0ED28713-A8B1-934F-82D9-E3E7DC56874A}"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5355378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74E590B-7470-BC46-BE92-480746B9082A}" type="datetimeFigureOut">
              <a:rPr lang="en-US">
                <a:solidFill>
                  <a:prstClr val="black">
                    <a:tint val="75000"/>
                  </a:prstClr>
                </a:solidFill>
              </a:rPr>
              <a:pPr>
                <a:defRPr/>
              </a:pPr>
              <a:t>9/1/2015</a:t>
            </a:fld>
            <a:endParaRPr lang="en-US" dirty="0">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A2BB6157-5128-274F-8277-AD68F8AA3839}"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445835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D92CCDF5-BC1E-C044-B4C7-A23ADF035DF8}" type="datetimeFigureOut">
              <a:rPr lang="en-US" smtClean="0">
                <a:solidFill>
                  <a:prstClr val="black">
                    <a:tint val="75000"/>
                  </a:prstClr>
                </a:solidFill>
              </a:rPr>
              <a:pPr/>
              <a:t>9/1/2015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3C59495-38BC-D544-83A6-46488695F58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887658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088" indent="0">
              <a:buNone/>
              <a:defRPr sz="1200"/>
            </a:lvl2pPr>
            <a:lvl3pPr marL="914174" indent="0">
              <a:buNone/>
              <a:defRPr sz="1000"/>
            </a:lvl3pPr>
            <a:lvl4pPr marL="1371261" indent="0">
              <a:buNone/>
              <a:defRPr sz="900"/>
            </a:lvl4pPr>
            <a:lvl5pPr marL="1828348" indent="0">
              <a:buNone/>
              <a:defRPr sz="900"/>
            </a:lvl5pPr>
            <a:lvl6pPr marL="2285434" indent="0">
              <a:buNone/>
              <a:defRPr sz="900"/>
            </a:lvl6pPr>
            <a:lvl7pPr marL="2742522" indent="0">
              <a:buNone/>
              <a:defRPr sz="900"/>
            </a:lvl7pPr>
            <a:lvl8pPr marL="3199609" indent="0">
              <a:buNone/>
              <a:defRPr sz="900"/>
            </a:lvl8pPr>
            <a:lvl9pPr marL="3656696"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D36956B-E384-D247-8DD3-3EC1AEF3AF9E}" type="datetimeFigureOut">
              <a:rPr lang="en-US">
                <a:solidFill>
                  <a:prstClr val="black">
                    <a:tint val="75000"/>
                  </a:prstClr>
                </a:solidFill>
              </a:rPr>
              <a:pPr>
                <a:defRPr/>
              </a:pPr>
              <a:t>9/1/2015</a:t>
            </a:fld>
            <a:endParaRPr lang="en-US" dirty="0">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01EF79E0-6127-AA41-8E1F-0A4334E4D766}"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1813191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5"/>
            <a:ext cx="5486400" cy="4114800"/>
          </a:xfrm>
        </p:spPr>
        <p:txBody>
          <a:bodyPr rtlCol="0">
            <a:normAutofit/>
          </a:bodyPr>
          <a:lstStyle>
            <a:lvl1pPr marL="0" indent="0">
              <a:buNone/>
              <a:defRPr sz="3200"/>
            </a:lvl1pPr>
            <a:lvl2pPr marL="457088" indent="0">
              <a:buNone/>
              <a:defRPr sz="2800"/>
            </a:lvl2pPr>
            <a:lvl3pPr marL="914174" indent="0">
              <a:buNone/>
              <a:defRPr sz="2400"/>
            </a:lvl3pPr>
            <a:lvl4pPr marL="1371261" indent="0">
              <a:buNone/>
              <a:defRPr sz="2000"/>
            </a:lvl4pPr>
            <a:lvl5pPr marL="1828348" indent="0">
              <a:buNone/>
              <a:defRPr sz="2000"/>
            </a:lvl5pPr>
            <a:lvl6pPr marL="2285434" indent="0">
              <a:buNone/>
              <a:defRPr sz="2000"/>
            </a:lvl6pPr>
            <a:lvl7pPr marL="2742522" indent="0">
              <a:buNone/>
              <a:defRPr sz="2000"/>
            </a:lvl7pPr>
            <a:lvl8pPr marL="3199609" indent="0">
              <a:buNone/>
              <a:defRPr sz="2000"/>
            </a:lvl8pPr>
            <a:lvl9pPr marL="3656696"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400"/>
            </a:lvl1pPr>
            <a:lvl2pPr marL="457088" indent="0">
              <a:buNone/>
              <a:defRPr sz="1200"/>
            </a:lvl2pPr>
            <a:lvl3pPr marL="914174" indent="0">
              <a:buNone/>
              <a:defRPr sz="1000"/>
            </a:lvl3pPr>
            <a:lvl4pPr marL="1371261" indent="0">
              <a:buNone/>
              <a:defRPr sz="900"/>
            </a:lvl4pPr>
            <a:lvl5pPr marL="1828348" indent="0">
              <a:buNone/>
              <a:defRPr sz="900"/>
            </a:lvl5pPr>
            <a:lvl6pPr marL="2285434" indent="0">
              <a:buNone/>
              <a:defRPr sz="900"/>
            </a:lvl6pPr>
            <a:lvl7pPr marL="2742522" indent="0">
              <a:buNone/>
              <a:defRPr sz="900"/>
            </a:lvl7pPr>
            <a:lvl8pPr marL="3199609" indent="0">
              <a:buNone/>
              <a:defRPr sz="900"/>
            </a:lvl8pPr>
            <a:lvl9pPr marL="3656696"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3EC5084-9568-C04D-90CB-D619E0CA1A7C}" type="datetimeFigureOut">
              <a:rPr lang="en-US">
                <a:solidFill>
                  <a:prstClr val="black">
                    <a:tint val="75000"/>
                  </a:prstClr>
                </a:solidFill>
              </a:rPr>
              <a:pPr>
                <a:defRPr/>
              </a:pPr>
              <a:t>9/1/2015</a:t>
            </a:fld>
            <a:endParaRPr lang="en-US" dirty="0">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8C02714-02A7-0F4F-9FA6-A125EFC50E69}"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3819954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99C2CA6-ECED-144C-B919-233F25EBB45F}" type="datetimeFigureOut">
              <a:rPr lang="en-US">
                <a:solidFill>
                  <a:prstClr val="black">
                    <a:tint val="75000"/>
                  </a:prstClr>
                </a:solidFill>
              </a:rPr>
              <a:pPr>
                <a:defRPr/>
              </a:pPr>
              <a:t>9/1/2015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431E665-D889-F44C-B6B7-D41206D05660}"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8590889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0177" y="303215"/>
            <a:ext cx="2403475" cy="64531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4990" y="303215"/>
            <a:ext cx="7062787" cy="64531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0E823EF-A643-4C4B-805E-FB922158C791}" type="datetimeFigureOut">
              <a:rPr lang="en-US">
                <a:solidFill>
                  <a:prstClr val="black">
                    <a:tint val="75000"/>
                  </a:prstClr>
                </a:solidFill>
              </a:rPr>
              <a:pPr>
                <a:defRPr/>
              </a:pPr>
              <a:t>9/1/2015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8F1D7A8-CAE8-DF4C-A01C-77BC6086896F}"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225624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D92CCDF5-BC1E-C044-B4C7-A23ADF035DF8}" type="datetimeFigureOut">
              <a:rPr lang="en-US" smtClean="0">
                <a:solidFill>
                  <a:prstClr val="black">
                    <a:tint val="75000"/>
                  </a:prstClr>
                </a:solidFill>
              </a:rPr>
              <a:pPr/>
              <a:t>9/1/2015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3C59495-38BC-D544-83A6-46488695F58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8740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D92CCDF5-BC1E-C044-B4C7-A23ADF035DF8}" type="datetimeFigureOut">
              <a:rPr lang="en-US" smtClean="0">
                <a:solidFill>
                  <a:prstClr val="black">
                    <a:tint val="75000"/>
                  </a:prstClr>
                </a:solidFill>
              </a:rPr>
              <a:pPr/>
              <a:t>9/1/2015</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3C59495-38BC-D544-83A6-46488695F58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0488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D92CCDF5-BC1E-C044-B4C7-A23ADF035DF8}" type="datetimeFigureOut">
              <a:rPr lang="en-US" smtClean="0">
                <a:solidFill>
                  <a:prstClr val="black">
                    <a:tint val="75000"/>
                  </a:prstClr>
                </a:solidFill>
              </a:rPr>
              <a:pPr/>
              <a:t>9/1/2015</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3C59495-38BC-D544-83A6-46488695F58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19492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CCDF5-BC1E-C044-B4C7-A23ADF035DF8}" type="datetimeFigureOut">
              <a:rPr lang="en-US" smtClean="0">
                <a:solidFill>
                  <a:prstClr val="black">
                    <a:tint val="75000"/>
                  </a:prstClr>
                </a:solidFill>
              </a:rPr>
              <a:pPr/>
              <a:t>9/1/2015</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3C59495-38BC-D544-83A6-46488695F58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0458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2CCDF5-BC1E-C044-B4C7-A23ADF035DF8}" type="datetimeFigureOut">
              <a:rPr lang="en-US" smtClean="0">
                <a:solidFill>
                  <a:prstClr val="black">
                    <a:tint val="75000"/>
                  </a:prstClr>
                </a:solidFill>
              </a:rPr>
              <a:pPr/>
              <a:t>9/1/2015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3C59495-38BC-D544-83A6-46488695F58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4409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2CCDF5-BC1E-C044-B4C7-A23ADF035DF8}" type="datetimeFigureOut">
              <a:rPr lang="en-US" smtClean="0">
                <a:solidFill>
                  <a:prstClr val="black">
                    <a:tint val="75000"/>
                  </a:prstClr>
                </a:solidFill>
              </a:rPr>
              <a:pPr/>
              <a:t>9/1/2015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3C59495-38BC-D544-83A6-46488695F58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69305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e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D92CCDF5-BC1E-C044-B4C7-A23ADF035DF8}" type="datetimeFigureOut">
              <a:rPr lang="en-US" smtClean="0">
                <a:solidFill>
                  <a:prstClr val="black">
                    <a:tint val="75000"/>
                  </a:prstClr>
                </a:solidFill>
              </a:rPr>
              <a:pPr defTabSz="457200"/>
              <a:t>9/1/2015</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63C59495-38BC-D544-83A6-46488695F585}" type="slidenum">
              <a:rPr lang="en-US" smtClean="0">
                <a:solidFill>
                  <a:prstClr val="black">
                    <a:tint val="75000"/>
                  </a:prstClr>
                </a:solidFill>
              </a:rPr>
              <a:pPr defTabSz="457200"/>
              <a:t>‹#›</a:t>
            </a:fld>
            <a:endParaRPr lang="en-US" dirty="0">
              <a:solidFill>
                <a:prstClr val="black">
                  <a:tint val="75000"/>
                </a:prstClr>
              </a:solidFill>
            </a:endParaRPr>
          </a:p>
        </p:txBody>
      </p:sp>
    </p:spTree>
    <p:extLst>
      <p:ext uri="{BB962C8B-B14F-4D97-AF65-F5344CB8AC3E}">
        <p14:creationId xmlns:p14="http://schemas.microsoft.com/office/powerpoint/2010/main" val="27469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28" tIns="45715" rIns="91428" bIns="4571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28" tIns="45715" rIns="91428" bIns="457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28" tIns="45715" rIns="91428" bIns="45715" rtlCol="0" anchor="ctr"/>
          <a:lstStyle>
            <a:lvl1pPr algn="l">
              <a:defRPr sz="1200">
                <a:solidFill>
                  <a:schemeClr val="tx1">
                    <a:tint val="75000"/>
                  </a:schemeClr>
                </a:solidFill>
              </a:defRPr>
            </a:lvl1pPr>
          </a:lstStyle>
          <a:p>
            <a:pPr defTabSz="457144"/>
            <a:fld id="{C9C6539F-E966-C34A-9918-9218CFBC9D79}" type="datetimeFigureOut">
              <a:rPr lang="en-US" smtClean="0">
                <a:solidFill>
                  <a:prstClr val="black">
                    <a:tint val="75000"/>
                  </a:prstClr>
                </a:solidFill>
              </a:rPr>
              <a:pPr defTabSz="457144"/>
              <a:t>9/1/2015</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1" y="6356351"/>
            <a:ext cx="2895600" cy="365125"/>
          </a:xfrm>
          <a:prstGeom prst="rect">
            <a:avLst/>
          </a:prstGeom>
        </p:spPr>
        <p:txBody>
          <a:bodyPr vert="horz" lIns="91428" tIns="45715" rIns="91428" bIns="45715" rtlCol="0" anchor="ctr"/>
          <a:lstStyle>
            <a:lvl1pPr algn="ctr">
              <a:defRPr sz="1200">
                <a:solidFill>
                  <a:schemeClr val="tx1">
                    <a:tint val="75000"/>
                  </a:schemeClr>
                </a:solidFill>
              </a:defRPr>
            </a:lvl1pPr>
          </a:lstStyle>
          <a:p>
            <a:pPr defTabSz="457144"/>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28" tIns="45715" rIns="91428" bIns="45715" rtlCol="0" anchor="ctr"/>
          <a:lstStyle>
            <a:lvl1pPr algn="r">
              <a:defRPr sz="1200">
                <a:solidFill>
                  <a:schemeClr val="tx1">
                    <a:tint val="75000"/>
                  </a:schemeClr>
                </a:solidFill>
              </a:defRPr>
            </a:lvl1pPr>
          </a:lstStyle>
          <a:p>
            <a:pPr defTabSz="457144"/>
            <a:fld id="{B4159EC1-89EF-024A-A99A-B2D31752F2C6}" type="slidenum">
              <a:rPr lang="en-US" smtClean="0">
                <a:solidFill>
                  <a:prstClr val="black">
                    <a:tint val="75000"/>
                  </a:prstClr>
                </a:solidFill>
              </a:rPr>
              <a:pPr defTabSz="457144"/>
              <a:t>‹#›</a:t>
            </a:fld>
            <a:endParaRPr lang="en-US" dirty="0">
              <a:solidFill>
                <a:prstClr val="black">
                  <a:tint val="75000"/>
                </a:prstClr>
              </a:solidFill>
            </a:endParaRPr>
          </a:p>
        </p:txBody>
      </p:sp>
    </p:spTree>
    <p:extLst>
      <p:ext uri="{BB962C8B-B14F-4D97-AF65-F5344CB8AC3E}">
        <p14:creationId xmlns:p14="http://schemas.microsoft.com/office/powerpoint/2010/main" val="3781863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144" rtl="0" eaLnBrk="1" latinLnBrk="0" hangingPunct="1">
        <a:spcBef>
          <a:spcPct val="0"/>
        </a:spcBef>
        <a:buNone/>
        <a:defRPr sz="4400" kern="1200">
          <a:solidFill>
            <a:schemeClr val="tx1"/>
          </a:solidFill>
          <a:latin typeface="+mj-lt"/>
          <a:ea typeface="+mj-ea"/>
          <a:cs typeface="+mj-cs"/>
        </a:defRPr>
      </a:lvl1pPr>
    </p:titleStyle>
    <p:bodyStyle>
      <a:lvl1pPr marL="342857" indent="-342857" algn="l" defTabSz="457144" rtl="0" eaLnBrk="1" latinLnBrk="0" hangingPunct="1">
        <a:spcBef>
          <a:spcPct val="20000"/>
        </a:spcBef>
        <a:buFont typeface="Arial"/>
        <a:buChar char="•"/>
        <a:defRPr sz="3200" kern="1200">
          <a:solidFill>
            <a:schemeClr val="tx1"/>
          </a:solidFill>
          <a:latin typeface="+mn-lt"/>
          <a:ea typeface="+mn-ea"/>
          <a:cs typeface="+mn-cs"/>
        </a:defRPr>
      </a:lvl1pPr>
      <a:lvl2pPr marL="742858" indent="-285715" algn="l" defTabSz="457144" rtl="0" eaLnBrk="1" latinLnBrk="0" hangingPunct="1">
        <a:spcBef>
          <a:spcPct val="20000"/>
        </a:spcBef>
        <a:buFont typeface="Arial"/>
        <a:buChar char="–"/>
        <a:defRPr sz="2800" kern="1200">
          <a:solidFill>
            <a:schemeClr val="tx1"/>
          </a:solidFill>
          <a:latin typeface="+mn-lt"/>
          <a:ea typeface="+mn-ea"/>
          <a:cs typeface="+mn-cs"/>
        </a:defRPr>
      </a:lvl2pPr>
      <a:lvl3pPr marL="1142859" indent="-228571" algn="l" defTabSz="457144" rtl="0" eaLnBrk="1" latinLnBrk="0" hangingPunct="1">
        <a:spcBef>
          <a:spcPct val="20000"/>
        </a:spcBef>
        <a:buFont typeface="Arial"/>
        <a:buChar char="•"/>
        <a:defRPr sz="2400" kern="1200">
          <a:solidFill>
            <a:schemeClr val="tx1"/>
          </a:solidFill>
          <a:latin typeface="+mn-lt"/>
          <a:ea typeface="+mn-ea"/>
          <a:cs typeface="+mn-cs"/>
        </a:defRPr>
      </a:lvl3pPr>
      <a:lvl4pPr marL="1600002" indent="-228571" algn="l" defTabSz="457144" rtl="0" eaLnBrk="1" latinLnBrk="0" hangingPunct="1">
        <a:spcBef>
          <a:spcPct val="20000"/>
        </a:spcBef>
        <a:buFont typeface="Arial"/>
        <a:buChar char="–"/>
        <a:defRPr sz="2000" kern="1200">
          <a:solidFill>
            <a:schemeClr val="tx1"/>
          </a:solidFill>
          <a:latin typeface="+mn-lt"/>
          <a:ea typeface="+mn-ea"/>
          <a:cs typeface="+mn-cs"/>
        </a:defRPr>
      </a:lvl4pPr>
      <a:lvl5pPr marL="2057146" indent="-228571" algn="l" defTabSz="457144" rtl="0" eaLnBrk="1" latinLnBrk="0" hangingPunct="1">
        <a:spcBef>
          <a:spcPct val="20000"/>
        </a:spcBef>
        <a:buFont typeface="Arial"/>
        <a:buChar char="»"/>
        <a:defRPr sz="2000" kern="1200">
          <a:solidFill>
            <a:schemeClr val="tx1"/>
          </a:solidFill>
          <a:latin typeface="+mn-lt"/>
          <a:ea typeface="+mn-ea"/>
          <a:cs typeface="+mn-cs"/>
        </a:defRPr>
      </a:lvl5pPr>
      <a:lvl6pPr marL="2514289" indent="-228571" algn="l" defTabSz="457144" rtl="0" eaLnBrk="1" latinLnBrk="0" hangingPunct="1">
        <a:spcBef>
          <a:spcPct val="20000"/>
        </a:spcBef>
        <a:buFont typeface="Arial"/>
        <a:buChar char="•"/>
        <a:defRPr sz="2000" kern="1200">
          <a:solidFill>
            <a:schemeClr val="tx1"/>
          </a:solidFill>
          <a:latin typeface="+mn-lt"/>
          <a:ea typeface="+mn-ea"/>
          <a:cs typeface="+mn-cs"/>
        </a:defRPr>
      </a:lvl6pPr>
      <a:lvl7pPr marL="2971433" indent="-228571" algn="l" defTabSz="457144" rtl="0" eaLnBrk="1" latinLnBrk="0" hangingPunct="1">
        <a:spcBef>
          <a:spcPct val="20000"/>
        </a:spcBef>
        <a:buFont typeface="Arial"/>
        <a:buChar char="•"/>
        <a:defRPr sz="2000" kern="1200">
          <a:solidFill>
            <a:schemeClr val="tx1"/>
          </a:solidFill>
          <a:latin typeface="+mn-lt"/>
          <a:ea typeface="+mn-ea"/>
          <a:cs typeface="+mn-cs"/>
        </a:defRPr>
      </a:lvl7pPr>
      <a:lvl8pPr marL="3428576" indent="-228571" algn="l" defTabSz="457144" rtl="0" eaLnBrk="1" latinLnBrk="0" hangingPunct="1">
        <a:spcBef>
          <a:spcPct val="20000"/>
        </a:spcBef>
        <a:buFont typeface="Arial"/>
        <a:buChar char="•"/>
        <a:defRPr sz="2000" kern="1200">
          <a:solidFill>
            <a:schemeClr val="tx1"/>
          </a:solidFill>
          <a:latin typeface="+mn-lt"/>
          <a:ea typeface="+mn-ea"/>
          <a:cs typeface="+mn-cs"/>
        </a:defRPr>
      </a:lvl8pPr>
      <a:lvl9pPr marL="3885719" indent="-228571" algn="l" defTabSz="45714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44" rtl="0" eaLnBrk="1" latinLnBrk="0" hangingPunct="1">
        <a:defRPr sz="1800" kern="1200">
          <a:solidFill>
            <a:schemeClr val="tx1"/>
          </a:solidFill>
          <a:latin typeface="+mn-lt"/>
          <a:ea typeface="+mn-ea"/>
          <a:cs typeface="+mn-cs"/>
        </a:defRPr>
      </a:lvl1pPr>
      <a:lvl2pPr marL="457144" algn="l" defTabSz="457144" rtl="0" eaLnBrk="1" latinLnBrk="0" hangingPunct="1">
        <a:defRPr sz="1800" kern="1200">
          <a:solidFill>
            <a:schemeClr val="tx1"/>
          </a:solidFill>
          <a:latin typeface="+mn-lt"/>
          <a:ea typeface="+mn-ea"/>
          <a:cs typeface="+mn-cs"/>
        </a:defRPr>
      </a:lvl2pPr>
      <a:lvl3pPr marL="914287" algn="l" defTabSz="457144" rtl="0" eaLnBrk="1" latinLnBrk="0" hangingPunct="1">
        <a:defRPr sz="1800" kern="1200">
          <a:solidFill>
            <a:schemeClr val="tx1"/>
          </a:solidFill>
          <a:latin typeface="+mn-lt"/>
          <a:ea typeface="+mn-ea"/>
          <a:cs typeface="+mn-cs"/>
        </a:defRPr>
      </a:lvl3pPr>
      <a:lvl4pPr marL="1371431" algn="l" defTabSz="457144" rtl="0" eaLnBrk="1" latinLnBrk="0" hangingPunct="1">
        <a:defRPr sz="1800" kern="1200">
          <a:solidFill>
            <a:schemeClr val="tx1"/>
          </a:solidFill>
          <a:latin typeface="+mn-lt"/>
          <a:ea typeface="+mn-ea"/>
          <a:cs typeface="+mn-cs"/>
        </a:defRPr>
      </a:lvl4pPr>
      <a:lvl5pPr marL="1828574" algn="l" defTabSz="457144" rtl="0" eaLnBrk="1" latinLnBrk="0" hangingPunct="1">
        <a:defRPr sz="1800" kern="1200">
          <a:solidFill>
            <a:schemeClr val="tx1"/>
          </a:solidFill>
          <a:latin typeface="+mn-lt"/>
          <a:ea typeface="+mn-ea"/>
          <a:cs typeface="+mn-cs"/>
        </a:defRPr>
      </a:lvl5pPr>
      <a:lvl6pPr marL="2285717" algn="l" defTabSz="457144" rtl="0" eaLnBrk="1" latinLnBrk="0" hangingPunct="1">
        <a:defRPr sz="1800" kern="1200">
          <a:solidFill>
            <a:schemeClr val="tx1"/>
          </a:solidFill>
          <a:latin typeface="+mn-lt"/>
          <a:ea typeface="+mn-ea"/>
          <a:cs typeface="+mn-cs"/>
        </a:defRPr>
      </a:lvl6pPr>
      <a:lvl7pPr marL="2742861" algn="l" defTabSz="457144" rtl="0" eaLnBrk="1" latinLnBrk="0" hangingPunct="1">
        <a:defRPr sz="1800" kern="1200">
          <a:solidFill>
            <a:schemeClr val="tx1"/>
          </a:solidFill>
          <a:latin typeface="+mn-lt"/>
          <a:ea typeface="+mn-ea"/>
          <a:cs typeface="+mn-cs"/>
        </a:defRPr>
      </a:lvl7pPr>
      <a:lvl8pPr marL="3200004" algn="l" defTabSz="457144" rtl="0" eaLnBrk="1" latinLnBrk="0" hangingPunct="1">
        <a:defRPr sz="1800" kern="1200">
          <a:solidFill>
            <a:schemeClr val="tx1"/>
          </a:solidFill>
          <a:latin typeface="+mn-lt"/>
          <a:ea typeface="+mn-ea"/>
          <a:cs typeface="+mn-cs"/>
        </a:defRPr>
      </a:lvl8pPr>
      <a:lvl9pPr marL="3657148" algn="l" defTabSz="45714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677" y="274954"/>
            <a:ext cx="822864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17" tIns="45709" rIns="91417" bIns="45709" numCol="1" anchor="ctr"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457677" y="1600777"/>
            <a:ext cx="8228649" cy="4525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17" tIns="45709" rIns="91417" bIns="45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676" y="6357038"/>
            <a:ext cx="2133554" cy="364206"/>
          </a:xfrm>
          <a:prstGeom prst="rect">
            <a:avLst/>
          </a:prstGeom>
        </p:spPr>
        <p:txBody>
          <a:bodyPr vert="horz" lIns="91417" tIns="45709" rIns="91417" bIns="45709" rtlCol="0" anchor="ctr"/>
          <a:lstStyle>
            <a:lvl1pPr algn="l" defTabSz="457088" fontAlgn="auto">
              <a:spcBef>
                <a:spcPts val="0"/>
              </a:spcBef>
              <a:spcAft>
                <a:spcPts val="0"/>
              </a:spcAft>
              <a:defRPr sz="1200">
                <a:solidFill>
                  <a:schemeClr val="tx1">
                    <a:tint val="75000"/>
                  </a:schemeClr>
                </a:solidFill>
                <a:latin typeface="+mn-lt"/>
                <a:ea typeface="+mn-ea"/>
                <a:cs typeface="+mn-cs"/>
              </a:defRPr>
            </a:lvl1pPr>
          </a:lstStyle>
          <a:p>
            <a:pPr>
              <a:defRPr/>
            </a:pPr>
            <a:fld id="{719C9695-B40B-934E-BDAE-7986D2114D23}" type="datetimeFigureOut">
              <a:rPr lang="en-US">
                <a:solidFill>
                  <a:prstClr val="black">
                    <a:tint val="75000"/>
                  </a:prstClr>
                </a:solidFill>
              </a:rPr>
              <a:pPr>
                <a:defRPr/>
              </a:pPr>
              <a:t>9/1/2015</a:t>
            </a:fld>
            <a:endParaRPr lang="en-US" dirty="0">
              <a:solidFill>
                <a:prstClr val="black">
                  <a:tint val="75000"/>
                </a:prstClr>
              </a:solidFill>
            </a:endParaRPr>
          </a:p>
        </p:txBody>
      </p:sp>
      <p:sp>
        <p:nvSpPr>
          <p:cNvPr id="5" name="Footer Placeholder 4"/>
          <p:cNvSpPr>
            <a:spLocks noGrp="1"/>
          </p:cNvSpPr>
          <p:nvPr>
            <p:ph type="ftr" sz="quarter" idx="3"/>
          </p:nvPr>
        </p:nvSpPr>
        <p:spPr>
          <a:xfrm>
            <a:off x="3123600" y="6357038"/>
            <a:ext cx="2896800" cy="364206"/>
          </a:xfrm>
          <a:prstGeom prst="rect">
            <a:avLst/>
          </a:prstGeom>
        </p:spPr>
        <p:txBody>
          <a:bodyPr vert="horz" lIns="91417" tIns="45709" rIns="91417" bIns="45709" rtlCol="0" anchor="ctr"/>
          <a:lstStyle>
            <a:lvl1pPr algn="ctr" defTabSz="457088" fontAlgn="auto">
              <a:spcBef>
                <a:spcPts val="0"/>
              </a:spcBef>
              <a:spcAft>
                <a:spcPts val="0"/>
              </a:spcAft>
              <a:defRPr sz="1200">
                <a:solidFill>
                  <a:schemeClr val="tx1">
                    <a:tint val="75000"/>
                  </a:schemeClr>
                </a:solidFill>
                <a:latin typeface="+mn-lt"/>
                <a:ea typeface="+mn-ea"/>
                <a:cs typeface="+mn-cs"/>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2770" y="6357038"/>
            <a:ext cx="2133554" cy="364206"/>
          </a:xfrm>
          <a:prstGeom prst="rect">
            <a:avLst/>
          </a:prstGeom>
        </p:spPr>
        <p:txBody>
          <a:bodyPr vert="horz" lIns="91417" tIns="45709" rIns="91417" bIns="45709" rtlCol="0" anchor="ctr"/>
          <a:lstStyle>
            <a:lvl1pPr algn="r" defTabSz="457088" fontAlgn="auto">
              <a:spcBef>
                <a:spcPts val="0"/>
              </a:spcBef>
              <a:spcAft>
                <a:spcPts val="0"/>
              </a:spcAft>
              <a:defRPr sz="1200">
                <a:solidFill>
                  <a:schemeClr val="tx1">
                    <a:tint val="75000"/>
                  </a:schemeClr>
                </a:solidFill>
                <a:latin typeface="+mn-lt"/>
                <a:ea typeface="+mn-ea"/>
                <a:cs typeface="+mn-cs"/>
              </a:defRPr>
            </a:lvl1pPr>
          </a:lstStyle>
          <a:p>
            <a:pPr>
              <a:defRPr/>
            </a:pPr>
            <a:fld id="{9B6A4857-8CEB-0E43-B75B-3DC206F9FDDE}"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33963004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6442"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defTabSz="456442"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6442"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6442"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6442"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00777" algn="ctr" defTabSz="456442"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801555" algn="ctr" defTabSz="456442"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202334" algn="ctr" defTabSz="456442"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603111" algn="ctr" defTabSz="456442"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330" indent="-342330" algn="l" defTabSz="456442"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1717" indent="-285276" algn="l" defTabSz="456442"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2494" indent="-228221" algn="l" defTabSz="456442"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598936" indent="-228221" algn="l" defTabSz="456442"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6769" indent="-228221" algn="l" defTabSz="456442"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3978" indent="-228543" algn="l" defTabSz="457088" rtl="0" eaLnBrk="1" latinLnBrk="0" hangingPunct="1">
        <a:spcBef>
          <a:spcPct val="20000"/>
        </a:spcBef>
        <a:buFont typeface="Arial"/>
        <a:buChar char="•"/>
        <a:defRPr sz="2000" kern="1200">
          <a:solidFill>
            <a:schemeClr val="tx1"/>
          </a:solidFill>
          <a:latin typeface="+mn-lt"/>
          <a:ea typeface="+mn-ea"/>
          <a:cs typeface="+mn-cs"/>
        </a:defRPr>
      </a:lvl6pPr>
      <a:lvl7pPr marL="2971065" indent="-228543" algn="l" defTabSz="457088" rtl="0" eaLnBrk="1" latinLnBrk="0" hangingPunct="1">
        <a:spcBef>
          <a:spcPct val="20000"/>
        </a:spcBef>
        <a:buFont typeface="Arial"/>
        <a:buChar char="•"/>
        <a:defRPr sz="2000" kern="1200">
          <a:solidFill>
            <a:schemeClr val="tx1"/>
          </a:solidFill>
          <a:latin typeface="+mn-lt"/>
          <a:ea typeface="+mn-ea"/>
          <a:cs typeface="+mn-cs"/>
        </a:defRPr>
      </a:lvl7pPr>
      <a:lvl8pPr marL="3428152" indent="-228543" algn="l" defTabSz="457088" rtl="0" eaLnBrk="1" latinLnBrk="0" hangingPunct="1">
        <a:spcBef>
          <a:spcPct val="20000"/>
        </a:spcBef>
        <a:buFont typeface="Arial"/>
        <a:buChar char="•"/>
        <a:defRPr sz="2000" kern="1200">
          <a:solidFill>
            <a:schemeClr val="tx1"/>
          </a:solidFill>
          <a:latin typeface="+mn-lt"/>
          <a:ea typeface="+mn-ea"/>
          <a:cs typeface="+mn-cs"/>
        </a:defRPr>
      </a:lvl8pPr>
      <a:lvl9pPr marL="3885239" indent="-228543" algn="l" defTabSz="45708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88" rtl="0" eaLnBrk="1" latinLnBrk="0" hangingPunct="1">
        <a:defRPr sz="1800" kern="1200">
          <a:solidFill>
            <a:schemeClr val="tx1"/>
          </a:solidFill>
          <a:latin typeface="+mn-lt"/>
          <a:ea typeface="+mn-ea"/>
          <a:cs typeface="+mn-cs"/>
        </a:defRPr>
      </a:lvl1pPr>
      <a:lvl2pPr marL="457088" algn="l" defTabSz="457088" rtl="0" eaLnBrk="1" latinLnBrk="0" hangingPunct="1">
        <a:defRPr sz="1800" kern="1200">
          <a:solidFill>
            <a:schemeClr val="tx1"/>
          </a:solidFill>
          <a:latin typeface="+mn-lt"/>
          <a:ea typeface="+mn-ea"/>
          <a:cs typeface="+mn-cs"/>
        </a:defRPr>
      </a:lvl2pPr>
      <a:lvl3pPr marL="914174" algn="l" defTabSz="457088" rtl="0" eaLnBrk="1" latinLnBrk="0" hangingPunct="1">
        <a:defRPr sz="1800" kern="1200">
          <a:solidFill>
            <a:schemeClr val="tx1"/>
          </a:solidFill>
          <a:latin typeface="+mn-lt"/>
          <a:ea typeface="+mn-ea"/>
          <a:cs typeface="+mn-cs"/>
        </a:defRPr>
      </a:lvl3pPr>
      <a:lvl4pPr marL="1371261" algn="l" defTabSz="457088" rtl="0" eaLnBrk="1" latinLnBrk="0" hangingPunct="1">
        <a:defRPr sz="1800" kern="1200">
          <a:solidFill>
            <a:schemeClr val="tx1"/>
          </a:solidFill>
          <a:latin typeface="+mn-lt"/>
          <a:ea typeface="+mn-ea"/>
          <a:cs typeface="+mn-cs"/>
        </a:defRPr>
      </a:lvl4pPr>
      <a:lvl5pPr marL="1828348" algn="l" defTabSz="457088" rtl="0" eaLnBrk="1" latinLnBrk="0" hangingPunct="1">
        <a:defRPr sz="1800" kern="1200">
          <a:solidFill>
            <a:schemeClr val="tx1"/>
          </a:solidFill>
          <a:latin typeface="+mn-lt"/>
          <a:ea typeface="+mn-ea"/>
          <a:cs typeface="+mn-cs"/>
        </a:defRPr>
      </a:lvl5pPr>
      <a:lvl6pPr marL="2285434" algn="l" defTabSz="457088" rtl="0" eaLnBrk="1" latinLnBrk="0" hangingPunct="1">
        <a:defRPr sz="1800" kern="1200">
          <a:solidFill>
            <a:schemeClr val="tx1"/>
          </a:solidFill>
          <a:latin typeface="+mn-lt"/>
          <a:ea typeface="+mn-ea"/>
          <a:cs typeface="+mn-cs"/>
        </a:defRPr>
      </a:lvl6pPr>
      <a:lvl7pPr marL="2742522" algn="l" defTabSz="457088" rtl="0" eaLnBrk="1" latinLnBrk="0" hangingPunct="1">
        <a:defRPr sz="1800" kern="1200">
          <a:solidFill>
            <a:schemeClr val="tx1"/>
          </a:solidFill>
          <a:latin typeface="+mn-lt"/>
          <a:ea typeface="+mn-ea"/>
          <a:cs typeface="+mn-cs"/>
        </a:defRPr>
      </a:lvl7pPr>
      <a:lvl8pPr marL="3199609" algn="l" defTabSz="457088" rtl="0" eaLnBrk="1" latinLnBrk="0" hangingPunct="1">
        <a:defRPr sz="1800" kern="1200">
          <a:solidFill>
            <a:schemeClr val="tx1"/>
          </a:solidFill>
          <a:latin typeface="+mn-lt"/>
          <a:ea typeface="+mn-ea"/>
          <a:cs typeface="+mn-cs"/>
        </a:defRPr>
      </a:lvl8pPr>
      <a:lvl9pPr marL="3656696" algn="l" defTabSz="457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3.xml"/><Relationship Id="rId5" Type="http://schemas.openxmlformats.org/officeDocument/2006/relationships/slide" Target="slide3.xml"/><Relationship Id="rId4" Type="http://schemas.openxmlformats.org/officeDocument/2006/relationships/slide" Target="slide14.xml"/></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slide" Target="slide3.xml"/><Relationship Id="rId4" Type="http://schemas.openxmlformats.org/officeDocument/2006/relationships/slide" Target="slide14.xml"/></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slide" Target="slide3.xml"/></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slide" Target="slide3.xml"/></Relationships>
</file>

<file path=ppt/slides/_rels/slide1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slide" Target="slide3.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1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slide" Target="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3.xml"/><Relationship Id="rId4" Type="http://schemas.openxmlformats.org/officeDocument/2006/relationships/slide" Target="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3.xml"/><Relationship Id="rId4" Type="http://schemas.openxmlformats.org/officeDocument/2006/relationships/slide" Target="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3.xml"/><Relationship Id="rId4" Type="http://schemas.openxmlformats.org/officeDocument/2006/relationships/slide" Target="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3.xml"/><Relationship Id="rId4" Type="http://schemas.openxmlformats.org/officeDocument/2006/relationships/slide" Target="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3.xml"/><Relationship Id="rId4" Type="http://schemas.openxmlformats.org/officeDocument/2006/relationships/slide" Target="slide3.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60602" y="3758693"/>
            <a:ext cx="8440510" cy="696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55" tIns="40078" rIns="80155" bIns="40078">
            <a:spAutoFit/>
          </a:bodyPr>
          <a:lstStyle>
            <a:lvl1pPr eaLnBrk="0" hangingPunct="0">
              <a:defRPr sz="2100">
                <a:solidFill>
                  <a:schemeClr val="tx1"/>
                </a:solidFill>
                <a:latin typeface="Calibri" charset="0"/>
                <a:ea typeface="ＭＳ Ｐゴシック" charset="0"/>
                <a:cs typeface="ＭＳ Ｐゴシック" charset="0"/>
              </a:defRPr>
            </a:lvl1pPr>
            <a:lvl2pPr marL="742950" indent="-285750" eaLnBrk="0" hangingPunct="0">
              <a:defRPr sz="2100">
                <a:solidFill>
                  <a:schemeClr val="tx1"/>
                </a:solidFill>
                <a:latin typeface="Calibri" charset="0"/>
                <a:ea typeface="ＭＳ Ｐゴシック" charset="0"/>
              </a:defRPr>
            </a:lvl2pPr>
            <a:lvl3pPr marL="1143000" indent="-228600" eaLnBrk="0" hangingPunct="0">
              <a:defRPr sz="2100">
                <a:solidFill>
                  <a:schemeClr val="tx1"/>
                </a:solidFill>
                <a:latin typeface="Calibri" charset="0"/>
                <a:ea typeface="ＭＳ Ｐゴシック" charset="0"/>
              </a:defRPr>
            </a:lvl3pPr>
            <a:lvl4pPr marL="1600200" indent="-228600" eaLnBrk="0" hangingPunct="0">
              <a:defRPr sz="2100">
                <a:solidFill>
                  <a:schemeClr val="tx1"/>
                </a:solidFill>
                <a:latin typeface="Calibri" charset="0"/>
                <a:ea typeface="ＭＳ Ｐゴシック" charset="0"/>
              </a:defRPr>
            </a:lvl4pPr>
            <a:lvl5pPr marL="2057400" indent="-228600" eaLnBrk="0" hangingPunct="0">
              <a:defRPr sz="2100">
                <a:solidFill>
                  <a:schemeClr val="tx1"/>
                </a:solidFill>
                <a:latin typeface="Calibri" charset="0"/>
                <a:ea typeface="ＭＳ Ｐゴシック" charset="0"/>
              </a:defRPr>
            </a:lvl5pPr>
            <a:lvl6pPr marL="2514600" indent="-228600" defTabSz="520700" eaLnBrk="0" fontAlgn="base" hangingPunct="0">
              <a:spcBef>
                <a:spcPct val="0"/>
              </a:spcBef>
              <a:spcAft>
                <a:spcPct val="0"/>
              </a:spcAft>
              <a:defRPr sz="2100">
                <a:solidFill>
                  <a:schemeClr val="tx1"/>
                </a:solidFill>
                <a:latin typeface="Calibri" charset="0"/>
                <a:ea typeface="ＭＳ Ｐゴシック" charset="0"/>
              </a:defRPr>
            </a:lvl6pPr>
            <a:lvl7pPr marL="2971800" indent="-228600" defTabSz="520700" eaLnBrk="0" fontAlgn="base" hangingPunct="0">
              <a:spcBef>
                <a:spcPct val="0"/>
              </a:spcBef>
              <a:spcAft>
                <a:spcPct val="0"/>
              </a:spcAft>
              <a:defRPr sz="2100">
                <a:solidFill>
                  <a:schemeClr val="tx1"/>
                </a:solidFill>
                <a:latin typeface="Calibri" charset="0"/>
                <a:ea typeface="ＭＳ Ｐゴシック" charset="0"/>
              </a:defRPr>
            </a:lvl7pPr>
            <a:lvl8pPr marL="3429000" indent="-228600" defTabSz="520700" eaLnBrk="0" fontAlgn="base" hangingPunct="0">
              <a:spcBef>
                <a:spcPct val="0"/>
              </a:spcBef>
              <a:spcAft>
                <a:spcPct val="0"/>
              </a:spcAft>
              <a:defRPr sz="2100">
                <a:solidFill>
                  <a:schemeClr val="tx1"/>
                </a:solidFill>
                <a:latin typeface="Calibri" charset="0"/>
                <a:ea typeface="ＭＳ Ｐゴシック" charset="0"/>
              </a:defRPr>
            </a:lvl8pPr>
            <a:lvl9pPr marL="3886200" indent="-228600" defTabSz="520700" eaLnBrk="0" fontAlgn="base" hangingPunct="0">
              <a:spcBef>
                <a:spcPct val="0"/>
              </a:spcBef>
              <a:spcAft>
                <a:spcPct val="0"/>
              </a:spcAft>
              <a:defRPr sz="2100">
                <a:solidFill>
                  <a:schemeClr val="tx1"/>
                </a:solidFill>
                <a:latin typeface="Calibri" charset="0"/>
                <a:ea typeface="ＭＳ Ｐゴシック" charset="0"/>
              </a:defRPr>
            </a:lvl9pPr>
          </a:lstStyle>
          <a:p>
            <a:pPr algn="ctr" defTabSz="456442" eaLnBrk="1" fontAlgn="base" hangingPunct="1">
              <a:spcBef>
                <a:spcPct val="0"/>
              </a:spcBef>
              <a:spcAft>
                <a:spcPct val="0"/>
              </a:spcAft>
            </a:pPr>
            <a:r>
              <a:rPr lang="en-GB" sz="2000" dirty="0" smtClean="0">
                <a:solidFill>
                  <a:srgbClr val="D53B81"/>
                </a:solidFill>
                <a:latin typeface="Rockwell" charset="0"/>
                <a:cs typeface="Rockwell" charset="0"/>
              </a:rPr>
              <a:t>Learning resources to support the facilitation of enterprise and entrepreneurship education at Key Stage 4 and above</a:t>
            </a:r>
            <a:endParaRPr lang="en-US" sz="2000" dirty="0">
              <a:solidFill>
                <a:srgbClr val="D53B81"/>
              </a:solidFill>
              <a:latin typeface="Rockwell" charset="0"/>
              <a:cs typeface="Rockwell" charset="0"/>
            </a:endParaRPr>
          </a:p>
        </p:txBody>
      </p:sp>
      <p:sp>
        <p:nvSpPr>
          <p:cNvPr id="3" name="TextBox 2"/>
          <p:cNvSpPr txBox="1"/>
          <p:nvPr/>
        </p:nvSpPr>
        <p:spPr>
          <a:xfrm>
            <a:off x="1436914" y="2650697"/>
            <a:ext cx="6487886" cy="1107996"/>
          </a:xfrm>
          <a:prstGeom prst="rect">
            <a:avLst/>
          </a:prstGeom>
          <a:noFill/>
        </p:spPr>
        <p:txBody>
          <a:bodyPr wrap="square" rtlCol="0">
            <a:spAutoFit/>
          </a:bodyPr>
          <a:lstStyle/>
          <a:p>
            <a:pPr algn="ctr" defTabSz="457144"/>
            <a:r>
              <a:rPr lang="en-GB" sz="4800" dirty="0">
                <a:solidFill>
                  <a:srgbClr val="EC008C"/>
                </a:solidFill>
                <a:latin typeface="Rockwell" pitchFamily="18" charset="0"/>
              </a:rPr>
              <a:t>ENTREPRENEURSHIP</a:t>
            </a:r>
          </a:p>
          <a:p>
            <a:pPr algn="ctr" defTabSz="457144"/>
            <a:r>
              <a:rPr lang="en-GB" dirty="0">
                <a:solidFill>
                  <a:srgbClr val="EC008C"/>
                </a:solidFill>
                <a:latin typeface="Rockwell" pitchFamily="18" charset="0"/>
              </a:rPr>
              <a:t>Skills and Behaviours</a:t>
            </a:r>
            <a:endParaRPr lang="en-GB" dirty="0">
              <a:solidFill>
                <a:srgbClr val="EC008C"/>
              </a:solidFill>
              <a:latin typeface="Rockwell" pitchFamily="18" charset="0"/>
            </a:endParaRP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3883" r="3466"/>
          <a:stretch/>
        </p:blipFill>
        <p:spPr>
          <a:xfrm>
            <a:off x="108924" y="5279957"/>
            <a:ext cx="9000000" cy="1570279"/>
          </a:xfrm>
          <a:prstGeom prst="rect">
            <a:avLst/>
          </a:prstGeom>
        </p:spPr>
      </p:pic>
    </p:spTree>
    <p:extLst>
      <p:ext uri="{BB962C8B-B14F-4D97-AF65-F5344CB8AC3E}">
        <p14:creationId xmlns:p14="http://schemas.microsoft.com/office/powerpoint/2010/main" val="7587648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14347" name="TextBox 1"/>
          <p:cNvSpPr txBox="1">
            <a:spLocks noChangeArrowheads="1"/>
          </p:cNvSpPr>
          <p:nvPr/>
        </p:nvSpPr>
        <p:spPr bwMode="auto">
          <a:xfrm>
            <a:off x="243098" y="1328702"/>
            <a:ext cx="8440510" cy="557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5" tIns="40073" rIns="80145" bIns="40073">
            <a:spAutoFit/>
          </a:bodyPr>
          <a:lstStyle>
            <a:lvl1pPr eaLnBrk="0" hangingPunct="0">
              <a:defRPr sz="2100">
                <a:solidFill>
                  <a:schemeClr val="tx1"/>
                </a:solidFill>
                <a:latin typeface="Calibri" charset="0"/>
                <a:ea typeface="ＭＳ Ｐゴシック" charset="0"/>
                <a:cs typeface="ＭＳ Ｐゴシック" charset="0"/>
              </a:defRPr>
            </a:lvl1pPr>
            <a:lvl2pPr marL="742950" indent="-285750" eaLnBrk="0" hangingPunct="0">
              <a:defRPr sz="2100">
                <a:solidFill>
                  <a:schemeClr val="tx1"/>
                </a:solidFill>
                <a:latin typeface="Calibri" charset="0"/>
                <a:ea typeface="ＭＳ Ｐゴシック" charset="0"/>
              </a:defRPr>
            </a:lvl2pPr>
            <a:lvl3pPr marL="1143000" indent="-228600" eaLnBrk="0" hangingPunct="0">
              <a:defRPr sz="2100">
                <a:solidFill>
                  <a:schemeClr val="tx1"/>
                </a:solidFill>
                <a:latin typeface="Calibri" charset="0"/>
                <a:ea typeface="ＭＳ Ｐゴシック" charset="0"/>
              </a:defRPr>
            </a:lvl3pPr>
            <a:lvl4pPr marL="1600200" indent="-228600" eaLnBrk="0" hangingPunct="0">
              <a:defRPr sz="2100">
                <a:solidFill>
                  <a:schemeClr val="tx1"/>
                </a:solidFill>
                <a:latin typeface="Calibri" charset="0"/>
                <a:ea typeface="ＭＳ Ｐゴシック" charset="0"/>
              </a:defRPr>
            </a:lvl4pPr>
            <a:lvl5pPr marL="2057400" indent="-228600" eaLnBrk="0" hangingPunct="0">
              <a:defRPr sz="2100">
                <a:solidFill>
                  <a:schemeClr val="tx1"/>
                </a:solidFill>
                <a:latin typeface="Calibri" charset="0"/>
                <a:ea typeface="ＭＳ Ｐゴシック" charset="0"/>
              </a:defRPr>
            </a:lvl5pPr>
            <a:lvl6pPr marL="2514600" indent="-228600" defTabSz="520700" eaLnBrk="0" fontAlgn="base" hangingPunct="0">
              <a:spcBef>
                <a:spcPct val="0"/>
              </a:spcBef>
              <a:spcAft>
                <a:spcPct val="0"/>
              </a:spcAft>
              <a:defRPr sz="2100">
                <a:solidFill>
                  <a:schemeClr val="tx1"/>
                </a:solidFill>
                <a:latin typeface="Calibri" charset="0"/>
                <a:ea typeface="ＭＳ Ｐゴシック" charset="0"/>
              </a:defRPr>
            </a:lvl6pPr>
            <a:lvl7pPr marL="2971800" indent="-228600" defTabSz="520700" eaLnBrk="0" fontAlgn="base" hangingPunct="0">
              <a:spcBef>
                <a:spcPct val="0"/>
              </a:spcBef>
              <a:spcAft>
                <a:spcPct val="0"/>
              </a:spcAft>
              <a:defRPr sz="2100">
                <a:solidFill>
                  <a:schemeClr val="tx1"/>
                </a:solidFill>
                <a:latin typeface="Calibri" charset="0"/>
                <a:ea typeface="ＭＳ Ｐゴシック" charset="0"/>
              </a:defRPr>
            </a:lvl7pPr>
            <a:lvl8pPr marL="3429000" indent="-228600" defTabSz="520700" eaLnBrk="0" fontAlgn="base" hangingPunct="0">
              <a:spcBef>
                <a:spcPct val="0"/>
              </a:spcBef>
              <a:spcAft>
                <a:spcPct val="0"/>
              </a:spcAft>
              <a:defRPr sz="2100">
                <a:solidFill>
                  <a:schemeClr val="tx1"/>
                </a:solidFill>
                <a:latin typeface="Calibri" charset="0"/>
                <a:ea typeface="ＭＳ Ｐゴシック" charset="0"/>
              </a:defRPr>
            </a:lvl8pPr>
            <a:lvl9pPr marL="3886200" indent="-228600" defTabSz="520700" eaLnBrk="0" fontAlgn="base" hangingPunct="0">
              <a:spcBef>
                <a:spcPct val="0"/>
              </a:spcBef>
              <a:spcAft>
                <a:spcPct val="0"/>
              </a:spcAft>
              <a:defRPr sz="2100">
                <a:solidFill>
                  <a:schemeClr val="tx1"/>
                </a:solidFill>
                <a:latin typeface="Calibri" charset="0"/>
                <a:ea typeface="ＭＳ Ｐゴシック" charset="0"/>
              </a:defRPr>
            </a:lvl9pPr>
          </a:lstStyle>
          <a:p>
            <a:pPr defTabSz="456385" eaLnBrk="1" fontAlgn="base" hangingPunct="1">
              <a:spcBef>
                <a:spcPct val="0"/>
              </a:spcBef>
              <a:spcAft>
                <a:spcPct val="0"/>
              </a:spcAft>
            </a:pPr>
            <a:r>
              <a:rPr lang="en-US" sz="2000" dirty="0" smtClean="0">
                <a:solidFill>
                  <a:srgbClr val="D53B81"/>
                </a:solidFill>
                <a:latin typeface="Rockwell" charset="0"/>
                <a:cs typeface="Rockwell" charset="0"/>
              </a:rPr>
              <a:t>2. Aspiration</a:t>
            </a:r>
            <a:endParaRPr lang="en-US" sz="2000" dirty="0">
              <a:solidFill>
                <a:srgbClr val="D53B81"/>
              </a:solidFill>
              <a:latin typeface="Rockwell" charset="0"/>
              <a:cs typeface="Rockwell" charset="0"/>
            </a:endParaRPr>
          </a:p>
          <a:p>
            <a:pPr defTabSz="456385" eaLnBrk="1" fontAlgn="base" hangingPunct="1">
              <a:spcBef>
                <a:spcPct val="0"/>
              </a:spcBef>
              <a:spcAft>
                <a:spcPct val="0"/>
              </a:spcAft>
            </a:pPr>
            <a:endParaRPr lang="en-GB" sz="1100" dirty="0">
              <a:solidFill>
                <a:srgbClr val="D53B81"/>
              </a:solidFill>
              <a:latin typeface="Rockwell" charset="0"/>
              <a:cs typeface="Rockwell"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646311081"/>
              </p:ext>
            </p:extLst>
          </p:nvPr>
        </p:nvGraphicFramePr>
        <p:xfrm>
          <a:off x="272976" y="2026432"/>
          <a:ext cx="8500127" cy="4233380"/>
        </p:xfrm>
        <a:graphic>
          <a:graphicData uri="http://schemas.openxmlformats.org/drawingml/2006/table">
            <a:tbl>
              <a:tblPr firstRow="1" bandRow="1">
                <a:tableStyleId>{21E4AEA4-8DFA-4A89-87EB-49C32662AFE0}</a:tableStyleId>
              </a:tblPr>
              <a:tblGrid>
                <a:gridCol w="8500127"/>
              </a:tblGrid>
              <a:tr h="280961">
                <a:tc>
                  <a:txBody>
                    <a:bodyPr/>
                    <a:lstStyle/>
                    <a:p>
                      <a:endParaRPr lang="en-GB" sz="1100" baseline="0" dirty="0">
                        <a:solidFill>
                          <a:schemeClr val="bg1"/>
                        </a:solidFill>
                        <a:latin typeface="L Frutiger Light"/>
                      </a:endParaRPr>
                    </a:p>
                  </a:txBody>
                  <a:tcPr marL="78226" marR="78226" marT="41459" marB="41459">
                    <a:solidFill>
                      <a:srgbClr val="D53B81"/>
                    </a:solidFill>
                  </a:tcPr>
                </a:tc>
              </a:tr>
              <a:tr h="3952419">
                <a:tc>
                  <a:txBody>
                    <a:bodyPr/>
                    <a:lstStyle/>
                    <a:p>
                      <a:pPr marL="0" marR="0" indent="0" algn="ctr" defTabSz="521437" rtl="0" eaLnBrk="1" fontAlgn="auto" latinLnBrk="0" hangingPunct="1">
                        <a:lnSpc>
                          <a:spcPct val="100000"/>
                        </a:lnSpc>
                        <a:spcBef>
                          <a:spcPts val="0"/>
                        </a:spcBef>
                        <a:spcAft>
                          <a:spcPts val="0"/>
                        </a:spcAft>
                        <a:buClrTx/>
                        <a:buSzTx/>
                        <a:buFontTx/>
                        <a:buNone/>
                        <a:tabLst/>
                        <a:defRPr/>
                      </a:pPr>
                      <a:r>
                        <a:rPr lang="en-US" sz="3200" dirty="0" smtClean="0">
                          <a:solidFill>
                            <a:srgbClr val="D53B81"/>
                          </a:solidFill>
                          <a:latin typeface="Rockwell"/>
                          <a:cs typeface="Rockwell"/>
                        </a:rPr>
                        <a:t>Watch the following links:</a:t>
                      </a:r>
                    </a:p>
                    <a:p>
                      <a:pPr marL="0" marR="0" indent="0" algn="ctr" defTabSz="521437" rtl="0" eaLnBrk="1" fontAlgn="auto" latinLnBrk="0" hangingPunct="1">
                        <a:lnSpc>
                          <a:spcPct val="100000"/>
                        </a:lnSpc>
                        <a:spcBef>
                          <a:spcPts val="0"/>
                        </a:spcBef>
                        <a:spcAft>
                          <a:spcPts val="0"/>
                        </a:spcAft>
                        <a:buClrTx/>
                        <a:buSzTx/>
                        <a:buFontTx/>
                        <a:buNone/>
                        <a:tabLst/>
                        <a:defRPr/>
                      </a:pPr>
                      <a:r>
                        <a:rPr lang="en-US" sz="1800" dirty="0" smtClean="0">
                          <a:solidFill>
                            <a:srgbClr val="00BFDF"/>
                          </a:solidFill>
                          <a:latin typeface="L Frutiger Light"/>
                          <a:cs typeface="Rockwell"/>
                        </a:rPr>
                        <a:t>https://www.youtube.com/watch?v=92ZmzD70sOU</a:t>
                      </a:r>
                    </a:p>
                    <a:p>
                      <a:pPr marL="0" indent="0" algn="ctr">
                        <a:buNone/>
                      </a:pPr>
                      <a:endParaRPr lang="en-GB" sz="900" b="1" dirty="0" smtClean="0">
                        <a:solidFill>
                          <a:schemeClr val="tx1"/>
                        </a:solidFill>
                        <a:latin typeface="L Frutiger Light"/>
                      </a:endParaRPr>
                    </a:p>
                    <a:p>
                      <a:pPr marL="0" indent="0" algn="ctr">
                        <a:buNone/>
                      </a:pPr>
                      <a:endParaRPr lang="en-GB" sz="1800" b="1" dirty="0" smtClean="0">
                        <a:solidFill>
                          <a:schemeClr val="tx1"/>
                        </a:solidFill>
                        <a:latin typeface="L Frutiger Light"/>
                      </a:endParaRPr>
                    </a:p>
                    <a:p>
                      <a:pPr marL="0" indent="0" algn="ctr">
                        <a:buNone/>
                      </a:pPr>
                      <a:r>
                        <a:rPr lang="en-GB" sz="1800" b="1" dirty="0" smtClean="0">
                          <a:solidFill>
                            <a:schemeClr val="tx1"/>
                          </a:solidFill>
                          <a:latin typeface="L Frutiger Light"/>
                        </a:rPr>
                        <a:t>For each entrepreneur, identify which skills or behaviours they use the most in their businesses </a:t>
                      </a:r>
                    </a:p>
                    <a:p>
                      <a:pPr marL="0" indent="0" algn="ctr">
                        <a:buNone/>
                      </a:pPr>
                      <a:endParaRPr lang="en-GB" sz="1800" dirty="0" smtClean="0">
                        <a:solidFill>
                          <a:schemeClr val="tx1"/>
                        </a:solidFill>
                        <a:latin typeface="L Frutiger Light"/>
                      </a:endParaRPr>
                    </a:p>
                    <a:p>
                      <a:pPr marL="0" indent="0" algn="ctr">
                        <a:buNone/>
                      </a:pPr>
                      <a:r>
                        <a:rPr lang="en-GB" sz="1800" dirty="0" smtClean="0">
                          <a:solidFill>
                            <a:srgbClr val="00BFDF"/>
                          </a:solidFill>
                          <a:latin typeface="L Frutiger Light"/>
                        </a:rPr>
                        <a:t>http://business.wales.gov.uk/bigideas/video-stories</a:t>
                      </a:r>
                    </a:p>
                    <a:p>
                      <a:pPr marL="0" indent="0" algn="ctr">
                        <a:buNone/>
                      </a:pPr>
                      <a:endParaRPr lang="en-GB" sz="1800" dirty="0" smtClean="0">
                        <a:solidFill>
                          <a:srgbClr val="FF0000"/>
                        </a:solidFill>
                        <a:latin typeface="L Frutiger Light"/>
                      </a:endParaRPr>
                    </a:p>
                    <a:p>
                      <a:pPr marL="0" indent="0" algn="ctr">
                        <a:buNone/>
                      </a:pPr>
                      <a:endParaRPr lang="en-GB" sz="1800" dirty="0" smtClean="0">
                        <a:solidFill>
                          <a:srgbClr val="FF0000"/>
                        </a:solidFill>
                        <a:latin typeface="L Frutiger Light"/>
                      </a:endParaRPr>
                    </a:p>
                    <a:p>
                      <a:pPr marL="0" indent="0" algn="ctr">
                        <a:buNone/>
                      </a:pPr>
                      <a:endParaRPr lang="en-GB" sz="1800" dirty="0" smtClean="0">
                        <a:solidFill>
                          <a:srgbClr val="FF0000"/>
                        </a:solidFill>
                        <a:latin typeface="L Frutiger Light"/>
                      </a:endParaRPr>
                    </a:p>
                    <a:p>
                      <a:pPr marL="0" indent="0" algn="ctr">
                        <a:buNone/>
                      </a:pPr>
                      <a:endParaRPr lang="en-GB" sz="1800" dirty="0" smtClean="0">
                        <a:solidFill>
                          <a:srgbClr val="FF0000"/>
                        </a:solidFill>
                        <a:latin typeface="L Frutiger Light"/>
                      </a:endParaRPr>
                    </a:p>
                    <a:p>
                      <a:pPr marL="0" indent="0" algn="ctr">
                        <a:buNone/>
                      </a:pPr>
                      <a:endParaRPr lang="en-GB" sz="1800" dirty="0" smtClean="0">
                        <a:solidFill>
                          <a:srgbClr val="FF0000"/>
                        </a:solidFill>
                        <a:latin typeface="L Frutiger Light"/>
                      </a:endParaRPr>
                    </a:p>
                    <a:p>
                      <a:pPr algn="ctr"/>
                      <a:endParaRPr lang="en-GB" sz="900" baseline="0" dirty="0">
                        <a:latin typeface="L Frutiger Light"/>
                      </a:endParaRPr>
                    </a:p>
                  </a:txBody>
                  <a:tcPr marL="78226" marR="78226" marT="41459" marB="41459">
                    <a:solidFill>
                      <a:schemeClr val="bg1"/>
                    </a:solidFill>
                  </a:tcPr>
                </a:tc>
              </a:tr>
            </a:tbl>
          </a:graphicData>
        </a:graphic>
      </p:graphicFrame>
      <p:cxnSp>
        <p:nvCxnSpPr>
          <p:cNvPr id="6" name="Straight Arrow Connector 5">
            <a:hlinkClick r:id="rId4" action="ppaction://hlinksldjump"/>
          </p:cNvPr>
          <p:cNvCxnSpPr/>
          <p:nvPr/>
        </p:nvCxnSpPr>
        <p:spPr>
          <a:xfrm>
            <a:off x="8463861"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a:hlinkClick r:id="" action="ppaction://noaction"/>
          </p:cNvPr>
          <p:cNvCxnSpPr/>
          <p:nvPr/>
        </p:nvCxnSpPr>
        <p:spPr>
          <a:xfrm flipH="1">
            <a:off x="7436538"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ectangle 8">
            <a:hlinkClick r:id="rId5" action="ppaction://hlinksldjump"/>
          </p:cNvPr>
          <p:cNvSpPr/>
          <p:nvPr/>
        </p:nvSpPr>
        <p:spPr>
          <a:xfrm>
            <a:off x="8014854" y="6674150"/>
            <a:ext cx="318655"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44"/>
            <a:endParaRPr lang="en-GB">
              <a:solidFill>
                <a:prstClr val="white"/>
              </a:solidFill>
            </a:endParaRPr>
          </a:p>
        </p:txBody>
      </p:sp>
    </p:spTree>
    <p:extLst>
      <p:ext uri="{BB962C8B-B14F-4D97-AF65-F5344CB8AC3E}">
        <p14:creationId xmlns:p14="http://schemas.microsoft.com/office/powerpoint/2010/main" val="1001525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1777" y="6584274"/>
            <a:ext cx="8762180" cy="250216"/>
          </a:xfrm>
          <a:prstGeom prst="rect">
            <a:avLst/>
          </a:prstGeom>
          <a:noFill/>
        </p:spPr>
        <p:txBody>
          <a:bodyPr wrap="square" lIns="80155" tIns="40078" rIns="80155" bIns="40078" rtlCol="0">
            <a:spAutoFit/>
          </a:bodyPr>
          <a:lstStyle/>
          <a:p>
            <a:pPr defTabSz="457144"/>
            <a:r>
              <a:rPr lang="en-US" sz="1100" dirty="0">
                <a:solidFill>
                  <a:prstClr val="white"/>
                </a:solidFill>
                <a:latin typeface="B Frutiger Bold"/>
                <a:cs typeface="B Frutiger Bold"/>
              </a:rPr>
              <a:t>Worksheet</a:t>
            </a:r>
          </a:p>
        </p:txBody>
      </p:sp>
      <p:graphicFrame>
        <p:nvGraphicFramePr>
          <p:cNvPr id="13" name="Table 12"/>
          <p:cNvGraphicFramePr>
            <a:graphicFrameLocks noGrp="1"/>
          </p:cNvGraphicFramePr>
          <p:nvPr>
            <p:extLst>
              <p:ext uri="{D42A27DB-BD31-4B8C-83A1-F6EECF244321}">
                <p14:modId xmlns:p14="http://schemas.microsoft.com/office/powerpoint/2010/main" val="227076346"/>
              </p:ext>
            </p:extLst>
          </p:nvPr>
        </p:nvGraphicFramePr>
        <p:xfrm>
          <a:off x="395114" y="2404171"/>
          <a:ext cx="4068453" cy="3873690"/>
        </p:xfrm>
        <a:graphic>
          <a:graphicData uri="http://schemas.openxmlformats.org/drawingml/2006/table">
            <a:tbl>
              <a:tblPr firstRow="1" bandRow="1">
                <a:tableStyleId>{5C22544A-7EE6-4342-B048-85BDC9FD1C3A}</a:tableStyleId>
              </a:tblPr>
              <a:tblGrid>
                <a:gridCol w="4068453"/>
              </a:tblGrid>
              <a:tr h="296278">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US" sz="1400" b="0" i="0" dirty="0" smtClean="0">
                          <a:solidFill>
                            <a:srgbClr val="D53B81"/>
                          </a:solidFill>
                          <a:latin typeface="Rockwell"/>
                          <a:cs typeface="Rockwell"/>
                        </a:rPr>
                        <a:t>Job Advertisement</a:t>
                      </a:r>
                      <a:r>
                        <a:rPr lang="en-US" sz="1400" b="0" i="0" baseline="0" dirty="0" smtClean="0">
                          <a:solidFill>
                            <a:srgbClr val="D53B81"/>
                          </a:solidFill>
                          <a:latin typeface="Rockwell"/>
                          <a:cs typeface="Rockwell"/>
                        </a:rPr>
                        <a:t> 1</a:t>
                      </a:r>
                      <a:endParaRPr lang="en-US" sz="1400" b="0" i="0" dirty="0" smtClean="0">
                        <a:solidFill>
                          <a:srgbClr val="D53B81"/>
                        </a:solidFill>
                        <a:latin typeface="L Frutiger Light"/>
                        <a:cs typeface="L Frutiger Light"/>
                      </a:endParaRPr>
                    </a:p>
                  </a:txBody>
                  <a:tcPr marL="78226" marR="78226" marT="41459" marB="41459">
                    <a:lnL w="12700" cap="flat" cmpd="sng" algn="ctr">
                      <a:solidFill>
                        <a:srgbClr val="D53B81"/>
                      </a:solidFill>
                      <a:prstDash val="solid"/>
                      <a:round/>
                      <a:headEnd type="none" w="med" len="med"/>
                      <a:tailEnd type="none" w="med" len="med"/>
                    </a:lnL>
                    <a:lnR w="12700" cap="flat" cmpd="sng" algn="ctr">
                      <a:solidFill>
                        <a:srgbClr val="D53B81"/>
                      </a:solidFill>
                      <a:prstDash val="solid"/>
                      <a:round/>
                      <a:headEnd type="none" w="med" len="med"/>
                      <a:tailEnd type="none" w="med" len="med"/>
                    </a:lnR>
                    <a:lnT w="12700" cap="flat" cmpd="sng" algn="ctr">
                      <a:solidFill>
                        <a:srgbClr val="D53B81"/>
                      </a:solidFill>
                      <a:prstDash val="solid"/>
                      <a:round/>
                      <a:headEnd type="none" w="med" len="med"/>
                      <a:tailEnd type="none" w="med" len="med"/>
                    </a:lnT>
                    <a:lnB w="12700" cap="flat" cmpd="sng" algn="ctr">
                      <a:solidFill>
                        <a:srgbClr val="D53B81"/>
                      </a:solidFill>
                      <a:prstDash val="solid"/>
                      <a:round/>
                      <a:headEnd type="none" w="med" len="med"/>
                      <a:tailEnd type="none" w="med" len="med"/>
                    </a:lnB>
                    <a:solidFill>
                      <a:schemeClr val="bg1"/>
                    </a:solidFill>
                  </a:tcPr>
                </a:tc>
              </a:tr>
              <a:tr h="3577412">
                <a:tc>
                  <a:txBody>
                    <a:bodyPr/>
                    <a:lstStyle/>
                    <a:p>
                      <a:r>
                        <a:rPr lang="en-GB" sz="1200" kern="1200" dirty="0" smtClean="0">
                          <a:solidFill>
                            <a:schemeClr val="dk1"/>
                          </a:solidFill>
                          <a:effectLst/>
                          <a:latin typeface="L Frutiger Light"/>
                          <a:ea typeface="+mn-ea"/>
                          <a:cs typeface="+mn-cs"/>
                        </a:rPr>
                        <a:t>PR MANAGER </a:t>
                      </a:r>
                    </a:p>
                    <a:p>
                      <a:r>
                        <a:rPr lang="en-GB" sz="1200" kern="1200" dirty="0" smtClean="0">
                          <a:solidFill>
                            <a:schemeClr val="dk1"/>
                          </a:solidFill>
                          <a:effectLst/>
                          <a:latin typeface="L Frutiger Light"/>
                          <a:ea typeface="+mn-ea"/>
                          <a:cs typeface="+mn-cs"/>
                        </a:rPr>
                        <a:t>Salary: Band 6 £30,939 - £40,809 per annum inclusive </a:t>
                      </a:r>
                    </a:p>
                    <a:p>
                      <a:r>
                        <a:rPr lang="en-GB" sz="1200" kern="1200" dirty="0" smtClean="0">
                          <a:solidFill>
                            <a:schemeClr val="dk1"/>
                          </a:solidFill>
                          <a:effectLst/>
                          <a:latin typeface="L Frutiger Light"/>
                          <a:ea typeface="+mn-ea"/>
                          <a:cs typeface="+mn-cs"/>
                        </a:rPr>
                        <a:t>Hours of work: 37.5 per week </a:t>
                      </a:r>
                    </a:p>
                    <a:p>
                      <a:endParaRPr lang="en-GB" sz="1200" kern="1200" dirty="0" smtClean="0">
                        <a:solidFill>
                          <a:schemeClr val="dk1"/>
                        </a:solidFill>
                        <a:effectLst/>
                        <a:latin typeface="L Frutiger Light"/>
                        <a:ea typeface="+mn-ea"/>
                        <a:cs typeface="+mn-cs"/>
                      </a:endParaRPr>
                    </a:p>
                    <a:p>
                      <a:r>
                        <a:rPr lang="en-GB" sz="1200" kern="1200" dirty="0" smtClean="0">
                          <a:solidFill>
                            <a:schemeClr val="dk1"/>
                          </a:solidFill>
                          <a:effectLst/>
                          <a:latin typeface="L Frutiger Light"/>
                          <a:ea typeface="+mn-ea"/>
                          <a:cs typeface="+mn-cs"/>
                        </a:rPr>
                        <a:t>You will be responsible for building effective relationships with local and specialist press at both regional and national level. You will be an energetic PR professional who understands what journalists are looking for, able to communicate sensitive stories in a compelling way and you will have substantial experience of TV, radio, print press and digital media channels. Able to spot and maximise opportunities, you will know the Welsh press arena well and will be totally focused on getting St Joseph’s in the limelight. </a:t>
                      </a:r>
                    </a:p>
                  </a:txBody>
                  <a:tcPr marL="78226" marR="78226" marT="41459" marB="41459">
                    <a:lnL w="12700" cap="flat" cmpd="sng" algn="ctr">
                      <a:solidFill>
                        <a:srgbClr val="D53B81"/>
                      </a:solidFill>
                      <a:prstDash val="solid"/>
                      <a:round/>
                      <a:headEnd type="none" w="med" len="med"/>
                      <a:tailEnd type="none" w="med" len="med"/>
                    </a:lnL>
                    <a:lnR w="12700" cap="flat" cmpd="sng" algn="ctr">
                      <a:solidFill>
                        <a:srgbClr val="D53B81"/>
                      </a:solidFill>
                      <a:prstDash val="solid"/>
                      <a:round/>
                      <a:headEnd type="none" w="med" len="med"/>
                      <a:tailEnd type="none" w="med" len="med"/>
                    </a:lnR>
                    <a:lnT w="12700" cap="flat" cmpd="sng" algn="ctr">
                      <a:solidFill>
                        <a:srgbClr val="D53B81"/>
                      </a:solidFill>
                      <a:prstDash val="solid"/>
                      <a:round/>
                      <a:headEnd type="none" w="med" len="med"/>
                      <a:tailEnd type="none" w="med" len="med"/>
                    </a:lnT>
                    <a:lnB w="12700" cap="flat" cmpd="sng" algn="ctr">
                      <a:solidFill>
                        <a:srgbClr val="D53B81"/>
                      </a:solidFill>
                      <a:prstDash val="solid"/>
                      <a:round/>
                      <a:headEnd type="none" w="med" len="med"/>
                      <a:tailEnd type="none" w="med" len="med"/>
                    </a:lnB>
                    <a:solidFill>
                      <a:schemeClr val="bg1"/>
                    </a:solidFill>
                  </a:tcPr>
                </a:tc>
              </a:tr>
            </a:tbl>
          </a:graphicData>
        </a:graphic>
      </p:graphicFrame>
      <p:sp>
        <p:nvSpPr>
          <p:cNvPr id="5" name="TextBox 4"/>
          <p:cNvSpPr txBox="1"/>
          <p:nvPr/>
        </p:nvSpPr>
        <p:spPr>
          <a:xfrm>
            <a:off x="243099" y="1220587"/>
            <a:ext cx="8440937" cy="1096601"/>
          </a:xfrm>
          <a:prstGeom prst="rect">
            <a:avLst/>
          </a:prstGeom>
          <a:noFill/>
        </p:spPr>
        <p:txBody>
          <a:bodyPr wrap="square" lIns="80155" tIns="40078" rIns="80155" bIns="40078" rtlCol="0">
            <a:spAutoFit/>
          </a:bodyPr>
          <a:lstStyle/>
          <a:p>
            <a:pPr defTabSz="457144"/>
            <a:r>
              <a:rPr lang="en-GB" dirty="0">
                <a:solidFill>
                  <a:srgbClr val="D53B81"/>
                </a:solidFill>
                <a:latin typeface="Rockwell"/>
                <a:cs typeface="Rockwell"/>
              </a:rPr>
              <a:t>2. Career </a:t>
            </a:r>
            <a:r>
              <a:rPr lang="en-GB" dirty="0">
                <a:solidFill>
                  <a:srgbClr val="D53B81"/>
                </a:solidFill>
                <a:latin typeface="Rockwell"/>
                <a:cs typeface="Rockwell"/>
              </a:rPr>
              <a:t>Skills</a:t>
            </a:r>
          </a:p>
          <a:p>
            <a:pPr defTabSz="457144"/>
            <a:r>
              <a:rPr lang="en-GB" sz="1200" dirty="0">
                <a:solidFill>
                  <a:srgbClr val="D53B81"/>
                </a:solidFill>
                <a:latin typeface="Rockwell"/>
                <a:cs typeface="Rockwell"/>
              </a:rPr>
              <a:t>Look at the job advertisements below to consider the importance of the four </a:t>
            </a:r>
            <a:r>
              <a:rPr lang="en-GB" sz="1200" dirty="0">
                <a:solidFill>
                  <a:srgbClr val="000000"/>
                </a:solidFill>
                <a:latin typeface="Rockwell"/>
                <a:cs typeface="Rockwell"/>
              </a:rPr>
              <a:t>ACRO</a:t>
            </a:r>
            <a:r>
              <a:rPr lang="en-GB" sz="1200" dirty="0">
                <a:solidFill>
                  <a:srgbClr val="D53B81"/>
                </a:solidFill>
                <a:latin typeface="Rockwell"/>
                <a:cs typeface="Rockwell"/>
              </a:rPr>
              <a:t> areas:</a:t>
            </a:r>
          </a:p>
          <a:p>
            <a:pPr defTabSz="457144"/>
            <a:r>
              <a:rPr lang="en-GB" sz="1200" dirty="0">
                <a:solidFill>
                  <a:srgbClr val="D53B81"/>
                </a:solidFill>
                <a:latin typeface="Rockwell"/>
                <a:cs typeface="Rockwell"/>
              </a:rPr>
              <a:t>1. Rank each skills area 1- 4 (1 most important - 4 least important) for each advertisement</a:t>
            </a:r>
          </a:p>
          <a:p>
            <a:pPr defTabSz="457144"/>
            <a:r>
              <a:rPr lang="en-GB" sz="1200" dirty="0">
                <a:solidFill>
                  <a:srgbClr val="D53B81"/>
                </a:solidFill>
                <a:latin typeface="Rockwell"/>
                <a:cs typeface="Rockwell"/>
              </a:rPr>
              <a:t>2. Referring back to the skills mentioned on the PowerPoint, list which would be most appropriate for each job advertised.</a:t>
            </a:r>
          </a:p>
        </p:txBody>
      </p:sp>
      <p:graphicFrame>
        <p:nvGraphicFramePr>
          <p:cNvPr id="11" name="Table 10"/>
          <p:cNvGraphicFramePr>
            <a:graphicFrameLocks noGrp="1"/>
          </p:cNvGraphicFramePr>
          <p:nvPr>
            <p:extLst>
              <p:ext uri="{D42A27DB-BD31-4B8C-83A1-F6EECF244321}">
                <p14:modId xmlns:p14="http://schemas.microsoft.com/office/powerpoint/2010/main" val="3767637142"/>
              </p:ext>
            </p:extLst>
          </p:nvPr>
        </p:nvGraphicFramePr>
        <p:xfrm>
          <a:off x="4707659" y="2404171"/>
          <a:ext cx="4068453" cy="3863470"/>
        </p:xfrm>
        <a:graphic>
          <a:graphicData uri="http://schemas.openxmlformats.org/drawingml/2006/table">
            <a:tbl>
              <a:tblPr firstRow="1" bandRow="1">
                <a:tableStyleId>{5C22544A-7EE6-4342-B048-85BDC9FD1C3A}</a:tableStyleId>
              </a:tblPr>
              <a:tblGrid>
                <a:gridCol w="4068453"/>
              </a:tblGrid>
              <a:tr h="305832">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US" sz="1300" b="0" i="0" dirty="0" smtClean="0">
                          <a:solidFill>
                            <a:srgbClr val="D53B81"/>
                          </a:solidFill>
                          <a:latin typeface="Rockwell"/>
                          <a:cs typeface="Rockwell"/>
                        </a:rPr>
                        <a:t>Job Advertisement 2</a:t>
                      </a:r>
                    </a:p>
                  </a:txBody>
                  <a:tcPr marL="78226" marR="78226" marT="41459" marB="41459">
                    <a:lnL w="12700" cap="flat" cmpd="sng" algn="ctr">
                      <a:solidFill>
                        <a:srgbClr val="D53B81"/>
                      </a:solidFill>
                      <a:prstDash val="solid"/>
                      <a:round/>
                      <a:headEnd type="none" w="med" len="med"/>
                      <a:tailEnd type="none" w="med" len="med"/>
                    </a:lnL>
                    <a:lnR w="12700" cap="flat" cmpd="sng" algn="ctr">
                      <a:solidFill>
                        <a:srgbClr val="D53B81"/>
                      </a:solidFill>
                      <a:prstDash val="solid"/>
                      <a:round/>
                      <a:headEnd type="none" w="med" len="med"/>
                      <a:tailEnd type="none" w="med" len="med"/>
                    </a:lnR>
                    <a:lnT w="12700" cap="flat" cmpd="sng" algn="ctr">
                      <a:solidFill>
                        <a:srgbClr val="D53B81"/>
                      </a:solidFill>
                      <a:prstDash val="solid"/>
                      <a:round/>
                      <a:headEnd type="none" w="med" len="med"/>
                      <a:tailEnd type="none" w="med" len="med"/>
                    </a:lnT>
                    <a:lnB w="12700" cap="flat" cmpd="sng" algn="ctr">
                      <a:solidFill>
                        <a:srgbClr val="D53B81"/>
                      </a:solidFill>
                      <a:prstDash val="solid"/>
                      <a:round/>
                      <a:headEnd type="none" w="med" len="med"/>
                      <a:tailEnd type="none" w="med" len="med"/>
                    </a:lnB>
                    <a:solidFill>
                      <a:schemeClr val="bg1"/>
                    </a:solidFill>
                  </a:tcPr>
                </a:tc>
              </a:tr>
              <a:tr h="3557638">
                <a:tc>
                  <a:txBody>
                    <a:bodyPr/>
                    <a:lstStyle/>
                    <a:p>
                      <a:pPr algn="l"/>
                      <a:r>
                        <a:rPr lang="en-GB" sz="1200" kern="1200" dirty="0" smtClean="0">
                          <a:solidFill>
                            <a:schemeClr val="dk1"/>
                          </a:solidFill>
                          <a:effectLst/>
                          <a:latin typeface="L Frutiger Light"/>
                          <a:ea typeface="+mn-ea"/>
                          <a:cs typeface="+mn-cs"/>
                        </a:rPr>
                        <a:t>Singing for the Brain Volunteer</a:t>
                      </a:r>
                    </a:p>
                    <a:p>
                      <a:pPr algn="ctr"/>
                      <a:endParaRPr lang="en-GB" sz="1200" kern="1200" dirty="0" smtClean="0">
                        <a:solidFill>
                          <a:schemeClr val="dk1"/>
                        </a:solidFill>
                        <a:effectLst/>
                        <a:latin typeface="L Frutiger Light"/>
                        <a:ea typeface="+mn-ea"/>
                        <a:cs typeface="+mn-cs"/>
                      </a:endParaRPr>
                    </a:p>
                    <a:p>
                      <a:endParaRPr lang="en-GB" sz="1200" kern="1200" dirty="0" smtClean="0">
                        <a:solidFill>
                          <a:schemeClr val="dk1"/>
                        </a:solidFill>
                        <a:effectLst/>
                        <a:latin typeface="L Frutiger Light"/>
                        <a:ea typeface="+mn-ea"/>
                        <a:cs typeface="+mn-cs"/>
                      </a:endParaRPr>
                    </a:p>
                    <a:p>
                      <a:endParaRPr lang="en-GB" sz="1200" kern="1200" dirty="0" smtClean="0">
                        <a:solidFill>
                          <a:schemeClr val="dk1"/>
                        </a:solidFill>
                        <a:effectLst/>
                        <a:latin typeface="L Frutiger Light"/>
                        <a:ea typeface="+mn-ea"/>
                        <a:cs typeface="+mn-cs"/>
                      </a:endParaRPr>
                    </a:p>
                    <a:p>
                      <a:r>
                        <a:rPr lang="en-GB" sz="1200" kern="1200" dirty="0" smtClean="0">
                          <a:solidFill>
                            <a:schemeClr val="dk1"/>
                          </a:solidFill>
                          <a:effectLst/>
                          <a:latin typeface="L Frutiger Light"/>
                          <a:ea typeface="+mn-ea"/>
                          <a:cs typeface="+mn-cs"/>
                        </a:rPr>
                        <a:t>Singing for the Brain is an innovative project providing musical stimulation for people with dementia and their carers. It offers the chance for social interaction in a safe and supportive environment. Your involvement will help to improve well being and help reduce the isolation so often experienced by people with dementia and their carers</a:t>
                      </a:r>
                    </a:p>
                    <a:p>
                      <a:pPr lvl="0"/>
                      <a:r>
                        <a:rPr lang="en-GB" sz="1200" kern="1200" dirty="0" smtClean="0">
                          <a:solidFill>
                            <a:schemeClr val="dk1"/>
                          </a:solidFill>
                          <a:effectLst/>
                          <a:latin typeface="L Frutiger Light"/>
                          <a:ea typeface="+mn-ea"/>
                          <a:cs typeface="+mn-cs"/>
                        </a:rPr>
                        <a:t>Chatting to clients and their carers</a:t>
                      </a:r>
                    </a:p>
                    <a:p>
                      <a:pPr lvl="0"/>
                      <a:r>
                        <a:rPr lang="en-GB" sz="1200" kern="1200" dirty="0" smtClean="0">
                          <a:solidFill>
                            <a:schemeClr val="dk1"/>
                          </a:solidFill>
                          <a:effectLst/>
                          <a:latin typeface="L Frutiger Light"/>
                          <a:ea typeface="+mn-ea"/>
                          <a:cs typeface="+mn-cs"/>
                        </a:rPr>
                        <a:t>Supporting the group leader by issuing song books, starting off songs/movements, and encouraging participation</a:t>
                      </a:r>
                    </a:p>
                    <a:p>
                      <a:pPr lvl="0"/>
                      <a:r>
                        <a:rPr lang="en-GB" sz="1200" kern="1200" dirty="0" smtClean="0">
                          <a:solidFill>
                            <a:schemeClr val="dk1"/>
                          </a:solidFill>
                          <a:effectLst/>
                          <a:latin typeface="L Frutiger Light"/>
                          <a:ea typeface="+mn-ea"/>
                          <a:cs typeface="+mn-cs"/>
                        </a:rPr>
                        <a:t>•Helping set up the room and serving refreshments</a:t>
                      </a:r>
                    </a:p>
                    <a:p>
                      <a:pPr lvl="0"/>
                      <a:r>
                        <a:rPr lang="en-GB" sz="1200" kern="1200" dirty="0" smtClean="0">
                          <a:solidFill>
                            <a:schemeClr val="dk1"/>
                          </a:solidFill>
                          <a:effectLst/>
                          <a:latin typeface="L Frutiger Light"/>
                          <a:ea typeface="+mn-ea"/>
                          <a:cs typeface="+mn-cs"/>
                        </a:rPr>
                        <a:t>•Helping with refreshments</a:t>
                      </a:r>
                    </a:p>
                  </a:txBody>
                  <a:tcPr marL="78226" marR="78226" marT="41459" marB="41459">
                    <a:lnL w="12700" cap="flat" cmpd="sng" algn="ctr">
                      <a:solidFill>
                        <a:srgbClr val="D53B81"/>
                      </a:solidFill>
                      <a:prstDash val="solid"/>
                      <a:round/>
                      <a:headEnd type="none" w="med" len="med"/>
                      <a:tailEnd type="none" w="med" len="med"/>
                    </a:lnL>
                    <a:lnR w="12700" cap="flat" cmpd="sng" algn="ctr">
                      <a:solidFill>
                        <a:srgbClr val="D53B81"/>
                      </a:solidFill>
                      <a:prstDash val="solid"/>
                      <a:round/>
                      <a:headEnd type="none" w="med" len="med"/>
                      <a:tailEnd type="none" w="med" len="med"/>
                    </a:lnR>
                    <a:lnT w="12700" cap="flat" cmpd="sng" algn="ctr">
                      <a:solidFill>
                        <a:srgbClr val="D53B81"/>
                      </a:solidFill>
                      <a:prstDash val="solid"/>
                      <a:round/>
                      <a:headEnd type="none" w="med" len="med"/>
                      <a:tailEnd type="none" w="med" len="med"/>
                    </a:lnT>
                    <a:lnB w="12700" cap="flat" cmpd="sng" algn="ctr">
                      <a:solidFill>
                        <a:srgbClr val="D53B81"/>
                      </a:solidFill>
                      <a:prstDash val="solid"/>
                      <a:round/>
                      <a:headEnd type="none" w="med" len="med"/>
                      <a:tailEnd type="none" w="med" len="med"/>
                    </a:lnB>
                    <a:solidFill>
                      <a:schemeClr val="bg1"/>
                    </a:solidFill>
                  </a:tcPr>
                </a:tc>
              </a:tr>
            </a:tbl>
          </a:graphicData>
        </a:graphic>
      </p:graphicFrame>
      <p:cxnSp>
        <p:nvCxnSpPr>
          <p:cNvPr id="10" name="Straight Arrow Connector 9">
            <a:hlinkClick r:id="" action="ppaction://noaction"/>
          </p:cNvPr>
          <p:cNvCxnSpPr/>
          <p:nvPr/>
        </p:nvCxnSpPr>
        <p:spPr>
          <a:xfrm>
            <a:off x="8463861"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a:hlinkClick r:id="" action="ppaction://noaction"/>
          </p:cNvPr>
          <p:cNvCxnSpPr/>
          <p:nvPr/>
        </p:nvCxnSpPr>
        <p:spPr>
          <a:xfrm flipH="1">
            <a:off x="7436538"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a:hlinkClick r:id="rId3" action="ppaction://hlinksldjump"/>
          </p:cNvPr>
          <p:cNvSpPr/>
          <p:nvPr/>
        </p:nvSpPr>
        <p:spPr>
          <a:xfrm>
            <a:off x="8014854" y="6674150"/>
            <a:ext cx="318655"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44"/>
            <a:endParaRPr lang="en-GB">
              <a:solidFill>
                <a:prstClr val="white"/>
              </a:solidFill>
            </a:endParaRPr>
          </a:p>
        </p:txBody>
      </p:sp>
    </p:spTree>
    <p:extLst>
      <p:ext uri="{BB962C8B-B14F-4D97-AF65-F5344CB8AC3E}">
        <p14:creationId xmlns:p14="http://schemas.microsoft.com/office/powerpoint/2010/main" val="3316800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1777" y="6584274"/>
            <a:ext cx="8762180" cy="250216"/>
          </a:xfrm>
          <a:prstGeom prst="rect">
            <a:avLst/>
          </a:prstGeom>
          <a:noFill/>
        </p:spPr>
        <p:txBody>
          <a:bodyPr wrap="square" lIns="80155" tIns="40078" rIns="80155" bIns="40078" rtlCol="0">
            <a:spAutoFit/>
          </a:bodyPr>
          <a:lstStyle/>
          <a:p>
            <a:pPr defTabSz="457144"/>
            <a:r>
              <a:rPr lang="en-US" sz="1100" dirty="0">
                <a:solidFill>
                  <a:prstClr val="white"/>
                </a:solidFill>
                <a:latin typeface="B Frutiger Bold"/>
                <a:cs typeface="B Frutiger Bold"/>
              </a:rPr>
              <a:t>Worksheet</a:t>
            </a:r>
          </a:p>
        </p:txBody>
      </p:sp>
      <p:graphicFrame>
        <p:nvGraphicFramePr>
          <p:cNvPr id="13" name="Table 12"/>
          <p:cNvGraphicFramePr>
            <a:graphicFrameLocks noGrp="1"/>
          </p:cNvGraphicFramePr>
          <p:nvPr>
            <p:extLst>
              <p:ext uri="{D42A27DB-BD31-4B8C-83A1-F6EECF244321}">
                <p14:modId xmlns:p14="http://schemas.microsoft.com/office/powerpoint/2010/main" val="1939284663"/>
              </p:ext>
            </p:extLst>
          </p:nvPr>
        </p:nvGraphicFramePr>
        <p:xfrm>
          <a:off x="342399" y="1315701"/>
          <a:ext cx="4068453" cy="3873690"/>
        </p:xfrm>
        <a:graphic>
          <a:graphicData uri="http://schemas.openxmlformats.org/drawingml/2006/table">
            <a:tbl>
              <a:tblPr firstRow="1" bandRow="1">
                <a:tableStyleId>{5C22544A-7EE6-4342-B048-85BDC9FD1C3A}</a:tableStyleId>
              </a:tblPr>
              <a:tblGrid>
                <a:gridCol w="4068453"/>
              </a:tblGrid>
              <a:tr h="296278">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US" sz="1400" b="0" i="0" dirty="0" smtClean="0">
                          <a:solidFill>
                            <a:srgbClr val="D53B81"/>
                          </a:solidFill>
                          <a:latin typeface="Rockwell"/>
                          <a:cs typeface="Rockwell"/>
                        </a:rPr>
                        <a:t>Job Advertisement</a:t>
                      </a:r>
                      <a:r>
                        <a:rPr lang="en-US" sz="1400" b="0" i="0" baseline="0" dirty="0" smtClean="0">
                          <a:solidFill>
                            <a:srgbClr val="D53B81"/>
                          </a:solidFill>
                          <a:latin typeface="Rockwell"/>
                          <a:cs typeface="Rockwell"/>
                        </a:rPr>
                        <a:t> 3</a:t>
                      </a:r>
                      <a:endParaRPr lang="en-US" sz="1400" b="0" i="0" dirty="0" smtClean="0">
                        <a:solidFill>
                          <a:srgbClr val="D53B81"/>
                        </a:solidFill>
                        <a:latin typeface="L Frutiger Light"/>
                        <a:cs typeface="L Frutiger Light"/>
                      </a:endParaRPr>
                    </a:p>
                  </a:txBody>
                  <a:tcPr marL="78226" marR="78226" marT="41459" marB="41459">
                    <a:lnL w="12700" cap="flat" cmpd="sng" algn="ctr">
                      <a:solidFill>
                        <a:srgbClr val="D53B81"/>
                      </a:solidFill>
                      <a:prstDash val="solid"/>
                      <a:round/>
                      <a:headEnd type="none" w="med" len="med"/>
                      <a:tailEnd type="none" w="med" len="med"/>
                    </a:lnL>
                    <a:lnR w="12700" cap="flat" cmpd="sng" algn="ctr">
                      <a:solidFill>
                        <a:srgbClr val="D53B81"/>
                      </a:solidFill>
                      <a:prstDash val="solid"/>
                      <a:round/>
                      <a:headEnd type="none" w="med" len="med"/>
                      <a:tailEnd type="none" w="med" len="med"/>
                    </a:lnR>
                    <a:lnT w="12700" cap="flat" cmpd="sng" algn="ctr">
                      <a:solidFill>
                        <a:srgbClr val="D53B81"/>
                      </a:solidFill>
                      <a:prstDash val="solid"/>
                      <a:round/>
                      <a:headEnd type="none" w="med" len="med"/>
                      <a:tailEnd type="none" w="med" len="med"/>
                    </a:lnT>
                    <a:lnB w="12700" cap="flat" cmpd="sng" algn="ctr">
                      <a:solidFill>
                        <a:srgbClr val="D53B81"/>
                      </a:solidFill>
                      <a:prstDash val="solid"/>
                      <a:round/>
                      <a:headEnd type="none" w="med" len="med"/>
                      <a:tailEnd type="none" w="med" len="med"/>
                    </a:lnB>
                    <a:solidFill>
                      <a:schemeClr val="bg1"/>
                    </a:solidFill>
                  </a:tcPr>
                </a:tc>
              </a:tr>
              <a:tr h="3577412">
                <a:tc>
                  <a:txBody>
                    <a:bodyPr/>
                    <a:lstStyle/>
                    <a:p>
                      <a:r>
                        <a:rPr lang="en-GB" sz="1200" kern="1200" dirty="0" smtClean="0">
                          <a:solidFill>
                            <a:schemeClr val="dk1"/>
                          </a:solidFill>
                          <a:effectLst/>
                          <a:latin typeface="L Frutiger Light"/>
                          <a:ea typeface="+mn-ea"/>
                          <a:cs typeface="+mn-cs"/>
                        </a:rPr>
                        <a:t>Forensic Skills are part of the Red Snapper Group who are a successful, niche recruitment agency. </a:t>
                      </a:r>
                    </a:p>
                    <a:p>
                      <a:endParaRPr lang="en-GB" sz="1200" kern="1200" dirty="0" smtClean="0">
                        <a:solidFill>
                          <a:schemeClr val="dk1"/>
                        </a:solidFill>
                        <a:effectLst/>
                        <a:latin typeface="L Frutiger Light"/>
                        <a:ea typeface="+mn-ea"/>
                        <a:cs typeface="+mn-cs"/>
                      </a:endParaRPr>
                    </a:p>
                    <a:p>
                      <a:r>
                        <a:rPr lang="en-GB" sz="1200" kern="1200" dirty="0" smtClean="0">
                          <a:solidFill>
                            <a:schemeClr val="dk1"/>
                          </a:solidFill>
                          <a:effectLst/>
                          <a:latin typeface="L Frutiger Light"/>
                          <a:ea typeface="+mn-ea"/>
                          <a:cs typeface="+mn-cs"/>
                        </a:rPr>
                        <a:t>We are currently recruiting for a Forensic Casework Examiner on a temporary 3 month basis initially to start ASAP; the contract is paying £11.50 - £15 per hour.</a:t>
                      </a:r>
                    </a:p>
                    <a:p>
                      <a:endParaRPr lang="en-GB" sz="1200" kern="1200" dirty="0" smtClean="0">
                        <a:solidFill>
                          <a:schemeClr val="dk1"/>
                        </a:solidFill>
                        <a:effectLst/>
                        <a:latin typeface="L Frutiger Light"/>
                        <a:ea typeface="+mn-ea"/>
                        <a:cs typeface="+mn-cs"/>
                      </a:endParaRPr>
                    </a:p>
                    <a:p>
                      <a:r>
                        <a:rPr lang="en-GB" sz="1200" kern="1200" dirty="0" smtClean="0">
                          <a:solidFill>
                            <a:schemeClr val="dk1"/>
                          </a:solidFill>
                          <a:effectLst/>
                          <a:latin typeface="L Frutiger Light"/>
                          <a:ea typeface="+mn-ea"/>
                          <a:cs typeface="+mn-cs"/>
                        </a:rPr>
                        <a:t>We require an individual with a scientific background, to carry out the examination of Forensic Casework items by taking a share in the caseload. This person will be expected to assist under instruction with a high level of accuracy and prepare meticulous, detailed case notes for use in a Court of Law.</a:t>
                      </a:r>
                    </a:p>
                  </a:txBody>
                  <a:tcPr marL="78226" marR="78226" marT="41459" marB="41459">
                    <a:lnL w="12700" cap="flat" cmpd="sng" algn="ctr">
                      <a:solidFill>
                        <a:srgbClr val="D53B81"/>
                      </a:solidFill>
                      <a:prstDash val="solid"/>
                      <a:round/>
                      <a:headEnd type="none" w="med" len="med"/>
                      <a:tailEnd type="none" w="med" len="med"/>
                    </a:lnL>
                    <a:lnR w="12700" cap="flat" cmpd="sng" algn="ctr">
                      <a:solidFill>
                        <a:srgbClr val="D53B81"/>
                      </a:solidFill>
                      <a:prstDash val="solid"/>
                      <a:round/>
                      <a:headEnd type="none" w="med" len="med"/>
                      <a:tailEnd type="none" w="med" len="med"/>
                    </a:lnR>
                    <a:lnT w="12700" cap="flat" cmpd="sng" algn="ctr">
                      <a:solidFill>
                        <a:srgbClr val="D53B81"/>
                      </a:solidFill>
                      <a:prstDash val="solid"/>
                      <a:round/>
                      <a:headEnd type="none" w="med" len="med"/>
                      <a:tailEnd type="none" w="med" len="med"/>
                    </a:lnT>
                    <a:lnB w="12700" cap="flat" cmpd="sng" algn="ctr">
                      <a:solidFill>
                        <a:srgbClr val="D53B81"/>
                      </a:solidFill>
                      <a:prstDash val="solid"/>
                      <a:round/>
                      <a:headEnd type="none" w="med" len="med"/>
                      <a:tailEnd type="none" w="med" len="med"/>
                    </a:lnB>
                    <a:solidFill>
                      <a:schemeClr val="bg1"/>
                    </a:solidFill>
                  </a:tcPr>
                </a:tc>
              </a:tr>
            </a:tbl>
          </a:graphicData>
        </a:graphic>
      </p:graphicFrame>
      <p:sp>
        <p:nvSpPr>
          <p:cNvPr id="5" name="TextBox 4"/>
          <p:cNvSpPr txBox="1"/>
          <p:nvPr/>
        </p:nvSpPr>
        <p:spPr>
          <a:xfrm>
            <a:off x="342399" y="5268722"/>
            <a:ext cx="8440937" cy="1004268"/>
          </a:xfrm>
          <a:prstGeom prst="rect">
            <a:avLst/>
          </a:prstGeom>
          <a:noFill/>
        </p:spPr>
        <p:txBody>
          <a:bodyPr wrap="square" lIns="80155" tIns="40078" rIns="80155" bIns="40078" rtlCol="0">
            <a:spAutoFit/>
          </a:bodyPr>
          <a:lstStyle/>
          <a:p>
            <a:pPr defTabSz="457144"/>
            <a:r>
              <a:rPr lang="en-GB" sz="1200" dirty="0">
                <a:solidFill>
                  <a:srgbClr val="D53B81"/>
                </a:solidFill>
                <a:latin typeface="Rockwell"/>
                <a:cs typeface="Rockwell"/>
              </a:rPr>
              <a:t>Create your own CV in order to apply for ether one of these jobs, or one that you have selected using an online search engine.  Remember to include all of your skills, along with examples of contexts in which they were </a:t>
            </a:r>
            <a:r>
              <a:rPr lang="en-GB" sz="1200" dirty="0">
                <a:solidFill>
                  <a:srgbClr val="D53B81"/>
                </a:solidFill>
                <a:latin typeface="Rockwell"/>
                <a:cs typeface="Rockwell"/>
              </a:rPr>
              <a:t>demonstrated e.g. Write </a:t>
            </a:r>
            <a:r>
              <a:rPr lang="en-GB" sz="1200" dirty="0">
                <a:solidFill>
                  <a:srgbClr val="D53B81"/>
                </a:solidFill>
                <a:latin typeface="Rockwell"/>
                <a:cs typeface="Rockwell"/>
              </a:rPr>
              <a:t>a letter/email to accompany your CV.</a:t>
            </a:r>
          </a:p>
          <a:p>
            <a:pPr defTabSz="457144"/>
            <a:endParaRPr lang="en-GB" sz="1200" dirty="0">
              <a:solidFill>
                <a:srgbClr val="D53B81"/>
              </a:solidFill>
              <a:latin typeface="Rockwell"/>
              <a:cs typeface="Rockwell"/>
            </a:endParaRPr>
          </a:p>
          <a:p>
            <a:pPr defTabSz="457144"/>
            <a:r>
              <a:rPr lang="en-GB" sz="1200" dirty="0">
                <a:solidFill>
                  <a:srgbClr val="D53B81"/>
                </a:solidFill>
                <a:latin typeface="Rockwell"/>
                <a:cs typeface="Rockwell"/>
              </a:rPr>
              <a:t>You may wish to use a CV template.</a:t>
            </a:r>
          </a:p>
        </p:txBody>
      </p:sp>
      <p:graphicFrame>
        <p:nvGraphicFramePr>
          <p:cNvPr id="11" name="Table 10"/>
          <p:cNvGraphicFramePr>
            <a:graphicFrameLocks noGrp="1"/>
          </p:cNvGraphicFramePr>
          <p:nvPr>
            <p:extLst>
              <p:ext uri="{D42A27DB-BD31-4B8C-83A1-F6EECF244321}">
                <p14:modId xmlns:p14="http://schemas.microsoft.com/office/powerpoint/2010/main" val="2630358467"/>
              </p:ext>
            </p:extLst>
          </p:nvPr>
        </p:nvGraphicFramePr>
        <p:xfrm>
          <a:off x="4714883" y="1325920"/>
          <a:ext cx="4068453" cy="3863470"/>
        </p:xfrm>
        <a:graphic>
          <a:graphicData uri="http://schemas.openxmlformats.org/drawingml/2006/table">
            <a:tbl>
              <a:tblPr firstRow="1" bandRow="1">
                <a:tableStyleId>{5C22544A-7EE6-4342-B048-85BDC9FD1C3A}</a:tableStyleId>
              </a:tblPr>
              <a:tblGrid>
                <a:gridCol w="4068453"/>
              </a:tblGrid>
              <a:tr h="305832">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US" sz="1300" b="0" i="0" dirty="0" smtClean="0">
                          <a:solidFill>
                            <a:srgbClr val="D53B81"/>
                          </a:solidFill>
                          <a:latin typeface="Rockwell"/>
                          <a:cs typeface="Rockwell"/>
                        </a:rPr>
                        <a:t>Job Advertisement 4</a:t>
                      </a:r>
                    </a:p>
                  </a:txBody>
                  <a:tcPr marL="78226" marR="78226" marT="41459" marB="41459">
                    <a:lnL w="12700" cap="flat" cmpd="sng" algn="ctr">
                      <a:solidFill>
                        <a:srgbClr val="D53B81"/>
                      </a:solidFill>
                      <a:prstDash val="solid"/>
                      <a:round/>
                      <a:headEnd type="none" w="med" len="med"/>
                      <a:tailEnd type="none" w="med" len="med"/>
                    </a:lnL>
                    <a:lnR w="12700" cap="flat" cmpd="sng" algn="ctr">
                      <a:solidFill>
                        <a:srgbClr val="D53B81"/>
                      </a:solidFill>
                      <a:prstDash val="solid"/>
                      <a:round/>
                      <a:headEnd type="none" w="med" len="med"/>
                      <a:tailEnd type="none" w="med" len="med"/>
                    </a:lnR>
                    <a:lnT w="12700" cap="flat" cmpd="sng" algn="ctr">
                      <a:solidFill>
                        <a:srgbClr val="D53B81"/>
                      </a:solidFill>
                      <a:prstDash val="solid"/>
                      <a:round/>
                      <a:headEnd type="none" w="med" len="med"/>
                      <a:tailEnd type="none" w="med" len="med"/>
                    </a:lnT>
                    <a:lnB w="12700" cap="flat" cmpd="sng" algn="ctr">
                      <a:solidFill>
                        <a:srgbClr val="D53B81"/>
                      </a:solidFill>
                      <a:prstDash val="solid"/>
                      <a:round/>
                      <a:headEnd type="none" w="med" len="med"/>
                      <a:tailEnd type="none" w="med" len="med"/>
                    </a:lnB>
                    <a:solidFill>
                      <a:schemeClr val="bg1"/>
                    </a:solidFill>
                  </a:tcPr>
                </a:tc>
              </a:tr>
              <a:tr h="3557638">
                <a:tc>
                  <a:txBody>
                    <a:bodyPr/>
                    <a:lstStyle/>
                    <a:p>
                      <a:pPr algn="l"/>
                      <a:r>
                        <a:rPr lang="en-GB" sz="1200" kern="1200" dirty="0" smtClean="0">
                          <a:solidFill>
                            <a:schemeClr val="dk1"/>
                          </a:solidFill>
                          <a:effectLst/>
                          <a:latin typeface="L Frutiger Light"/>
                          <a:ea typeface="+mn-ea"/>
                          <a:cs typeface="+mn-cs"/>
                        </a:rPr>
                        <a:t>Job Reference: 335-75-13</a:t>
                      </a:r>
                    </a:p>
                    <a:p>
                      <a:pPr algn="l"/>
                      <a:r>
                        <a:rPr lang="en-GB" sz="1200" kern="1200" dirty="0" smtClean="0">
                          <a:solidFill>
                            <a:schemeClr val="dk1"/>
                          </a:solidFill>
                          <a:effectLst/>
                          <a:latin typeface="L Frutiger Light"/>
                          <a:ea typeface="+mn-ea"/>
                          <a:cs typeface="+mn-cs"/>
                        </a:rPr>
                        <a:t>Job Title: Qualified Paramedics </a:t>
                      </a:r>
                    </a:p>
                    <a:p>
                      <a:pPr algn="l"/>
                      <a:r>
                        <a:rPr lang="en-GB" sz="1200" kern="1200" dirty="0" smtClean="0">
                          <a:solidFill>
                            <a:schemeClr val="dk1"/>
                          </a:solidFill>
                          <a:effectLst/>
                          <a:latin typeface="L Frutiger Light"/>
                          <a:ea typeface="+mn-ea"/>
                          <a:cs typeface="+mn-cs"/>
                        </a:rPr>
                        <a:t>Employer: Ambulance Service NHS Trust</a:t>
                      </a:r>
                    </a:p>
                    <a:p>
                      <a:pPr algn="l"/>
                      <a:r>
                        <a:rPr lang="en-GB" sz="1200" kern="1200" dirty="0" smtClean="0">
                          <a:solidFill>
                            <a:schemeClr val="dk1"/>
                          </a:solidFill>
                          <a:effectLst/>
                          <a:latin typeface="L Frutiger Light"/>
                          <a:ea typeface="+mn-ea"/>
                          <a:cs typeface="+mn-cs"/>
                        </a:rPr>
                        <a:t>Department: A&amp;E</a:t>
                      </a:r>
                    </a:p>
                    <a:p>
                      <a:pPr algn="l"/>
                      <a:r>
                        <a:rPr lang="en-GB" sz="1200" kern="1200" dirty="0" smtClean="0">
                          <a:solidFill>
                            <a:schemeClr val="dk1"/>
                          </a:solidFill>
                          <a:effectLst/>
                          <a:latin typeface="L Frutiger Light"/>
                          <a:ea typeface="+mn-ea"/>
                          <a:cs typeface="+mn-cs"/>
                        </a:rPr>
                        <a:t>Location: Wales</a:t>
                      </a:r>
                    </a:p>
                    <a:p>
                      <a:pPr algn="l"/>
                      <a:r>
                        <a:rPr lang="en-GB" sz="1200" kern="1200" dirty="0" smtClean="0">
                          <a:solidFill>
                            <a:schemeClr val="dk1"/>
                          </a:solidFill>
                          <a:effectLst/>
                          <a:latin typeface="L Frutiger Light"/>
                          <a:ea typeface="+mn-ea"/>
                          <a:cs typeface="+mn-cs"/>
                        </a:rPr>
                        <a:t>Salary: £21,388 - £27,901</a:t>
                      </a:r>
                    </a:p>
                    <a:p>
                      <a:pPr algn="l"/>
                      <a:r>
                        <a:rPr lang="en-GB" sz="1200" kern="1200" dirty="0" smtClean="0">
                          <a:solidFill>
                            <a:schemeClr val="dk1"/>
                          </a:solidFill>
                          <a:effectLst/>
                          <a:latin typeface="L Frutiger Light"/>
                          <a:ea typeface="+mn-ea"/>
                          <a:cs typeface="+mn-cs"/>
                        </a:rPr>
                        <a:t>Job Type: Permanent  	</a:t>
                      </a:r>
                    </a:p>
                    <a:p>
                      <a:pPr algn="l"/>
                      <a:r>
                        <a:rPr lang="en-GB" sz="1200" kern="1200" dirty="0" smtClean="0">
                          <a:solidFill>
                            <a:schemeClr val="dk1"/>
                          </a:solidFill>
                          <a:effectLst/>
                          <a:latin typeface="L Frutiger Light"/>
                          <a:ea typeface="+mn-ea"/>
                          <a:cs typeface="+mn-cs"/>
                        </a:rPr>
                        <a:t>Staff Group: Allied Health Professionals   </a:t>
                      </a:r>
                    </a:p>
                    <a:p>
                      <a:pPr algn="l"/>
                      <a:r>
                        <a:rPr lang="en-GB" sz="1200" kern="1200" dirty="0" smtClean="0">
                          <a:solidFill>
                            <a:schemeClr val="dk1"/>
                          </a:solidFill>
                          <a:effectLst/>
                          <a:latin typeface="L Frutiger Light"/>
                          <a:ea typeface="+mn-ea"/>
                          <a:cs typeface="+mn-cs"/>
                        </a:rPr>
                        <a:t>Pay Scheme: Agenda for change   </a:t>
                      </a:r>
                    </a:p>
                    <a:p>
                      <a:pPr algn="l"/>
                      <a:r>
                        <a:rPr lang="en-GB" sz="1200" kern="1200" dirty="0" smtClean="0">
                          <a:solidFill>
                            <a:schemeClr val="dk1"/>
                          </a:solidFill>
                          <a:effectLst/>
                          <a:latin typeface="L Frutiger Light"/>
                          <a:ea typeface="+mn-ea"/>
                          <a:cs typeface="+mn-cs"/>
                        </a:rPr>
                        <a:t>Pay Band: 5   </a:t>
                      </a:r>
                    </a:p>
                    <a:p>
                      <a:pPr algn="l"/>
                      <a:r>
                        <a:rPr lang="en-GB" sz="1200" kern="1200" dirty="0" smtClean="0">
                          <a:solidFill>
                            <a:schemeClr val="dk1"/>
                          </a:solidFill>
                          <a:effectLst/>
                          <a:latin typeface="L Frutiger Light"/>
                          <a:ea typeface="+mn-ea"/>
                          <a:cs typeface="+mn-cs"/>
                        </a:rPr>
                        <a:t>Working pattern: 37.5 hours per week (24/7 shift pattern) </a:t>
                      </a:r>
                    </a:p>
                    <a:p>
                      <a:pPr algn="l"/>
                      <a:endParaRPr lang="en-GB" sz="1200" kern="1200" dirty="0" smtClean="0">
                        <a:solidFill>
                          <a:schemeClr val="dk1"/>
                        </a:solidFill>
                        <a:effectLst/>
                        <a:latin typeface="L Frutiger Light"/>
                        <a:ea typeface="+mn-ea"/>
                        <a:cs typeface="+mn-cs"/>
                      </a:endParaRPr>
                    </a:p>
                    <a:p>
                      <a:pPr algn="l"/>
                      <a:endParaRPr lang="en-GB" sz="1200" kern="1200" dirty="0" smtClean="0">
                        <a:solidFill>
                          <a:schemeClr val="dk1"/>
                        </a:solidFill>
                        <a:effectLst/>
                        <a:latin typeface="L Frutiger Light"/>
                        <a:ea typeface="+mn-ea"/>
                        <a:cs typeface="+mn-cs"/>
                      </a:endParaRPr>
                    </a:p>
                    <a:p>
                      <a:pPr algn="l"/>
                      <a:endParaRPr lang="en-GB" sz="1200" kern="1200" dirty="0" smtClean="0">
                        <a:solidFill>
                          <a:schemeClr val="dk1"/>
                        </a:solidFill>
                        <a:effectLst/>
                        <a:latin typeface="L Frutiger Light"/>
                        <a:ea typeface="+mn-ea"/>
                        <a:cs typeface="+mn-cs"/>
                      </a:endParaRPr>
                    </a:p>
                  </a:txBody>
                  <a:tcPr marL="78226" marR="78226" marT="41459" marB="41459">
                    <a:lnL w="12700" cap="flat" cmpd="sng" algn="ctr">
                      <a:solidFill>
                        <a:srgbClr val="D53B81"/>
                      </a:solidFill>
                      <a:prstDash val="solid"/>
                      <a:round/>
                      <a:headEnd type="none" w="med" len="med"/>
                      <a:tailEnd type="none" w="med" len="med"/>
                    </a:lnL>
                    <a:lnR w="12700" cap="flat" cmpd="sng" algn="ctr">
                      <a:solidFill>
                        <a:srgbClr val="D53B81"/>
                      </a:solidFill>
                      <a:prstDash val="solid"/>
                      <a:round/>
                      <a:headEnd type="none" w="med" len="med"/>
                      <a:tailEnd type="none" w="med" len="med"/>
                    </a:lnR>
                    <a:lnT w="12700" cap="flat" cmpd="sng" algn="ctr">
                      <a:solidFill>
                        <a:srgbClr val="D53B81"/>
                      </a:solidFill>
                      <a:prstDash val="solid"/>
                      <a:round/>
                      <a:headEnd type="none" w="med" len="med"/>
                      <a:tailEnd type="none" w="med" len="med"/>
                    </a:lnT>
                    <a:lnB w="12700" cap="flat" cmpd="sng" algn="ctr">
                      <a:solidFill>
                        <a:srgbClr val="D53B81"/>
                      </a:solidFill>
                      <a:prstDash val="solid"/>
                      <a:round/>
                      <a:headEnd type="none" w="med" len="med"/>
                      <a:tailEnd type="none" w="med" len="med"/>
                    </a:lnB>
                    <a:solidFill>
                      <a:schemeClr val="bg1"/>
                    </a:solidFill>
                  </a:tcPr>
                </a:tc>
              </a:tr>
            </a:tbl>
          </a:graphicData>
        </a:graphic>
      </p:graphicFrame>
      <p:cxnSp>
        <p:nvCxnSpPr>
          <p:cNvPr id="10" name="Straight Arrow Connector 9">
            <a:hlinkClick r:id="rId3" action="ppaction://hlinksldjump"/>
          </p:cNvPr>
          <p:cNvCxnSpPr/>
          <p:nvPr/>
        </p:nvCxnSpPr>
        <p:spPr>
          <a:xfrm>
            <a:off x="8463861"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a:hlinkClick r:id="rId4" action="ppaction://hlinksldjump"/>
          </p:cNvPr>
          <p:cNvCxnSpPr/>
          <p:nvPr/>
        </p:nvCxnSpPr>
        <p:spPr>
          <a:xfrm flipH="1">
            <a:off x="7436538"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a:hlinkClick r:id="rId5" action="ppaction://hlinksldjump"/>
          </p:cNvPr>
          <p:cNvSpPr/>
          <p:nvPr/>
        </p:nvSpPr>
        <p:spPr>
          <a:xfrm>
            <a:off x="8014854" y="6674150"/>
            <a:ext cx="318655"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44"/>
            <a:endParaRPr lang="en-GB">
              <a:solidFill>
                <a:prstClr val="white"/>
              </a:solidFill>
            </a:endParaRPr>
          </a:p>
        </p:txBody>
      </p:sp>
    </p:spTree>
    <p:extLst>
      <p:ext uri="{BB962C8B-B14F-4D97-AF65-F5344CB8AC3E}">
        <p14:creationId xmlns:p14="http://schemas.microsoft.com/office/powerpoint/2010/main" val="2142790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1777" y="6584274"/>
            <a:ext cx="8762180" cy="250216"/>
          </a:xfrm>
          <a:prstGeom prst="rect">
            <a:avLst/>
          </a:prstGeom>
          <a:noFill/>
        </p:spPr>
        <p:txBody>
          <a:bodyPr wrap="square" lIns="80155" tIns="40078" rIns="80155" bIns="40078" rtlCol="0">
            <a:spAutoFit/>
          </a:bodyPr>
          <a:lstStyle/>
          <a:p>
            <a:pPr defTabSz="457144"/>
            <a:r>
              <a:rPr lang="en-US" sz="1100" dirty="0">
                <a:solidFill>
                  <a:prstClr val="white"/>
                </a:solidFill>
                <a:latin typeface="B Frutiger Bold"/>
                <a:cs typeface="B Frutiger Bold"/>
              </a:rPr>
              <a:t>Handout</a:t>
            </a:r>
          </a:p>
        </p:txBody>
      </p:sp>
      <p:sp>
        <p:nvSpPr>
          <p:cNvPr id="5" name="TextBox 4"/>
          <p:cNvSpPr txBox="1"/>
          <p:nvPr/>
        </p:nvSpPr>
        <p:spPr>
          <a:xfrm>
            <a:off x="243098" y="1113125"/>
            <a:ext cx="8596102" cy="1312045"/>
          </a:xfrm>
          <a:prstGeom prst="rect">
            <a:avLst/>
          </a:prstGeom>
          <a:noFill/>
        </p:spPr>
        <p:txBody>
          <a:bodyPr wrap="square" lIns="80155" tIns="40078" rIns="80155" bIns="40078" rtlCol="0">
            <a:spAutoFit/>
          </a:bodyPr>
          <a:lstStyle/>
          <a:p>
            <a:pPr defTabSz="457144"/>
            <a:r>
              <a:rPr lang="en-US" sz="2000" dirty="0">
                <a:solidFill>
                  <a:srgbClr val="D53B81"/>
                </a:solidFill>
                <a:latin typeface="Rockwell"/>
                <a:cs typeface="Rockwell"/>
              </a:rPr>
              <a:t>2. </a:t>
            </a:r>
            <a:r>
              <a:rPr lang="en-US" sz="2000" dirty="0" err="1">
                <a:solidFill>
                  <a:srgbClr val="D53B81"/>
                </a:solidFill>
                <a:latin typeface="Rockwell"/>
                <a:cs typeface="Rockwell"/>
              </a:rPr>
              <a:t>ACRO</a:t>
            </a:r>
            <a:r>
              <a:rPr lang="en-US" sz="2000" dirty="0">
                <a:solidFill>
                  <a:srgbClr val="D53B81"/>
                </a:solidFill>
                <a:latin typeface="Rockwell"/>
                <a:cs typeface="Rockwell"/>
              </a:rPr>
              <a:t> </a:t>
            </a:r>
            <a:r>
              <a:rPr lang="en-US" sz="2000" dirty="0">
                <a:solidFill>
                  <a:srgbClr val="D53B81"/>
                </a:solidFill>
                <a:latin typeface="Rockwell"/>
                <a:cs typeface="Rockwell"/>
              </a:rPr>
              <a:t>Questionnaire</a:t>
            </a:r>
          </a:p>
          <a:p>
            <a:pPr defTabSz="457144"/>
            <a:r>
              <a:rPr lang="en-GB" sz="1200" dirty="0">
                <a:solidFill>
                  <a:srgbClr val="D53B81"/>
                </a:solidFill>
                <a:latin typeface="L Frutiger Light"/>
                <a:cs typeface="L Frutiger Light"/>
              </a:rPr>
              <a:t>1. Use the table below to assess your own </a:t>
            </a:r>
            <a:r>
              <a:rPr lang="en-GB" sz="1200" dirty="0">
                <a:solidFill>
                  <a:srgbClr val="D53B81"/>
                </a:solidFill>
                <a:latin typeface="L Frutiger Light"/>
                <a:cs typeface="L Frutiger Light"/>
              </a:rPr>
              <a:t>skills. </a:t>
            </a:r>
            <a:r>
              <a:rPr lang="en-GB" sz="1200" dirty="0">
                <a:solidFill>
                  <a:srgbClr val="D53B81"/>
                </a:solidFill>
                <a:latin typeface="L Frutiger Light"/>
                <a:cs typeface="L Frutiger Light"/>
              </a:rPr>
              <a:t>For each skills area, complete the table by indicating whether you agree or disagree with the statements (1 = strongly disagree, 5 = strongly agree). </a:t>
            </a:r>
          </a:p>
          <a:p>
            <a:pPr defTabSz="457144"/>
            <a:r>
              <a:rPr lang="en-GB" sz="1200" dirty="0">
                <a:solidFill>
                  <a:srgbClr val="D53B81"/>
                </a:solidFill>
                <a:latin typeface="L Frutiger Light"/>
                <a:cs typeface="L Frutiger Light"/>
              </a:rPr>
              <a:t>2. Calculate the score for each of your skills area. </a:t>
            </a:r>
          </a:p>
          <a:p>
            <a:pPr defTabSz="457144"/>
            <a:r>
              <a:rPr lang="en-GB" sz="1200" dirty="0">
                <a:solidFill>
                  <a:srgbClr val="D53B81"/>
                </a:solidFill>
                <a:latin typeface="L Frutiger Light"/>
                <a:cs typeface="L Frutiger Light"/>
              </a:rPr>
              <a:t>3. Identify your strongest skills areas, and areas for development. </a:t>
            </a:r>
          </a:p>
          <a:p>
            <a:pPr defTabSz="457144"/>
            <a:r>
              <a:rPr lang="en-GB" sz="1200" dirty="0">
                <a:solidFill>
                  <a:srgbClr val="D53B81"/>
                </a:solidFill>
                <a:latin typeface="L Frutiger Light"/>
                <a:cs typeface="L Frutiger Light"/>
              </a:rPr>
              <a:t>4. Use the Skills Portraits to learn more about your strengths and areas for development. </a:t>
            </a:r>
          </a:p>
        </p:txBody>
      </p:sp>
      <p:graphicFrame>
        <p:nvGraphicFramePr>
          <p:cNvPr id="28" name="Table 27"/>
          <p:cNvGraphicFramePr>
            <a:graphicFrameLocks noGrp="1"/>
          </p:cNvGraphicFramePr>
          <p:nvPr>
            <p:extLst>
              <p:ext uri="{D42A27DB-BD31-4B8C-83A1-F6EECF244321}">
                <p14:modId xmlns:p14="http://schemas.microsoft.com/office/powerpoint/2010/main" val="3388054796"/>
              </p:ext>
            </p:extLst>
          </p:nvPr>
        </p:nvGraphicFramePr>
        <p:xfrm>
          <a:off x="393377" y="2394403"/>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US" sz="1400" b="0" i="0" dirty="0" smtClean="0">
                          <a:solidFill>
                            <a:schemeClr val="bg1"/>
                          </a:solidFill>
                          <a:latin typeface="L Frutiger Light"/>
                          <a:cs typeface="Rockwell"/>
                        </a:rPr>
                        <a:t>Attitude</a:t>
                      </a:r>
                      <a:endParaRPr lang="en-US" sz="1400" b="0" i="0" dirty="0" smtClean="0">
                        <a:solidFill>
                          <a:schemeClr val="bg1"/>
                        </a:solidFill>
                        <a:latin typeface="L Frutiger Light"/>
                        <a:cs typeface="L Frutiger Light"/>
                      </a:endParaRPr>
                    </a:p>
                    <a:p>
                      <a:pPr marL="0" marR="0" indent="0" algn="l" defTabSz="521437" rtl="0" eaLnBrk="1" fontAlgn="auto" latinLnBrk="0" hangingPunct="1">
                        <a:lnSpc>
                          <a:spcPct val="100000"/>
                        </a:lnSpc>
                        <a:spcBef>
                          <a:spcPts val="0"/>
                        </a:spcBef>
                        <a:spcAft>
                          <a:spcPts val="0"/>
                        </a:spcAft>
                        <a:buClrTx/>
                        <a:buSzTx/>
                        <a:buFontTx/>
                        <a:buNone/>
                        <a:tabLst/>
                        <a:defRPr/>
                      </a:pPr>
                      <a:r>
                        <a:rPr lang="en-GB" sz="1200" b="0" i="0" dirty="0" smtClean="0">
                          <a:solidFill>
                            <a:schemeClr val="bg1"/>
                          </a:solidFill>
                          <a:latin typeface="L Frutiger Light"/>
                          <a:cs typeface="L Frutiger Light"/>
                        </a:rPr>
                        <a:t>Skills</a:t>
                      </a:r>
                      <a:r>
                        <a:rPr lang="en-GB" sz="1200" b="0" i="0" baseline="0" dirty="0" smtClean="0">
                          <a:solidFill>
                            <a:schemeClr val="bg1"/>
                          </a:solidFill>
                          <a:latin typeface="L Frutiger Light"/>
                          <a:cs typeface="L Frutiger Light"/>
                        </a:rPr>
                        <a:t> </a:t>
                      </a:r>
                      <a:r>
                        <a:rPr lang="en-GB" sz="1200" b="0" i="0" dirty="0" smtClean="0">
                          <a:solidFill>
                            <a:schemeClr val="bg1"/>
                          </a:solidFill>
                          <a:latin typeface="L Frutiger Light"/>
                          <a:cs typeface="L Frutiger Light"/>
                        </a:rPr>
                        <a:t>enable you to</a:t>
                      </a:r>
                      <a:r>
                        <a:rPr lang="en-GB" sz="1200" b="0" i="0" baseline="0" dirty="0" smtClean="0">
                          <a:solidFill>
                            <a:schemeClr val="bg1"/>
                          </a:solidFill>
                          <a:latin typeface="L Frutiger Light"/>
                          <a:cs typeface="L Frutiger Light"/>
                        </a:rPr>
                        <a:t> </a:t>
                      </a:r>
                      <a:r>
                        <a:rPr lang="en-GB" sz="1200" b="0" i="0" dirty="0" smtClean="0">
                          <a:solidFill>
                            <a:schemeClr val="bg1"/>
                          </a:solidFill>
                          <a:latin typeface="L Frutiger Light"/>
                          <a:cs typeface="L Frutiger Light"/>
                        </a:rPr>
                        <a:t>understand yourself</a:t>
                      </a:r>
                      <a:r>
                        <a:rPr lang="en-GB" sz="1200" b="0" i="0" baseline="0" dirty="0" smtClean="0">
                          <a:solidFill>
                            <a:schemeClr val="bg1"/>
                          </a:solidFill>
                          <a:latin typeface="L Frutiger Light"/>
                          <a:cs typeface="L Frutiger Light"/>
                        </a:rPr>
                        <a:t> </a:t>
                      </a:r>
                      <a:r>
                        <a:rPr lang="en-GB" sz="1200" b="0" i="0" dirty="0" smtClean="0">
                          <a:solidFill>
                            <a:schemeClr val="bg1"/>
                          </a:solidFill>
                          <a:latin typeface="L Frutiger Light"/>
                          <a:cs typeface="L Frutiger Light"/>
                        </a:rPr>
                        <a:t>and your motivation</a:t>
                      </a:r>
                      <a:r>
                        <a:rPr lang="en-GB" sz="1200" b="0" i="0" baseline="0" dirty="0" smtClean="0">
                          <a:solidFill>
                            <a:schemeClr val="bg1"/>
                          </a:solidFill>
                          <a:latin typeface="L Frutiger Light"/>
                          <a:cs typeface="L Frutiger Light"/>
                        </a:rPr>
                        <a:t> </a:t>
                      </a:r>
                      <a:r>
                        <a:rPr lang="en-GB" sz="1200" b="0" i="0" dirty="0" smtClean="0">
                          <a:solidFill>
                            <a:schemeClr val="bg1"/>
                          </a:solidFill>
                          <a:latin typeface="L Frutiger Light"/>
                          <a:cs typeface="L Frutiger Light"/>
                        </a:rPr>
                        <a:t>and to set and</a:t>
                      </a:r>
                      <a:r>
                        <a:rPr lang="en-GB" sz="1200" b="0" i="0" baseline="0" dirty="0" smtClean="0">
                          <a:solidFill>
                            <a:schemeClr val="bg1"/>
                          </a:solidFill>
                          <a:latin typeface="L Frutiger Light"/>
                          <a:cs typeface="L Frutiger Light"/>
                        </a:rPr>
                        <a:t> </a:t>
                      </a:r>
                      <a:r>
                        <a:rPr lang="en-GB" sz="1200" b="0" i="0" dirty="0" smtClean="0">
                          <a:solidFill>
                            <a:schemeClr val="bg1"/>
                          </a:solidFill>
                          <a:latin typeface="L Frutiger Light"/>
                          <a:cs typeface="L Frutiger Light"/>
                        </a:rPr>
                        <a:t>achieve your goals.</a:t>
                      </a:r>
                    </a:p>
                  </a:txBody>
                  <a:tcPr marL="78226" marR="78226" marT="41459" marB="41459">
                    <a:lnL w="12700" cap="flat" cmpd="sng" algn="ctr">
                      <a:solidFill>
                        <a:srgbClr val="D53B81"/>
                      </a:solidFill>
                      <a:prstDash val="solid"/>
                      <a:round/>
                      <a:headEnd type="none" w="med" len="med"/>
                      <a:tailEnd type="none" w="med" len="med"/>
                    </a:lnL>
                    <a:lnR w="12700" cap="flat" cmpd="sng" algn="ctr">
                      <a:solidFill>
                        <a:srgbClr val="D53B81"/>
                      </a:solidFill>
                      <a:prstDash val="solid"/>
                      <a:round/>
                      <a:headEnd type="none" w="med" len="med"/>
                      <a:tailEnd type="none" w="med" len="med"/>
                    </a:lnR>
                    <a:lnT w="12700" cap="flat" cmpd="sng" algn="ctr">
                      <a:solidFill>
                        <a:srgbClr val="D53B81"/>
                      </a:solidFill>
                      <a:prstDash val="solid"/>
                      <a:round/>
                      <a:headEnd type="none" w="med" len="med"/>
                      <a:tailEnd type="none" w="med" len="med"/>
                    </a:lnT>
                    <a:lnB w="12700" cap="flat" cmpd="sng" algn="ctr">
                      <a:solidFill>
                        <a:srgbClr val="D53B81"/>
                      </a:solidFill>
                      <a:prstDash val="solid"/>
                      <a:round/>
                      <a:headEnd type="none" w="med" len="med"/>
                      <a:tailEnd type="none" w="med" len="med"/>
                    </a:lnB>
                    <a:solidFill>
                      <a:srgbClr val="FF33CC"/>
                    </a:solidFill>
                  </a:tcPr>
                </a:tc>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3180035241"/>
              </p:ext>
            </p:extLst>
          </p:nvPr>
        </p:nvGraphicFramePr>
        <p:xfrm>
          <a:off x="393377" y="3753114"/>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rgbClr val="D53B81"/>
                          </a:solidFill>
                          <a:latin typeface="Rockwell"/>
                          <a:cs typeface="Rockwell"/>
                        </a:rPr>
                        <a:t>I believe I can develop</a:t>
                      </a:r>
                    </a:p>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rgbClr val="D53B81"/>
                          </a:solidFill>
                          <a:latin typeface="Rockwell"/>
                          <a:cs typeface="Rockwell"/>
                        </a:rPr>
                        <a:t>new skills.</a:t>
                      </a:r>
                    </a:p>
                    <a:p>
                      <a:pPr marL="0" marR="0" indent="0" algn="l" defTabSz="521437" rtl="0" eaLnBrk="1" fontAlgn="auto" latinLnBrk="0" hangingPunct="1">
                        <a:lnSpc>
                          <a:spcPct val="100000"/>
                        </a:lnSpc>
                        <a:spcBef>
                          <a:spcPts val="0"/>
                        </a:spcBef>
                        <a:spcAft>
                          <a:spcPts val="0"/>
                        </a:spcAft>
                        <a:buClrTx/>
                        <a:buSzTx/>
                        <a:buFontTx/>
                        <a:buNone/>
                        <a:tabLst/>
                        <a:defRPr/>
                      </a:pPr>
                      <a:endParaRPr lang="en-GB" sz="1300" b="0" i="0" dirty="0" smtClean="0">
                        <a:solidFill>
                          <a:srgbClr val="D53B81"/>
                        </a:solidFill>
                        <a:latin typeface="Rockwell"/>
                        <a:cs typeface="L Frutiger Light"/>
                      </a:endParaRPr>
                    </a:p>
                    <a:p>
                      <a:pPr marL="0" marR="0" indent="0" algn="l" defTabSz="521437" rtl="0" eaLnBrk="1" fontAlgn="auto" latinLnBrk="0" hangingPunct="1">
                        <a:lnSpc>
                          <a:spcPct val="100000"/>
                        </a:lnSpc>
                        <a:spcBef>
                          <a:spcPts val="0"/>
                        </a:spcBef>
                        <a:spcAft>
                          <a:spcPts val="0"/>
                        </a:spcAft>
                        <a:buClrTx/>
                        <a:buSzTx/>
                        <a:buFontTx/>
                        <a:buNone/>
                        <a:tabLst/>
                        <a:defRPr/>
                      </a:pPr>
                      <a:endParaRPr lang="en-US" sz="1100" b="0" i="0" dirty="0" smtClean="0">
                        <a:solidFill>
                          <a:srgbClr val="000000"/>
                        </a:solidFill>
                        <a:latin typeface="L Frutiger Light"/>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ABE9"/>
                          </a:solidFill>
                          <a:effectLst/>
                          <a:uLnTx/>
                          <a:uFillTx/>
                          <a:latin typeface="L Frutiger Light"/>
                          <a:ea typeface="+mn-ea"/>
                          <a:cs typeface="L Frutiger Light"/>
                        </a:rPr>
                        <a:t>1  2  3  4  5 </a:t>
                      </a:r>
                    </a:p>
                  </a:txBody>
                  <a:tcPr marL="78226" marR="78226" marT="41459" marB="41459">
                    <a:lnL w="12700" cap="flat" cmpd="sng" algn="ctr">
                      <a:solidFill>
                        <a:srgbClr val="D53B81"/>
                      </a:solidFill>
                      <a:prstDash val="solid"/>
                      <a:round/>
                      <a:headEnd type="none" w="med" len="med"/>
                      <a:tailEnd type="none" w="med" len="med"/>
                    </a:lnL>
                    <a:lnR w="12700" cap="flat" cmpd="sng" algn="ctr">
                      <a:solidFill>
                        <a:srgbClr val="D53B81"/>
                      </a:solidFill>
                      <a:prstDash val="solid"/>
                      <a:round/>
                      <a:headEnd type="none" w="med" len="med"/>
                      <a:tailEnd type="none" w="med" len="med"/>
                    </a:lnR>
                    <a:lnT w="12700" cap="flat" cmpd="sng" algn="ctr">
                      <a:solidFill>
                        <a:srgbClr val="D53B81"/>
                      </a:solidFill>
                      <a:prstDash val="solid"/>
                      <a:round/>
                      <a:headEnd type="none" w="med" len="med"/>
                      <a:tailEnd type="none" w="med" len="med"/>
                    </a:lnT>
                    <a:lnB w="12700" cap="flat" cmpd="sng" algn="ctr">
                      <a:solidFill>
                        <a:srgbClr val="D53B81"/>
                      </a:solidFill>
                      <a:prstDash val="solid"/>
                      <a:round/>
                      <a:headEnd type="none" w="med" len="med"/>
                      <a:tailEnd type="none" w="med" len="med"/>
                    </a:lnB>
                    <a:solidFill>
                      <a:schemeClr val="bg1"/>
                    </a:solidFill>
                  </a:tcPr>
                </a:tc>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223455924"/>
              </p:ext>
            </p:extLst>
          </p:nvPr>
        </p:nvGraphicFramePr>
        <p:xfrm>
          <a:off x="393377" y="5121267"/>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rgbClr val="D53B81"/>
                          </a:solidFill>
                          <a:latin typeface="Rockwell"/>
                          <a:cs typeface="Rockwell"/>
                        </a:rPr>
                        <a:t>I always stick at things.</a:t>
                      </a:r>
                    </a:p>
                    <a:p>
                      <a:pPr marL="0" marR="0" indent="0" algn="l" defTabSz="52143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FFABE9"/>
                        </a:solidFill>
                        <a:effectLst/>
                        <a:uLnTx/>
                        <a:uFillTx/>
                        <a:latin typeface="L Frutiger Light"/>
                        <a:ea typeface="+mn-ea"/>
                        <a:cs typeface="L Frutiger Light"/>
                      </a:endParaRPr>
                    </a:p>
                    <a:p>
                      <a:pPr marL="0" marR="0" indent="0" algn="l" defTabSz="52143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FFABE9"/>
                        </a:solidFill>
                        <a:effectLst/>
                        <a:uLnTx/>
                        <a:uFillTx/>
                        <a:latin typeface="L Frutiger Light"/>
                        <a:ea typeface="+mn-ea"/>
                        <a:cs typeface="L Frutiger Light"/>
                      </a:endParaRPr>
                    </a:p>
                    <a:p>
                      <a:pPr marL="0" marR="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ABE9"/>
                          </a:solidFill>
                          <a:effectLst/>
                          <a:uLnTx/>
                          <a:uFillTx/>
                          <a:latin typeface="L Frutiger Light"/>
                          <a:ea typeface="+mn-ea"/>
                          <a:cs typeface="L Frutiger Light"/>
                        </a:rPr>
                        <a:t>1  2  3  4  5 </a:t>
                      </a:r>
                    </a:p>
                  </a:txBody>
                  <a:tcPr marL="78226" marR="78226" marT="41459" marB="41459">
                    <a:lnL w="12700" cap="flat" cmpd="sng" algn="ctr">
                      <a:solidFill>
                        <a:srgbClr val="D53B81"/>
                      </a:solidFill>
                      <a:prstDash val="solid"/>
                      <a:round/>
                      <a:headEnd type="none" w="med" len="med"/>
                      <a:tailEnd type="none" w="med" len="med"/>
                    </a:lnL>
                    <a:lnR w="12700" cap="flat" cmpd="sng" algn="ctr">
                      <a:solidFill>
                        <a:srgbClr val="D53B81"/>
                      </a:solidFill>
                      <a:prstDash val="solid"/>
                      <a:round/>
                      <a:headEnd type="none" w="med" len="med"/>
                      <a:tailEnd type="none" w="med" len="med"/>
                    </a:lnR>
                    <a:lnT w="12700" cap="flat" cmpd="sng" algn="ctr">
                      <a:solidFill>
                        <a:srgbClr val="D53B81"/>
                      </a:solidFill>
                      <a:prstDash val="solid"/>
                      <a:round/>
                      <a:headEnd type="none" w="med" len="med"/>
                      <a:tailEnd type="none" w="med" len="med"/>
                    </a:lnT>
                    <a:lnB w="12700" cap="flat" cmpd="sng" algn="ctr">
                      <a:solidFill>
                        <a:srgbClr val="D53B81"/>
                      </a:solidFill>
                      <a:prstDash val="solid"/>
                      <a:round/>
                      <a:headEnd type="none" w="med" len="med"/>
                      <a:tailEnd type="none" w="med" len="med"/>
                    </a:lnB>
                    <a:solidFill>
                      <a:schemeClr val="bg1"/>
                    </a:solidFill>
                  </a:tcPr>
                </a:tc>
              </a:tr>
            </a:tbl>
          </a:graphicData>
        </a:graphic>
      </p:graphicFrame>
      <p:graphicFrame>
        <p:nvGraphicFramePr>
          <p:cNvPr id="48" name="Table 47"/>
          <p:cNvGraphicFramePr>
            <a:graphicFrameLocks noGrp="1"/>
          </p:cNvGraphicFramePr>
          <p:nvPr>
            <p:extLst>
              <p:ext uri="{D42A27DB-BD31-4B8C-83A1-F6EECF244321}">
                <p14:modId xmlns:p14="http://schemas.microsoft.com/office/powerpoint/2010/main" val="641440083"/>
              </p:ext>
            </p:extLst>
          </p:nvPr>
        </p:nvGraphicFramePr>
        <p:xfrm>
          <a:off x="2493660" y="2394403"/>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rgbClr val="D53B81"/>
                          </a:solidFill>
                          <a:latin typeface="Rockwell"/>
                          <a:cs typeface="Rockwell"/>
                        </a:rPr>
                        <a:t>I know my weaknesses</a:t>
                      </a:r>
                    </a:p>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rgbClr val="D53B81"/>
                          </a:solidFill>
                          <a:latin typeface="Rockwell"/>
                          <a:cs typeface="Rockwell"/>
                        </a:rPr>
                        <a:t>and strengths.</a:t>
                      </a:r>
                    </a:p>
                    <a:p>
                      <a:pPr marL="0" marR="0" indent="0" algn="l" defTabSz="521437" rtl="0" eaLnBrk="1" fontAlgn="auto" latinLnBrk="0" hangingPunct="1">
                        <a:lnSpc>
                          <a:spcPct val="100000"/>
                        </a:lnSpc>
                        <a:spcBef>
                          <a:spcPts val="0"/>
                        </a:spcBef>
                        <a:spcAft>
                          <a:spcPts val="0"/>
                        </a:spcAft>
                        <a:buClrTx/>
                        <a:buSzTx/>
                        <a:buFontTx/>
                        <a:buNone/>
                        <a:tabLst/>
                        <a:defRPr/>
                      </a:pPr>
                      <a:endParaRPr lang="en-US" sz="1300" b="0" i="0" dirty="0" smtClean="0">
                        <a:solidFill>
                          <a:srgbClr val="D53B81"/>
                        </a:solidFill>
                        <a:latin typeface="Rockwell"/>
                        <a:cs typeface="L Frutiger Light"/>
                      </a:endParaRPr>
                    </a:p>
                    <a:p>
                      <a:pPr marL="0" marR="0" indent="0" algn="l" defTabSz="521437" rtl="0" eaLnBrk="1" fontAlgn="auto" latinLnBrk="0" hangingPunct="1">
                        <a:lnSpc>
                          <a:spcPct val="100000"/>
                        </a:lnSpc>
                        <a:spcBef>
                          <a:spcPts val="0"/>
                        </a:spcBef>
                        <a:spcAft>
                          <a:spcPts val="0"/>
                        </a:spcAft>
                        <a:buClrTx/>
                        <a:buSzTx/>
                        <a:buFontTx/>
                        <a:buNone/>
                        <a:tabLst/>
                        <a:defRPr/>
                      </a:pPr>
                      <a:endParaRPr lang="en-US" sz="1300" b="0" i="0" dirty="0" smtClean="0">
                        <a:solidFill>
                          <a:srgbClr val="D53B81"/>
                        </a:solidFill>
                        <a:latin typeface="L Frutiger Light"/>
                        <a:cs typeface="L Frutiger Light"/>
                      </a:endParaRPr>
                    </a:p>
                    <a:p>
                      <a:pPr marL="0" marR="0" indent="0" algn="ctr" defTabSz="521437" rtl="0" eaLnBrk="1" fontAlgn="auto" latinLnBrk="0" hangingPunct="1">
                        <a:lnSpc>
                          <a:spcPct val="100000"/>
                        </a:lnSpc>
                        <a:spcBef>
                          <a:spcPts val="0"/>
                        </a:spcBef>
                        <a:spcAft>
                          <a:spcPts val="0"/>
                        </a:spcAft>
                        <a:buClrTx/>
                        <a:buSzTx/>
                        <a:buFontTx/>
                        <a:buNone/>
                        <a:tabLst/>
                        <a:defRPr/>
                      </a:pPr>
                      <a:r>
                        <a:rPr lang="en-US" sz="1800" b="0" i="0" dirty="0" smtClean="0">
                          <a:solidFill>
                            <a:srgbClr val="FFABE9"/>
                          </a:solidFill>
                          <a:latin typeface="L Frutiger Light"/>
                          <a:cs typeface="L Frutiger Light"/>
                        </a:rPr>
                        <a:t>1  2  3  4  5 </a:t>
                      </a:r>
                    </a:p>
                  </a:txBody>
                  <a:tcPr marL="78226" marR="78226" marT="41459" marB="41459">
                    <a:lnL w="12700" cap="flat" cmpd="sng" algn="ctr">
                      <a:solidFill>
                        <a:srgbClr val="D53B81"/>
                      </a:solidFill>
                      <a:prstDash val="solid"/>
                      <a:round/>
                      <a:headEnd type="none" w="med" len="med"/>
                      <a:tailEnd type="none" w="med" len="med"/>
                    </a:lnL>
                    <a:lnR w="12700" cap="flat" cmpd="sng" algn="ctr">
                      <a:solidFill>
                        <a:srgbClr val="D53B81"/>
                      </a:solidFill>
                      <a:prstDash val="solid"/>
                      <a:round/>
                      <a:headEnd type="none" w="med" len="med"/>
                      <a:tailEnd type="none" w="med" len="med"/>
                    </a:lnR>
                    <a:lnT w="12700" cap="flat" cmpd="sng" algn="ctr">
                      <a:solidFill>
                        <a:srgbClr val="D53B81"/>
                      </a:solidFill>
                      <a:prstDash val="solid"/>
                      <a:round/>
                      <a:headEnd type="none" w="med" len="med"/>
                      <a:tailEnd type="none" w="med" len="med"/>
                    </a:lnT>
                    <a:lnB w="12700" cap="flat" cmpd="sng" algn="ctr">
                      <a:solidFill>
                        <a:srgbClr val="D53B81"/>
                      </a:solidFill>
                      <a:prstDash val="solid"/>
                      <a:round/>
                      <a:headEnd type="none" w="med" len="med"/>
                      <a:tailEnd type="none" w="med" len="med"/>
                    </a:lnB>
                    <a:solidFill>
                      <a:schemeClr val="bg1"/>
                    </a:solidFill>
                  </a:tcPr>
                </a:tc>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1723843709"/>
              </p:ext>
            </p:extLst>
          </p:nvPr>
        </p:nvGraphicFramePr>
        <p:xfrm>
          <a:off x="2493660" y="3753114"/>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US" sz="1300" b="0" i="0" dirty="0" smtClean="0">
                          <a:solidFill>
                            <a:srgbClr val="D53B81"/>
                          </a:solidFill>
                          <a:latin typeface="Rockwell"/>
                          <a:cs typeface="Rockwell"/>
                        </a:rPr>
                        <a:t>I</a:t>
                      </a:r>
                      <a:r>
                        <a:rPr lang="en-GB" sz="1300" b="0" i="0" dirty="0" smtClean="0">
                          <a:solidFill>
                            <a:srgbClr val="D53B81"/>
                          </a:solidFill>
                          <a:latin typeface="Rockwell"/>
                          <a:cs typeface="Rockwell"/>
                        </a:rPr>
                        <a:t> can push myself to</a:t>
                      </a:r>
                    </a:p>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rgbClr val="D53B81"/>
                          </a:solidFill>
                          <a:latin typeface="Rockwell"/>
                          <a:cs typeface="Rockwell"/>
                        </a:rPr>
                        <a:t>achieve.</a:t>
                      </a:r>
                    </a:p>
                    <a:p>
                      <a:pPr marL="0" marR="0" indent="0" algn="l" defTabSz="521437" rtl="0" eaLnBrk="1" fontAlgn="auto" latinLnBrk="0" hangingPunct="1">
                        <a:lnSpc>
                          <a:spcPct val="100000"/>
                        </a:lnSpc>
                        <a:spcBef>
                          <a:spcPts val="0"/>
                        </a:spcBef>
                        <a:spcAft>
                          <a:spcPts val="0"/>
                        </a:spcAft>
                        <a:buClrTx/>
                        <a:buSzTx/>
                        <a:buFontTx/>
                        <a:buNone/>
                        <a:tabLst/>
                        <a:defRPr/>
                      </a:pPr>
                      <a:endParaRPr lang="en-US" sz="1300" b="0" i="0" dirty="0" smtClean="0">
                        <a:solidFill>
                          <a:srgbClr val="D53B81"/>
                        </a:solidFill>
                        <a:latin typeface="L Frutiger Light"/>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FFABE9"/>
                        </a:solidFill>
                        <a:effectLst/>
                        <a:uLnTx/>
                        <a:uFillTx/>
                        <a:latin typeface="L Frutiger Light"/>
                        <a:ea typeface="+mn-ea"/>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ABE9"/>
                          </a:solidFill>
                          <a:effectLst/>
                          <a:uLnTx/>
                          <a:uFillTx/>
                          <a:latin typeface="L Frutiger Light"/>
                          <a:ea typeface="+mn-ea"/>
                          <a:cs typeface="L Frutiger Light"/>
                        </a:rPr>
                        <a:t>1  2  3  4  5 </a:t>
                      </a:r>
                      <a:endParaRPr lang="en-US" sz="1100" b="0" i="0" dirty="0" smtClean="0">
                        <a:solidFill>
                          <a:srgbClr val="000000"/>
                        </a:solidFill>
                        <a:latin typeface="L Frutiger Light"/>
                        <a:cs typeface="L Frutiger Light"/>
                      </a:endParaRPr>
                    </a:p>
                  </a:txBody>
                  <a:tcPr marL="78226" marR="78226" marT="41459" marB="41459">
                    <a:lnL w="12700" cap="flat" cmpd="sng" algn="ctr">
                      <a:solidFill>
                        <a:srgbClr val="D53B81"/>
                      </a:solidFill>
                      <a:prstDash val="solid"/>
                      <a:round/>
                      <a:headEnd type="none" w="med" len="med"/>
                      <a:tailEnd type="none" w="med" len="med"/>
                    </a:lnL>
                    <a:lnR w="12700" cap="flat" cmpd="sng" algn="ctr">
                      <a:solidFill>
                        <a:srgbClr val="D53B81"/>
                      </a:solidFill>
                      <a:prstDash val="solid"/>
                      <a:round/>
                      <a:headEnd type="none" w="med" len="med"/>
                      <a:tailEnd type="none" w="med" len="med"/>
                    </a:lnR>
                    <a:lnT w="12700" cap="flat" cmpd="sng" algn="ctr">
                      <a:solidFill>
                        <a:srgbClr val="D53B81"/>
                      </a:solidFill>
                      <a:prstDash val="solid"/>
                      <a:round/>
                      <a:headEnd type="none" w="med" len="med"/>
                      <a:tailEnd type="none" w="med" len="med"/>
                    </a:lnT>
                    <a:lnB w="12700" cap="flat" cmpd="sng" algn="ctr">
                      <a:solidFill>
                        <a:srgbClr val="D53B81"/>
                      </a:solidFill>
                      <a:prstDash val="solid"/>
                      <a:round/>
                      <a:headEnd type="none" w="med" len="med"/>
                      <a:tailEnd type="none" w="med" len="med"/>
                    </a:lnB>
                    <a:solidFill>
                      <a:schemeClr val="bg1"/>
                    </a:solidFill>
                  </a:tcPr>
                </a:tc>
              </a:tr>
            </a:tbl>
          </a:graphicData>
        </a:graphic>
      </p:graphicFrame>
      <p:graphicFrame>
        <p:nvGraphicFramePr>
          <p:cNvPr id="50" name="Table 49"/>
          <p:cNvGraphicFramePr>
            <a:graphicFrameLocks noGrp="1"/>
          </p:cNvGraphicFramePr>
          <p:nvPr>
            <p:extLst>
              <p:ext uri="{D42A27DB-BD31-4B8C-83A1-F6EECF244321}">
                <p14:modId xmlns:p14="http://schemas.microsoft.com/office/powerpoint/2010/main" val="646686379"/>
              </p:ext>
            </p:extLst>
          </p:nvPr>
        </p:nvGraphicFramePr>
        <p:xfrm>
          <a:off x="2493660" y="5121267"/>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rgbClr val="D53B81"/>
                          </a:solidFill>
                          <a:latin typeface="Rockwell"/>
                          <a:cs typeface="Rockwell"/>
                        </a:rPr>
                        <a:t>I am not afraid of</a:t>
                      </a:r>
                    </a:p>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rgbClr val="D53B81"/>
                          </a:solidFill>
                          <a:latin typeface="Rockwell"/>
                          <a:cs typeface="Rockwell"/>
                        </a:rPr>
                        <a:t>beating others.</a:t>
                      </a:r>
                    </a:p>
                    <a:p>
                      <a:pPr marL="0" marR="0" lvl="0" indent="0" algn="ctr" defTabSz="52143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FFABE9"/>
                        </a:solidFill>
                        <a:effectLst/>
                        <a:uLnTx/>
                        <a:uFillTx/>
                        <a:latin typeface="L Frutiger Light"/>
                        <a:ea typeface="+mn-ea"/>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FFABE9"/>
                        </a:solidFill>
                        <a:effectLst/>
                        <a:uLnTx/>
                        <a:uFillTx/>
                        <a:latin typeface="L Frutiger Light"/>
                        <a:ea typeface="+mn-ea"/>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ABE9"/>
                          </a:solidFill>
                          <a:effectLst/>
                          <a:uLnTx/>
                          <a:uFillTx/>
                          <a:latin typeface="L Frutiger Light"/>
                          <a:ea typeface="+mn-ea"/>
                          <a:cs typeface="L Frutiger Light"/>
                        </a:rPr>
                        <a:t>1  2  3  4  5 </a:t>
                      </a:r>
                    </a:p>
                  </a:txBody>
                  <a:tcPr marL="78226" marR="78226" marT="41459" marB="41459">
                    <a:lnL w="12700" cap="flat" cmpd="sng" algn="ctr">
                      <a:solidFill>
                        <a:srgbClr val="D53B81"/>
                      </a:solidFill>
                      <a:prstDash val="solid"/>
                      <a:round/>
                      <a:headEnd type="none" w="med" len="med"/>
                      <a:tailEnd type="none" w="med" len="med"/>
                    </a:lnL>
                    <a:lnR w="12700" cap="flat" cmpd="sng" algn="ctr">
                      <a:solidFill>
                        <a:srgbClr val="D53B81"/>
                      </a:solidFill>
                      <a:prstDash val="solid"/>
                      <a:round/>
                      <a:headEnd type="none" w="med" len="med"/>
                      <a:tailEnd type="none" w="med" len="med"/>
                    </a:lnR>
                    <a:lnT w="12700" cap="flat" cmpd="sng" algn="ctr">
                      <a:solidFill>
                        <a:srgbClr val="D53B81"/>
                      </a:solidFill>
                      <a:prstDash val="solid"/>
                      <a:round/>
                      <a:headEnd type="none" w="med" len="med"/>
                      <a:tailEnd type="none" w="med" len="med"/>
                    </a:lnT>
                    <a:lnB w="12700" cap="flat" cmpd="sng" algn="ctr">
                      <a:solidFill>
                        <a:srgbClr val="D53B81"/>
                      </a:solidFill>
                      <a:prstDash val="solid"/>
                      <a:round/>
                      <a:headEnd type="none" w="med" len="med"/>
                      <a:tailEnd type="none" w="med" len="med"/>
                    </a:lnB>
                    <a:solidFill>
                      <a:schemeClr val="bg1"/>
                    </a:solidFill>
                  </a:tcPr>
                </a:tc>
              </a:tr>
            </a:tbl>
          </a:graphicData>
        </a:graphic>
      </p:graphicFrame>
      <p:graphicFrame>
        <p:nvGraphicFramePr>
          <p:cNvPr id="51" name="Table 50"/>
          <p:cNvGraphicFramePr>
            <a:graphicFrameLocks noGrp="1"/>
          </p:cNvGraphicFramePr>
          <p:nvPr>
            <p:extLst>
              <p:ext uri="{D42A27DB-BD31-4B8C-83A1-F6EECF244321}">
                <p14:modId xmlns:p14="http://schemas.microsoft.com/office/powerpoint/2010/main" val="2397139739"/>
              </p:ext>
            </p:extLst>
          </p:nvPr>
        </p:nvGraphicFramePr>
        <p:xfrm>
          <a:off x="4600134" y="2394403"/>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rgbClr val="D53B81"/>
                          </a:solidFill>
                          <a:latin typeface="Rockwell"/>
                          <a:cs typeface="Rockwell"/>
                        </a:rPr>
                        <a:t>I learn a lot about</a:t>
                      </a:r>
                      <a:r>
                        <a:rPr lang="en-GB" sz="1300" b="0" i="0" baseline="0" dirty="0" smtClean="0">
                          <a:solidFill>
                            <a:srgbClr val="D53B81"/>
                          </a:solidFill>
                          <a:latin typeface="Rockwell"/>
                          <a:cs typeface="Rockwell"/>
                        </a:rPr>
                        <a:t> </a:t>
                      </a:r>
                      <a:r>
                        <a:rPr lang="en-GB" sz="1300" b="0" i="0" dirty="0" smtClean="0">
                          <a:solidFill>
                            <a:srgbClr val="D53B81"/>
                          </a:solidFill>
                          <a:latin typeface="Rockwell"/>
                          <a:cs typeface="Rockwell"/>
                        </a:rPr>
                        <a:t>myself by doing</a:t>
                      </a:r>
                      <a:r>
                        <a:rPr lang="en-GB" sz="1300" b="0" i="0" baseline="0" dirty="0" smtClean="0">
                          <a:solidFill>
                            <a:srgbClr val="D53B81"/>
                          </a:solidFill>
                          <a:latin typeface="Rockwell"/>
                          <a:cs typeface="Rockwell"/>
                        </a:rPr>
                        <a:t> </a:t>
                      </a:r>
                      <a:r>
                        <a:rPr lang="en-GB" sz="1300" b="0" i="0" dirty="0" smtClean="0">
                          <a:solidFill>
                            <a:srgbClr val="D53B81"/>
                          </a:solidFill>
                          <a:latin typeface="Rockwell"/>
                          <a:cs typeface="Rockwell"/>
                        </a:rPr>
                        <a:t>new things.</a:t>
                      </a:r>
                    </a:p>
                    <a:p>
                      <a:pPr marL="0" marR="0" lvl="0" indent="0" algn="ctr" defTabSz="52143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FFABE9"/>
                        </a:solidFill>
                        <a:effectLst/>
                        <a:uLnTx/>
                        <a:uFillTx/>
                        <a:latin typeface="L Frutiger Light"/>
                        <a:ea typeface="+mn-ea"/>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ABE9"/>
                          </a:solidFill>
                          <a:effectLst/>
                          <a:uLnTx/>
                          <a:uFillTx/>
                          <a:latin typeface="L Frutiger Light"/>
                          <a:ea typeface="+mn-ea"/>
                          <a:cs typeface="L Frutiger Light"/>
                        </a:rPr>
                        <a:t>1  2  3  4  5 </a:t>
                      </a:r>
                      <a:endParaRPr lang="en-US" sz="1100" b="0" i="0" dirty="0" smtClean="0">
                        <a:solidFill>
                          <a:srgbClr val="000000"/>
                        </a:solidFill>
                        <a:latin typeface="L Frutiger Light"/>
                        <a:cs typeface="L Frutiger Light"/>
                      </a:endParaRPr>
                    </a:p>
                  </a:txBody>
                  <a:tcPr marL="78226" marR="78226" marT="41459" marB="41459">
                    <a:lnL w="12700" cap="flat" cmpd="sng" algn="ctr">
                      <a:solidFill>
                        <a:srgbClr val="D53B81"/>
                      </a:solidFill>
                      <a:prstDash val="solid"/>
                      <a:round/>
                      <a:headEnd type="none" w="med" len="med"/>
                      <a:tailEnd type="none" w="med" len="med"/>
                    </a:lnL>
                    <a:lnR w="12700" cap="flat" cmpd="sng" algn="ctr">
                      <a:solidFill>
                        <a:srgbClr val="D53B81"/>
                      </a:solidFill>
                      <a:prstDash val="solid"/>
                      <a:round/>
                      <a:headEnd type="none" w="med" len="med"/>
                      <a:tailEnd type="none" w="med" len="med"/>
                    </a:lnR>
                    <a:lnT w="12700" cap="flat" cmpd="sng" algn="ctr">
                      <a:solidFill>
                        <a:srgbClr val="D53B81"/>
                      </a:solidFill>
                      <a:prstDash val="solid"/>
                      <a:round/>
                      <a:headEnd type="none" w="med" len="med"/>
                      <a:tailEnd type="none" w="med" len="med"/>
                    </a:lnT>
                    <a:lnB w="12700" cap="flat" cmpd="sng" algn="ctr">
                      <a:solidFill>
                        <a:srgbClr val="D53B81"/>
                      </a:solidFill>
                      <a:prstDash val="solid"/>
                      <a:round/>
                      <a:headEnd type="none" w="med" len="med"/>
                      <a:tailEnd type="none" w="med" len="med"/>
                    </a:lnB>
                    <a:solidFill>
                      <a:schemeClr val="bg1"/>
                    </a:solidFill>
                  </a:tcPr>
                </a:tc>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4153885127"/>
              </p:ext>
            </p:extLst>
          </p:nvPr>
        </p:nvGraphicFramePr>
        <p:xfrm>
          <a:off x="4600134" y="3753114"/>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rgbClr val="D53B81"/>
                          </a:solidFill>
                          <a:latin typeface="Rockwell"/>
                          <a:cs typeface="Rockwell"/>
                        </a:rPr>
                        <a:t>I will do something I don’t like if I can see the benefit.</a:t>
                      </a:r>
                    </a:p>
                    <a:p>
                      <a:pPr marL="0" marR="0" indent="0" algn="l" defTabSz="52143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smtClean="0">
                        <a:ln>
                          <a:noFill/>
                        </a:ln>
                        <a:solidFill>
                          <a:srgbClr val="D53B81"/>
                        </a:solidFill>
                        <a:effectLst/>
                        <a:uLnTx/>
                        <a:uFillTx/>
                        <a:latin typeface="Rockwell"/>
                        <a:ea typeface="+mn-ea"/>
                        <a:cs typeface="L Frutiger Light"/>
                      </a:endParaRPr>
                    </a:p>
                    <a:p>
                      <a:pPr marL="0" marR="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ABE9"/>
                          </a:solidFill>
                          <a:effectLst/>
                          <a:uLnTx/>
                          <a:uFillTx/>
                          <a:latin typeface="L Frutiger Light"/>
                          <a:ea typeface="+mn-ea"/>
                          <a:cs typeface="L Frutiger Light"/>
                        </a:rPr>
                        <a:t>1  2  3  4  5 </a:t>
                      </a:r>
                      <a:endParaRPr lang="en-US" sz="1100" b="0" i="0" dirty="0" smtClean="0">
                        <a:solidFill>
                          <a:srgbClr val="000000"/>
                        </a:solidFill>
                        <a:latin typeface="L Frutiger Light"/>
                        <a:cs typeface="L Frutiger Light"/>
                      </a:endParaRPr>
                    </a:p>
                  </a:txBody>
                  <a:tcPr marL="78226" marR="78226" marT="41459" marB="41459">
                    <a:lnL w="12700" cap="flat" cmpd="sng" algn="ctr">
                      <a:solidFill>
                        <a:srgbClr val="D53B81"/>
                      </a:solidFill>
                      <a:prstDash val="solid"/>
                      <a:round/>
                      <a:headEnd type="none" w="med" len="med"/>
                      <a:tailEnd type="none" w="med" len="med"/>
                    </a:lnL>
                    <a:lnR w="12700" cap="flat" cmpd="sng" algn="ctr">
                      <a:solidFill>
                        <a:srgbClr val="D53B81"/>
                      </a:solidFill>
                      <a:prstDash val="solid"/>
                      <a:round/>
                      <a:headEnd type="none" w="med" len="med"/>
                      <a:tailEnd type="none" w="med" len="med"/>
                    </a:lnR>
                    <a:lnT w="12700" cap="flat" cmpd="sng" algn="ctr">
                      <a:solidFill>
                        <a:srgbClr val="D53B81"/>
                      </a:solidFill>
                      <a:prstDash val="solid"/>
                      <a:round/>
                      <a:headEnd type="none" w="med" len="med"/>
                      <a:tailEnd type="none" w="med" len="med"/>
                    </a:lnT>
                    <a:lnB w="12700" cap="flat" cmpd="sng" algn="ctr">
                      <a:solidFill>
                        <a:srgbClr val="D53B81"/>
                      </a:solidFill>
                      <a:prstDash val="solid"/>
                      <a:round/>
                      <a:headEnd type="none" w="med" len="med"/>
                      <a:tailEnd type="none" w="med" len="med"/>
                    </a:lnB>
                    <a:solidFill>
                      <a:schemeClr val="bg1"/>
                    </a:solidFill>
                  </a:tcPr>
                </a:tc>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2857696119"/>
              </p:ext>
            </p:extLst>
          </p:nvPr>
        </p:nvGraphicFramePr>
        <p:xfrm>
          <a:off x="4600134" y="5121267"/>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US" sz="1300" b="0" i="0" dirty="0" smtClean="0">
                          <a:solidFill>
                            <a:srgbClr val="D53B81"/>
                          </a:solidFill>
                          <a:latin typeface="Rockwell"/>
                          <a:cs typeface="Rockwell"/>
                        </a:rPr>
                        <a:t>I enjoy winning.</a:t>
                      </a:r>
                    </a:p>
                    <a:p>
                      <a:pPr marL="0" marR="0" indent="0" algn="l" defTabSz="521437" rtl="0" eaLnBrk="1" fontAlgn="auto" latinLnBrk="0" hangingPunct="1">
                        <a:lnSpc>
                          <a:spcPct val="100000"/>
                        </a:lnSpc>
                        <a:spcBef>
                          <a:spcPts val="0"/>
                        </a:spcBef>
                        <a:spcAft>
                          <a:spcPts val="0"/>
                        </a:spcAft>
                        <a:buClrTx/>
                        <a:buSzTx/>
                        <a:buFontTx/>
                        <a:buNone/>
                        <a:tabLst/>
                        <a:defRPr/>
                      </a:pPr>
                      <a:endParaRPr lang="en-US" sz="1300" b="0" i="0" dirty="0" smtClean="0">
                        <a:solidFill>
                          <a:srgbClr val="D53B81"/>
                        </a:solidFill>
                        <a:latin typeface="Rockwell"/>
                        <a:cs typeface="L Frutiger Light"/>
                      </a:endParaRPr>
                    </a:p>
                    <a:p>
                      <a:pPr marL="0" marR="0" indent="0" algn="l" defTabSz="521437" rtl="0" eaLnBrk="1" fontAlgn="auto" latinLnBrk="0" hangingPunct="1">
                        <a:lnSpc>
                          <a:spcPct val="100000"/>
                        </a:lnSpc>
                        <a:spcBef>
                          <a:spcPts val="0"/>
                        </a:spcBef>
                        <a:spcAft>
                          <a:spcPts val="0"/>
                        </a:spcAft>
                        <a:buClrTx/>
                        <a:buSzTx/>
                        <a:buFontTx/>
                        <a:buNone/>
                        <a:tabLst/>
                        <a:defRPr/>
                      </a:pPr>
                      <a:endParaRPr lang="en-US" sz="1300" b="0" i="0" dirty="0" smtClean="0">
                        <a:solidFill>
                          <a:srgbClr val="D53B81"/>
                        </a:solidFill>
                        <a:latin typeface="Rockwell"/>
                        <a:cs typeface="L Frutiger Light"/>
                      </a:endParaRPr>
                    </a:p>
                    <a:p>
                      <a:pPr marL="0" marR="0" indent="0" algn="l" defTabSz="521437" rtl="0" eaLnBrk="1" fontAlgn="auto" latinLnBrk="0" hangingPunct="1">
                        <a:lnSpc>
                          <a:spcPct val="100000"/>
                        </a:lnSpc>
                        <a:spcBef>
                          <a:spcPts val="0"/>
                        </a:spcBef>
                        <a:spcAft>
                          <a:spcPts val="0"/>
                        </a:spcAft>
                        <a:buClrTx/>
                        <a:buSzTx/>
                        <a:buFontTx/>
                        <a:buNone/>
                        <a:tabLst/>
                        <a:defRPr/>
                      </a:pPr>
                      <a:endParaRPr lang="en-US" sz="1300" b="0" i="0" dirty="0" smtClean="0">
                        <a:solidFill>
                          <a:srgbClr val="D53B81"/>
                        </a:solidFill>
                        <a:latin typeface="L Frutiger Light"/>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ABE9"/>
                          </a:solidFill>
                          <a:effectLst/>
                          <a:uLnTx/>
                          <a:uFillTx/>
                          <a:latin typeface="L Frutiger Light"/>
                          <a:ea typeface="+mn-ea"/>
                          <a:cs typeface="L Frutiger Light"/>
                        </a:rPr>
                        <a:t>1  2  3  4  5 </a:t>
                      </a:r>
                    </a:p>
                  </a:txBody>
                  <a:tcPr marL="78226" marR="78226" marT="41459" marB="41459">
                    <a:lnL w="12700" cap="flat" cmpd="sng" algn="ctr">
                      <a:solidFill>
                        <a:srgbClr val="D53B81"/>
                      </a:solidFill>
                      <a:prstDash val="solid"/>
                      <a:round/>
                      <a:headEnd type="none" w="med" len="med"/>
                      <a:tailEnd type="none" w="med" len="med"/>
                    </a:lnL>
                    <a:lnR w="12700" cap="flat" cmpd="sng" algn="ctr">
                      <a:solidFill>
                        <a:srgbClr val="D53B81"/>
                      </a:solidFill>
                      <a:prstDash val="solid"/>
                      <a:round/>
                      <a:headEnd type="none" w="med" len="med"/>
                      <a:tailEnd type="none" w="med" len="med"/>
                    </a:lnR>
                    <a:lnT w="12700" cap="flat" cmpd="sng" algn="ctr">
                      <a:solidFill>
                        <a:srgbClr val="D53B81"/>
                      </a:solidFill>
                      <a:prstDash val="solid"/>
                      <a:round/>
                      <a:headEnd type="none" w="med" len="med"/>
                      <a:tailEnd type="none" w="med" len="med"/>
                    </a:lnT>
                    <a:lnB w="12700" cap="flat" cmpd="sng" algn="ctr">
                      <a:solidFill>
                        <a:srgbClr val="D53B81"/>
                      </a:solidFill>
                      <a:prstDash val="solid"/>
                      <a:round/>
                      <a:headEnd type="none" w="med" len="med"/>
                      <a:tailEnd type="none" w="med" len="med"/>
                    </a:lnB>
                    <a:solidFill>
                      <a:schemeClr val="bg1"/>
                    </a:solidFill>
                  </a:tcPr>
                </a:tc>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1664848658"/>
              </p:ext>
            </p:extLst>
          </p:nvPr>
        </p:nvGraphicFramePr>
        <p:xfrm>
          <a:off x="6698681" y="2394403"/>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rgbClr val="D53B81"/>
                          </a:solidFill>
                          <a:latin typeface="Rockwell"/>
                          <a:cs typeface="Rockwell"/>
                        </a:rPr>
                        <a:t>I believe in myself and what I can achieve.</a:t>
                      </a:r>
                      <a:endParaRPr kumimoji="0" lang="en-US" sz="1100" b="0" i="0" u="none" strike="noStrike" kern="1200" cap="none" spc="0" normalizeH="0" baseline="0" noProof="0" dirty="0" smtClean="0">
                        <a:ln>
                          <a:noFill/>
                        </a:ln>
                        <a:solidFill>
                          <a:srgbClr val="000000"/>
                        </a:solidFill>
                        <a:effectLst/>
                        <a:uLnTx/>
                        <a:uFillTx/>
                        <a:latin typeface="L Frutiger Light"/>
                        <a:ea typeface="+mn-ea"/>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smtClean="0">
                        <a:ln>
                          <a:noFill/>
                        </a:ln>
                        <a:solidFill>
                          <a:srgbClr val="000000"/>
                        </a:solidFill>
                        <a:effectLst/>
                        <a:uLnTx/>
                        <a:uFillTx/>
                        <a:latin typeface="L Frutiger Light"/>
                        <a:ea typeface="+mn-ea"/>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srgbClr val="000000"/>
                        </a:solidFill>
                        <a:effectLst/>
                        <a:uLnTx/>
                        <a:uFillTx/>
                        <a:latin typeface="L Frutiger Light"/>
                        <a:ea typeface="+mn-ea"/>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ABE9"/>
                          </a:solidFill>
                          <a:effectLst/>
                          <a:uLnTx/>
                          <a:uFillTx/>
                          <a:latin typeface="L Frutiger Light"/>
                          <a:ea typeface="+mn-ea"/>
                          <a:cs typeface="L Frutiger Light"/>
                        </a:rPr>
                        <a:t>1  2  3  4  5 </a:t>
                      </a:r>
                      <a:endParaRPr lang="en-US" sz="1100" b="0" i="0" dirty="0" smtClean="0">
                        <a:solidFill>
                          <a:srgbClr val="000000"/>
                        </a:solidFill>
                        <a:latin typeface="L Frutiger Light"/>
                        <a:cs typeface="L Frutiger Light"/>
                      </a:endParaRPr>
                    </a:p>
                  </a:txBody>
                  <a:tcPr marL="78226" marR="78226" marT="41459" marB="41459">
                    <a:lnL w="12700" cap="flat" cmpd="sng" algn="ctr">
                      <a:solidFill>
                        <a:srgbClr val="D53B81"/>
                      </a:solidFill>
                      <a:prstDash val="solid"/>
                      <a:round/>
                      <a:headEnd type="none" w="med" len="med"/>
                      <a:tailEnd type="none" w="med" len="med"/>
                    </a:lnL>
                    <a:lnR w="12700" cap="flat" cmpd="sng" algn="ctr">
                      <a:solidFill>
                        <a:srgbClr val="D53B81"/>
                      </a:solidFill>
                      <a:prstDash val="solid"/>
                      <a:round/>
                      <a:headEnd type="none" w="med" len="med"/>
                      <a:tailEnd type="none" w="med" len="med"/>
                    </a:lnR>
                    <a:lnT w="12700" cap="flat" cmpd="sng" algn="ctr">
                      <a:solidFill>
                        <a:srgbClr val="D53B81"/>
                      </a:solidFill>
                      <a:prstDash val="solid"/>
                      <a:round/>
                      <a:headEnd type="none" w="med" len="med"/>
                      <a:tailEnd type="none" w="med" len="med"/>
                    </a:lnT>
                    <a:lnB w="12700" cap="flat" cmpd="sng" algn="ctr">
                      <a:solidFill>
                        <a:srgbClr val="D53B81"/>
                      </a:solidFill>
                      <a:prstDash val="solid"/>
                      <a:round/>
                      <a:headEnd type="none" w="med" len="med"/>
                      <a:tailEnd type="none" w="med" len="med"/>
                    </a:lnB>
                    <a:solidFill>
                      <a:schemeClr val="bg1"/>
                    </a:solidFill>
                  </a:tcPr>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4114049251"/>
              </p:ext>
            </p:extLst>
          </p:nvPr>
        </p:nvGraphicFramePr>
        <p:xfrm>
          <a:off x="6698681" y="3753114"/>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rgbClr val="D53B81"/>
                          </a:solidFill>
                          <a:latin typeface="Rockwell"/>
                          <a:cs typeface="Rockwell"/>
                        </a:rPr>
                        <a:t>I have clear ideas of</a:t>
                      </a:r>
                    </a:p>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rgbClr val="D53B81"/>
                          </a:solidFill>
                          <a:latin typeface="Rockwell"/>
                          <a:cs typeface="Rockwell"/>
                        </a:rPr>
                        <a:t>what I could achieve /</a:t>
                      </a:r>
                    </a:p>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rgbClr val="D53B81"/>
                          </a:solidFill>
                          <a:latin typeface="Rockwell"/>
                          <a:cs typeface="Rockwell"/>
                        </a:rPr>
                        <a:t>would like to be.</a:t>
                      </a:r>
                    </a:p>
                    <a:p>
                      <a:pPr marL="0" marR="0" lvl="0" indent="0" algn="ctr" defTabSz="52143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smtClean="0">
                        <a:ln>
                          <a:noFill/>
                        </a:ln>
                        <a:solidFill>
                          <a:srgbClr val="000000"/>
                        </a:solidFill>
                        <a:effectLst/>
                        <a:uLnTx/>
                        <a:uFillTx/>
                        <a:latin typeface="L Frutiger Light"/>
                        <a:ea typeface="+mn-ea"/>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ABE9"/>
                          </a:solidFill>
                          <a:effectLst/>
                          <a:uLnTx/>
                          <a:uFillTx/>
                          <a:latin typeface="L Frutiger Light"/>
                          <a:ea typeface="+mn-ea"/>
                          <a:cs typeface="L Frutiger Light"/>
                        </a:rPr>
                        <a:t>1  2  3  4  5 </a:t>
                      </a:r>
                    </a:p>
                  </a:txBody>
                  <a:tcPr marL="78226" marR="78226" marT="41459" marB="41459">
                    <a:lnL w="12700" cap="flat" cmpd="sng" algn="ctr">
                      <a:solidFill>
                        <a:srgbClr val="D53B81"/>
                      </a:solidFill>
                      <a:prstDash val="solid"/>
                      <a:round/>
                      <a:headEnd type="none" w="med" len="med"/>
                      <a:tailEnd type="none" w="med" len="med"/>
                    </a:lnL>
                    <a:lnR w="12700" cap="flat" cmpd="sng" algn="ctr">
                      <a:solidFill>
                        <a:srgbClr val="D53B81"/>
                      </a:solidFill>
                      <a:prstDash val="solid"/>
                      <a:round/>
                      <a:headEnd type="none" w="med" len="med"/>
                      <a:tailEnd type="none" w="med" len="med"/>
                    </a:lnR>
                    <a:lnT w="12700" cap="flat" cmpd="sng" algn="ctr">
                      <a:solidFill>
                        <a:srgbClr val="D53B81"/>
                      </a:solidFill>
                      <a:prstDash val="solid"/>
                      <a:round/>
                      <a:headEnd type="none" w="med" len="med"/>
                      <a:tailEnd type="none" w="med" len="med"/>
                    </a:lnT>
                    <a:lnB w="12700" cap="flat" cmpd="sng" algn="ctr">
                      <a:solidFill>
                        <a:srgbClr val="D53B81"/>
                      </a:solidFill>
                      <a:prstDash val="solid"/>
                      <a:round/>
                      <a:headEnd type="none" w="med" len="med"/>
                      <a:tailEnd type="none" w="med" len="med"/>
                    </a:lnB>
                    <a:solidFill>
                      <a:schemeClr val="bg1"/>
                    </a:solidFill>
                  </a:tcP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4274265356"/>
              </p:ext>
            </p:extLst>
          </p:nvPr>
        </p:nvGraphicFramePr>
        <p:xfrm>
          <a:off x="6698681" y="5121267"/>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US" sz="1300" b="0" i="0" dirty="0" smtClean="0">
                          <a:solidFill>
                            <a:srgbClr val="D53B81"/>
                          </a:solidFill>
                          <a:latin typeface="Rockwell"/>
                          <a:cs typeface="L Frutiger Light"/>
                        </a:rPr>
                        <a:t>Attitude</a:t>
                      </a:r>
                      <a:r>
                        <a:rPr lang="en-US" sz="1300" b="0" i="0" baseline="0" dirty="0" smtClean="0">
                          <a:solidFill>
                            <a:srgbClr val="D53B81"/>
                          </a:solidFill>
                          <a:latin typeface="Rockwell"/>
                          <a:cs typeface="L Frutiger Light"/>
                        </a:rPr>
                        <a:t> Total</a:t>
                      </a:r>
                    </a:p>
                    <a:p>
                      <a:pPr marL="0" marR="0" indent="0" algn="l" defTabSz="521437" rtl="0" eaLnBrk="1" fontAlgn="auto" latinLnBrk="0" hangingPunct="1">
                        <a:lnSpc>
                          <a:spcPct val="100000"/>
                        </a:lnSpc>
                        <a:spcBef>
                          <a:spcPts val="0"/>
                        </a:spcBef>
                        <a:spcAft>
                          <a:spcPts val="0"/>
                        </a:spcAft>
                        <a:buClrTx/>
                        <a:buSzTx/>
                        <a:buFontTx/>
                        <a:buNone/>
                        <a:tabLst/>
                        <a:defRPr/>
                      </a:pPr>
                      <a:endParaRPr lang="en-US" sz="1300" b="0" i="0" baseline="0" dirty="0" smtClean="0">
                        <a:solidFill>
                          <a:srgbClr val="D53B81"/>
                        </a:solidFill>
                        <a:latin typeface="Rockwell"/>
                        <a:cs typeface="L Frutiger Light"/>
                      </a:endParaRPr>
                    </a:p>
                    <a:p>
                      <a:pPr marL="0" marR="0" indent="0" algn="l" defTabSz="521437" rtl="0" eaLnBrk="1" fontAlgn="auto" latinLnBrk="0" hangingPunct="1">
                        <a:lnSpc>
                          <a:spcPct val="100000"/>
                        </a:lnSpc>
                        <a:spcBef>
                          <a:spcPts val="0"/>
                        </a:spcBef>
                        <a:spcAft>
                          <a:spcPts val="0"/>
                        </a:spcAft>
                        <a:buClrTx/>
                        <a:buSzTx/>
                        <a:buFontTx/>
                        <a:buNone/>
                        <a:tabLst/>
                        <a:defRPr/>
                      </a:pPr>
                      <a:endParaRPr lang="en-US" sz="1300" b="0" i="0" dirty="0" smtClean="0">
                        <a:solidFill>
                          <a:srgbClr val="D53B81"/>
                        </a:solidFill>
                        <a:latin typeface="L Frutiger Light"/>
                        <a:cs typeface="L Frutiger Light"/>
                      </a:endParaRPr>
                    </a:p>
                  </a:txBody>
                  <a:tcPr marL="78226" marR="78226" marT="41459" marB="41459">
                    <a:lnL w="12700" cap="flat" cmpd="sng" algn="ctr">
                      <a:solidFill>
                        <a:srgbClr val="D53B81"/>
                      </a:solidFill>
                      <a:prstDash val="solid"/>
                      <a:round/>
                      <a:headEnd type="none" w="med" len="med"/>
                      <a:tailEnd type="none" w="med" len="med"/>
                    </a:lnL>
                    <a:lnR w="12700" cap="flat" cmpd="sng" algn="ctr">
                      <a:solidFill>
                        <a:srgbClr val="D53B81"/>
                      </a:solidFill>
                      <a:prstDash val="solid"/>
                      <a:round/>
                      <a:headEnd type="none" w="med" len="med"/>
                      <a:tailEnd type="none" w="med" len="med"/>
                    </a:lnR>
                    <a:lnT w="12700" cap="flat" cmpd="sng" algn="ctr">
                      <a:solidFill>
                        <a:srgbClr val="D53B81"/>
                      </a:solidFill>
                      <a:prstDash val="solid"/>
                      <a:round/>
                      <a:headEnd type="none" w="med" len="med"/>
                      <a:tailEnd type="none" w="med" len="med"/>
                    </a:lnT>
                    <a:lnB w="12700" cap="flat" cmpd="sng" algn="ctr">
                      <a:solidFill>
                        <a:srgbClr val="D53B81"/>
                      </a:solidFill>
                      <a:prstDash val="solid"/>
                      <a:round/>
                      <a:headEnd type="none" w="med" len="med"/>
                      <a:tailEnd type="none" w="med" len="med"/>
                    </a:lnB>
                    <a:solidFill>
                      <a:schemeClr val="bg1"/>
                    </a:solidFill>
                  </a:tcPr>
                </a:tc>
              </a:tr>
            </a:tbl>
          </a:graphicData>
        </a:graphic>
      </p:graphicFrame>
      <p:sp>
        <p:nvSpPr>
          <p:cNvPr id="3" name="Rectangle 2"/>
          <p:cNvSpPr/>
          <p:nvPr/>
        </p:nvSpPr>
        <p:spPr>
          <a:xfrm>
            <a:off x="6894286" y="5469606"/>
            <a:ext cx="1553028" cy="711200"/>
          </a:xfrm>
          <a:prstGeom prst="rect">
            <a:avLst/>
          </a:prstGeom>
          <a:solidFill>
            <a:srgbClr val="FFABE9"/>
          </a:solidFill>
          <a:ln>
            <a:solidFill>
              <a:srgbClr val="FF33CC"/>
            </a:solidFill>
          </a:ln>
        </p:spPr>
        <p:style>
          <a:lnRef idx="1">
            <a:schemeClr val="accent1"/>
          </a:lnRef>
          <a:fillRef idx="3">
            <a:schemeClr val="accent1"/>
          </a:fillRef>
          <a:effectRef idx="2">
            <a:schemeClr val="accent1"/>
          </a:effectRef>
          <a:fontRef idx="minor">
            <a:schemeClr val="lt1"/>
          </a:fontRef>
        </p:style>
        <p:txBody>
          <a:bodyPr lIns="91428" tIns="45715" rIns="91428" bIns="45715" rtlCol="0" anchor="ctr"/>
          <a:lstStyle/>
          <a:p>
            <a:pPr algn="ctr" defTabSz="457144"/>
            <a:endParaRPr lang="en-GB" dirty="0">
              <a:solidFill>
                <a:prstClr val="white"/>
              </a:solidFill>
            </a:endParaRPr>
          </a:p>
        </p:txBody>
      </p:sp>
      <p:cxnSp>
        <p:nvCxnSpPr>
          <p:cNvPr id="19" name="Straight Arrow Connector 18">
            <a:hlinkClick r:id="" action="ppaction://noaction"/>
          </p:cNvPr>
          <p:cNvCxnSpPr/>
          <p:nvPr/>
        </p:nvCxnSpPr>
        <p:spPr>
          <a:xfrm>
            <a:off x="8463861"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hlinkClick r:id="" action="ppaction://noaction"/>
          </p:cNvPr>
          <p:cNvCxnSpPr/>
          <p:nvPr/>
        </p:nvCxnSpPr>
        <p:spPr>
          <a:xfrm flipH="1">
            <a:off x="7436538"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Rectangle 20">
            <a:hlinkClick r:id="rId3" action="ppaction://hlinksldjump"/>
          </p:cNvPr>
          <p:cNvSpPr/>
          <p:nvPr/>
        </p:nvSpPr>
        <p:spPr>
          <a:xfrm>
            <a:off x="8014854" y="6674150"/>
            <a:ext cx="318655"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44"/>
            <a:endParaRPr lang="en-GB">
              <a:solidFill>
                <a:prstClr val="white"/>
              </a:solidFill>
            </a:endParaRPr>
          </a:p>
        </p:txBody>
      </p:sp>
    </p:spTree>
    <p:extLst>
      <p:ext uri="{BB962C8B-B14F-4D97-AF65-F5344CB8AC3E}">
        <p14:creationId xmlns:p14="http://schemas.microsoft.com/office/powerpoint/2010/main" val="3347816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1777" y="6584274"/>
            <a:ext cx="8762180" cy="250216"/>
          </a:xfrm>
          <a:prstGeom prst="rect">
            <a:avLst/>
          </a:prstGeom>
          <a:noFill/>
        </p:spPr>
        <p:txBody>
          <a:bodyPr wrap="square" lIns="80155" tIns="40078" rIns="80155" bIns="40078" rtlCol="0">
            <a:spAutoFit/>
          </a:bodyPr>
          <a:lstStyle/>
          <a:p>
            <a:pPr defTabSz="457144"/>
            <a:r>
              <a:rPr lang="en-US" sz="1100" dirty="0">
                <a:solidFill>
                  <a:prstClr val="white"/>
                </a:solidFill>
                <a:latin typeface="B Frutiger Bold"/>
                <a:cs typeface="B Frutiger Bold"/>
              </a:rPr>
              <a:t>Handout</a:t>
            </a:r>
          </a:p>
        </p:txBody>
      </p:sp>
      <p:sp>
        <p:nvSpPr>
          <p:cNvPr id="5" name="TextBox 4"/>
          <p:cNvSpPr txBox="1"/>
          <p:nvPr/>
        </p:nvSpPr>
        <p:spPr>
          <a:xfrm>
            <a:off x="243098" y="1113124"/>
            <a:ext cx="8596102" cy="1312045"/>
          </a:xfrm>
          <a:prstGeom prst="rect">
            <a:avLst/>
          </a:prstGeom>
          <a:noFill/>
        </p:spPr>
        <p:txBody>
          <a:bodyPr wrap="square" lIns="80155" tIns="40078" rIns="80155" bIns="40078" rtlCol="0">
            <a:spAutoFit/>
          </a:bodyPr>
          <a:lstStyle/>
          <a:p>
            <a:pPr defTabSz="457144"/>
            <a:r>
              <a:rPr lang="en-US" sz="2000" dirty="0">
                <a:solidFill>
                  <a:srgbClr val="F79646"/>
                </a:solidFill>
                <a:latin typeface="Rockwell"/>
                <a:cs typeface="Rockwell"/>
              </a:rPr>
              <a:t>2. </a:t>
            </a:r>
            <a:r>
              <a:rPr lang="en-US" sz="2000" dirty="0" err="1">
                <a:solidFill>
                  <a:srgbClr val="F79646"/>
                </a:solidFill>
                <a:latin typeface="Rockwell"/>
                <a:cs typeface="Rockwell"/>
              </a:rPr>
              <a:t>ACRO</a:t>
            </a:r>
            <a:r>
              <a:rPr lang="en-US" sz="2000" dirty="0">
                <a:solidFill>
                  <a:srgbClr val="F79646"/>
                </a:solidFill>
                <a:latin typeface="Rockwell"/>
                <a:cs typeface="Rockwell"/>
              </a:rPr>
              <a:t> </a:t>
            </a:r>
            <a:r>
              <a:rPr lang="en-US" sz="2000" dirty="0">
                <a:solidFill>
                  <a:srgbClr val="F79646"/>
                </a:solidFill>
                <a:latin typeface="Rockwell"/>
                <a:cs typeface="Rockwell"/>
              </a:rPr>
              <a:t>Questionnaire</a:t>
            </a:r>
          </a:p>
          <a:p>
            <a:pPr defTabSz="457144"/>
            <a:r>
              <a:rPr lang="en-GB" sz="1200" dirty="0">
                <a:solidFill>
                  <a:srgbClr val="F79646"/>
                </a:solidFill>
                <a:latin typeface="L Frutiger Light"/>
                <a:cs typeface="L Frutiger Light"/>
              </a:rPr>
              <a:t>1. Use the table below to assess your own skills. For each skills area, complete the table by indicating whether you agree or disagree with the statements (1 = strongly disagree, 5 = strongly agree). </a:t>
            </a:r>
          </a:p>
          <a:p>
            <a:pPr defTabSz="457144"/>
            <a:r>
              <a:rPr lang="en-GB" sz="1200" dirty="0">
                <a:solidFill>
                  <a:srgbClr val="F79646"/>
                </a:solidFill>
                <a:latin typeface="L Frutiger Light"/>
                <a:cs typeface="L Frutiger Light"/>
              </a:rPr>
              <a:t>2. Calculate the score for each of your skills area. </a:t>
            </a:r>
          </a:p>
          <a:p>
            <a:pPr defTabSz="457144"/>
            <a:r>
              <a:rPr lang="en-GB" sz="1200" dirty="0">
                <a:solidFill>
                  <a:srgbClr val="F79646"/>
                </a:solidFill>
                <a:latin typeface="L Frutiger Light"/>
                <a:cs typeface="L Frutiger Light"/>
              </a:rPr>
              <a:t>3. Identify your strongest skills areas, and areas for development. </a:t>
            </a:r>
          </a:p>
          <a:p>
            <a:pPr defTabSz="457144"/>
            <a:r>
              <a:rPr lang="en-GB" sz="1200" dirty="0">
                <a:solidFill>
                  <a:srgbClr val="F79646"/>
                </a:solidFill>
                <a:latin typeface="L Frutiger Light"/>
                <a:cs typeface="L Frutiger Light"/>
              </a:rPr>
              <a:t>4. Use the Skills Portraits to learn more about your strengths and areas for development. </a:t>
            </a:r>
          </a:p>
        </p:txBody>
      </p:sp>
      <p:graphicFrame>
        <p:nvGraphicFramePr>
          <p:cNvPr id="28" name="Table 27"/>
          <p:cNvGraphicFramePr>
            <a:graphicFrameLocks noGrp="1"/>
          </p:cNvGraphicFramePr>
          <p:nvPr>
            <p:extLst>
              <p:ext uri="{D42A27DB-BD31-4B8C-83A1-F6EECF244321}">
                <p14:modId xmlns:p14="http://schemas.microsoft.com/office/powerpoint/2010/main" val="1869714402"/>
              </p:ext>
            </p:extLst>
          </p:nvPr>
        </p:nvGraphicFramePr>
        <p:xfrm>
          <a:off x="393377" y="2394402"/>
          <a:ext cx="1969906" cy="1220515"/>
        </p:xfrm>
        <a:graphic>
          <a:graphicData uri="http://schemas.openxmlformats.org/drawingml/2006/table">
            <a:tbl>
              <a:tblPr firstRow="1" bandRow="1">
                <a:tableStyleId>{93296810-A885-4BE3-A3E7-6D5BEEA58F35}</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US" sz="1400" dirty="0" smtClean="0">
                          <a:latin typeface="L Frutiger Light"/>
                        </a:rPr>
                        <a:t>Creativity</a:t>
                      </a:r>
                    </a:p>
                    <a:p>
                      <a:pPr marL="0" marR="0" indent="0" algn="l" defTabSz="521437" rtl="0" eaLnBrk="1" fontAlgn="auto" latinLnBrk="0" hangingPunct="1">
                        <a:lnSpc>
                          <a:spcPct val="100000"/>
                        </a:lnSpc>
                        <a:spcBef>
                          <a:spcPts val="0"/>
                        </a:spcBef>
                        <a:spcAft>
                          <a:spcPts val="0"/>
                        </a:spcAft>
                        <a:buClrTx/>
                        <a:buSzTx/>
                        <a:buFontTx/>
                        <a:buNone/>
                        <a:tabLst/>
                        <a:defRPr/>
                      </a:pPr>
                      <a:r>
                        <a:rPr lang="en-GB" sz="1200" b="0" dirty="0" smtClean="0">
                          <a:latin typeface="L Frutiger Light"/>
                        </a:rPr>
                        <a:t>enable you to</a:t>
                      </a:r>
                      <a:r>
                        <a:rPr lang="en-GB" sz="1200" b="0" baseline="0" dirty="0" smtClean="0">
                          <a:latin typeface="L Frutiger Light"/>
                        </a:rPr>
                        <a:t> </a:t>
                      </a:r>
                      <a:r>
                        <a:rPr lang="en-GB" sz="1200" b="0" dirty="0" smtClean="0">
                          <a:latin typeface="L Frutiger Light"/>
                        </a:rPr>
                        <a:t>generate ideas, solve</a:t>
                      </a:r>
                      <a:r>
                        <a:rPr lang="en-GB" sz="1200" b="0" baseline="0" dirty="0" smtClean="0">
                          <a:latin typeface="L Frutiger Light"/>
                        </a:rPr>
                        <a:t> </a:t>
                      </a:r>
                      <a:r>
                        <a:rPr lang="en-GB" sz="1200" b="0" dirty="0" smtClean="0">
                          <a:latin typeface="L Frutiger Light"/>
                        </a:rPr>
                        <a:t>problems and create</a:t>
                      </a:r>
                    </a:p>
                  </a:txBody>
                  <a:tcPr marL="78226" marR="78226" marT="41459" marB="41459"/>
                </a:tc>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651348408"/>
              </p:ext>
            </p:extLst>
          </p:nvPr>
        </p:nvGraphicFramePr>
        <p:xfrm>
          <a:off x="393377" y="3753113"/>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chemeClr val="accent6"/>
                          </a:solidFill>
                          <a:latin typeface="Rockwell"/>
                          <a:cs typeface="Rockwell"/>
                        </a:rPr>
                        <a:t>I am always asking questions.</a:t>
                      </a:r>
                    </a:p>
                    <a:p>
                      <a:pPr marL="0" marR="0" indent="0" algn="l" defTabSz="521437" rtl="0" eaLnBrk="1" fontAlgn="auto" latinLnBrk="0" hangingPunct="1">
                        <a:lnSpc>
                          <a:spcPct val="100000"/>
                        </a:lnSpc>
                        <a:spcBef>
                          <a:spcPts val="0"/>
                        </a:spcBef>
                        <a:spcAft>
                          <a:spcPts val="0"/>
                        </a:spcAft>
                        <a:buClrTx/>
                        <a:buSzTx/>
                        <a:buFontTx/>
                        <a:buNone/>
                        <a:tabLst/>
                        <a:defRPr/>
                      </a:pPr>
                      <a:endParaRPr lang="en-GB" sz="1300" b="0" i="0" dirty="0" smtClean="0">
                        <a:solidFill>
                          <a:schemeClr val="accent6"/>
                        </a:solidFill>
                        <a:latin typeface="Rockwell"/>
                        <a:cs typeface="L Frutiger Light"/>
                      </a:endParaRPr>
                    </a:p>
                    <a:p>
                      <a:pPr marL="0" marR="0" indent="0" algn="l" defTabSz="521437" rtl="0" eaLnBrk="1" fontAlgn="auto" latinLnBrk="0" hangingPunct="1">
                        <a:lnSpc>
                          <a:spcPct val="100000"/>
                        </a:lnSpc>
                        <a:spcBef>
                          <a:spcPts val="0"/>
                        </a:spcBef>
                        <a:spcAft>
                          <a:spcPts val="0"/>
                        </a:spcAft>
                        <a:buClrTx/>
                        <a:buSzTx/>
                        <a:buFontTx/>
                        <a:buNone/>
                        <a:tabLst/>
                        <a:defRPr/>
                      </a:pPr>
                      <a:endParaRPr lang="en-US" sz="1100" b="0" i="0" dirty="0" smtClean="0">
                        <a:solidFill>
                          <a:schemeClr val="accent6"/>
                        </a:solidFill>
                        <a:latin typeface="L Frutiger Light"/>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accent6"/>
                          </a:solidFill>
                          <a:effectLst/>
                          <a:uLnTx/>
                          <a:uFillTx/>
                          <a:latin typeface="L Frutiger Light"/>
                          <a:ea typeface="+mn-ea"/>
                          <a:cs typeface="L Frutiger Light"/>
                        </a:rPr>
                        <a:t>1  2  3  4  5 </a:t>
                      </a:r>
                    </a:p>
                  </a:txBody>
                  <a:tcPr marL="78226" marR="78226" marT="41459" marB="41459">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414159131"/>
              </p:ext>
            </p:extLst>
          </p:nvPr>
        </p:nvGraphicFramePr>
        <p:xfrm>
          <a:off x="393377" y="5121265"/>
          <a:ext cx="1969906" cy="1225918"/>
        </p:xfrm>
        <a:graphic>
          <a:graphicData uri="http://schemas.openxmlformats.org/drawingml/2006/table">
            <a:tbl>
              <a:tblPr firstRow="1" bandRow="1">
                <a:tableStyleId>{5C22544A-7EE6-4342-B048-85BDC9FD1C3A}</a:tableStyleId>
              </a:tblPr>
              <a:tblGrid>
                <a:gridCol w="1969906"/>
              </a:tblGrid>
              <a:tr h="1225918">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chemeClr val="accent6"/>
                          </a:solidFill>
                          <a:latin typeface="Rockwell"/>
                          <a:cs typeface="Rockwell"/>
                        </a:rPr>
                        <a:t>I like to make my work different</a:t>
                      </a:r>
                      <a:r>
                        <a:rPr lang="en-GB" sz="1300" b="0" i="0" baseline="0" dirty="0" smtClean="0">
                          <a:solidFill>
                            <a:schemeClr val="accent6"/>
                          </a:solidFill>
                          <a:latin typeface="Rockwell"/>
                          <a:cs typeface="Rockwell"/>
                        </a:rPr>
                        <a:t> from other people.</a:t>
                      </a:r>
                    </a:p>
                    <a:p>
                      <a:pPr marL="0" marR="0" indent="0" algn="l" defTabSz="52143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chemeClr val="accent6"/>
                        </a:solidFill>
                        <a:effectLst/>
                        <a:uLnTx/>
                        <a:uFillTx/>
                        <a:latin typeface="L Frutiger Light"/>
                        <a:ea typeface="+mn-ea"/>
                        <a:cs typeface="L Frutiger Light"/>
                      </a:endParaRPr>
                    </a:p>
                    <a:p>
                      <a:pPr marL="0" marR="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accent6"/>
                          </a:solidFill>
                          <a:effectLst/>
                          <a:uLnTx/>
                          <a:uFillTx/>
                          <a:latin typeface="L Frutiger Light"/>
                          <a:ea typeface="+mn-ea"/>
                          <a:cs typeface="L Frutiger Light"/>
                        </a:rPr>
                        <a:t>1  2  3  4  5 </a:t>
                      </a:r>
                    </a:p>
                  </a:txBody>
                  <a:tcPr marL="78226" marR="78226" marT="41459" marB="41459">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r>
            </a:tbl>
          </a:graphicData>
        </a:graphic>
      </p:graphicFrame>
      <p:graphicFrame>
        <p:nvGraphicFramePr>
          <p:cNvPr id="48" name="Table 47"/>
          <p:cNvGraphicFramePr>
            <a:graphicFrameLocks noGrp="1"/>
          </p:cNvGraphicFramePr>
          <p:nvPr>
            <p:extLst>
              <p:ext uri="{D42A27DB-BD31-4B8C-83A1-F6EECF244321}">
                <p14:modId xmlns:p14="http://schemas.microsoft.com/office/powerpoint/2010/main" val="3527517802"/>
              </p:ext>
            </p:extLst>
          </p:nvPr>
        </p:nvGraphicFramePr>
        <p:xfrm>
          <a:off x="2493660" y="2394402"/>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chemeClr val="accent6"/>
                          </a:solidFill>
                          <a:latin typeface="Rockwell"/>
                          <a:cs typeface="Rockwell"/>
                        </a:rPr>
                        <a:t>I always spot the</a:t>
                      </a:r>
                    </a:p>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chemeClr val="accent6"/>
                          </a:solidFill>
                          <a:latin typeface="Rockwell"/>
                          <a:cs typeface="Rockwell"/>
                        </a:rPr>
                        <a:t>potential in a situation.</a:t>
                      </a:r>
                    </a:p>
                    <a:p>
                      <a:pPr marL="0" marR="0" indent="0" algn="l" defTabSz="521437" rtl="0" eaLnBrk="1" fontAlgn="auto" latinLnBrk="0" hangingPunct="1">
                        <a:lnSpc>
                          <a:spcPct val="100000"/>
                        </a:lnSpc>
                        <a:spcBef>
                          <a:spcPts val="0"/>
                        </a:spcBef>
                        <a:spcAft>
                          <a:spcPts val="0"/>
                        </a:spcAft>
                        <a:buClrTx/>
                        <a:buSzTx/>
                        <a:buFontTx/>
                        <a:buNone/>
                        <a:tabLst/>
                        <a:defRPr/>
                      </a:pPr>
                      <a:endParaRPr lang="en-US" sz="1300" b="0" i="0" dirty="0" smtClean="0">
                        <a:solidFill>
                          <a:schemeClr val="accent6"/>
                        </a:solidFill>
                        <a:latin typeface="Rockwell"/>
                        <a:cs typeface="L Frutiger Light"/>
                      </a:endParaRPr>
                    </a:p>
                    <a:p>
                      <a:pPr marL="0" marR="0" indent="0" algn="l" defTabSz="521437" rtl="0" eaLnBrk="1" fontAlgn="auto" latinLnBrk="0" hangingPunct="1">
                        <a:lnSpc>
                          <a:spcPct val="100000"/>
                        </a:lnSpc>
                        <a:spcBef>
                          <a:spcPts val="0"/>
                        </a:spcBef>
                        <a:spcAft>
                          <a:spcPts val="0"/>
                        </a:spcAft>
                        <a:buClrTx/>
                        <a:buSzTx/>
                        <a:buFontTx/>
                        <a:buNone/>
                        <a:tabLst/>
                        <a:defRPr/>
                      </a:pPr>
                      <a:endParaRPr lang="en-US" sz="1300" b="0" i="0" dirty="0" smtClean="0">
                        <a:solidFill>
                          <a:schemeClr val="accent6"/>
                        </a:solidFill>
                        <a:latin typeface="L Frutiger Light"/>
                        <a:cs typeface="L Frutiger Light"/>
                      </a:endParaRPr>
                    </a:p>
                    <a:p>
                      <a:pPr marL="0" marR="0" indent="0" algn="ctr" defTabSz="521437" rtl="0" eaLnBrk="1" fontAlgn="auto" latinLnBrk="0" hangingPunct="1">
                        <a:lnSpc>
                          <a:spcPct val="100000"/>
                        </a:lnSpc>
                        <a:spcBef>
                          <a:spcPts val="0"/>
                        </a:spcBef>
                        <a:spcAft>
                          <a:spcPts val="0"/>
                        </a:spcAft>
                        <a:buClrTx/>
                        <a:buSzTx/>
                        <a:buFontTx/>
                        <a:buNone/>
                        <a:tabLst/>
                        <a:defRPr/>
                      </a:pPr>
                      <a:r>
                        <a:rPr lang="en-US" sz="1800" b="0" i="0" dirty="0" smtClean="0">
                          <a:solidFill>
                            <a:schemeClr val="accent6"/>
                          </a:solidFill>
                          <a:latin typeface="L Frutiger Light"/>
                          <a:cs typeface="L Frutiger Light"/>
                        </a:rPr>
                        <a:t>1  2  3  4  5 </a:t>
                      </a:r>
                    </a:p>
                  </a:txBody>
                  <a:tcPr marL="78226" marR="78226" marT="41459" marB="41459">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3715087181"/>
              </p:ext>
            </p:extLst>
          </p:nvPr>
        </p:nvGraphicFramePr>
        <p:xfrm>
          <a:off x="2493660" y="3753113"/>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chemeClr val="accent6"/>
                          </a:solidFill>
                          <a:latin typeface="Rockwell"/>
                          <a:cs typeface="Rockwell"/>
                        </a:rPr>
                        <a:t>I’m good at coming</a:t>
                      </a:r>
                    </a:p>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chemeClr val="accent6"/>
                          </a:solidFill>
                          <a:latin typeface="Rockwell"/>
                          <a:cs typeface="Rockwell"/>
                        </a:rPr>
                        <a:t>up with ideas.</a:t>
                      </a:r>
                    </a:p>
                    <a:p>
                      <a:pPr marL="0" marR="0" indent="0" algn="l" defTabSz="521437" rtl="0" eaLnBrk="1" fontAlgn="auto" latinLnBrk="0" hangingPunct="1">
                        <a:lnSpc>
                          <a:spcPct val="100000"/>
                        </a:lnSpc>
                        <a:spcBef>
                          <a:spcPts val="0"/>
                        </a:spcBef>
                        <a:spcAft>
                          <a:spcPts val="0"/>
                        </a:spcAft>
                        <a:buClrTx/>
                        <a:buSzTx/>
                        <a:buFontTx/>
                        <a:buNone/>
                        <a:tabLst/>
                        <a:defRPr/>
                      </a:pPr>
                      <a:endParaRPr lang="en-US" sz="1300" b="0" i="0" dirty="0" smtClean="0">
                        <a:solidFill>
                          <a:schemeClr val="accent6"/>
                        </a:solidFill>
                        <a:latin typeface="L Frutiger Light"/>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chemeClr val="accent6"/>
                        </a:solidFill>
                        <a:effectLst/>
                        <a:uLnTx/>
                        <a:uFillTx/>
                        <a:latin typeface="L Frutiger Light"/>
                        <a:ea typeface="+mn-ea"/>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accent6"/>
                          </a:solidFill>
                          <a:effectLst/>
                          <a:uLnTx/>
                          <a:uFillTx/>
                          <a:latin typeface="L Frutiger Light"/>
                          <a:ea typeface="+mn-ea"/>
                          <a:cs typeface="L Frutiger Light"/>
                        </a:rPr>
                        <a:t>1  2  3  4  5 </a:t>
                      </a:r>
                      <a:endParaRPr lang="en-US" sz="1100" b="0" i="0" dirty="0" smtClean="0">
                        <a:solidFill>
                          <a:schemeClr val="accent6"/>
                        </a:solidFill>
                        <a:latin typeface="L Frutiger Light"/>
                        <a:cs typeface="L Frutiger Light"/>
                      </a:endParaRPr>
                    </a:p>
                  </a:txBody>
                  <a:tcPr marL="78226" marR="78226" marT="41459" marB="41459">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r>
            </a:tbl>
          </a:graphicData>
        </a:graphic>
      </p:graphicFrame>
      <p:graphicFrame>
        <p:nvGraphicFramePr>
          <p:cNvPr id="50" name="Table 49"/>
          <p:cNvGraphicFramePr>
            <a:graphicFrameLocks noGrp="1"/>
          </p:cNvGraphicFramePr>
          <p:nvPr>
            <p:extLst>
              <p:ext uri="{D42A27DB-BD31-4B8C-83A1-F6EECF244321}">
                <p14:modId xmlns:p14="http://schemas.microsoft.com/office/powerpoint/2010/main" val="945021641"/>
              </p:ext>
            </p:extLst>
          </p:nvPr>
        </p:nvGraphicFramePr>
        <p:xfrm>
          <a:off x="2493660" y="5121266"/>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chemeClr val="accent6"/>
                          </a:solidFill>
                          <a:latin typeface="Rockwell"/>
                          <a:cs typeface="Rockwell"/>
                        </a:rPr>
                        <a:t>I like challenging</a:t>
                      </a:r>
                    </a:p>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chemeClr val="accent6"/>
                          </a:solidFill>
                          <a:latin typeface="Rockwell"/>
                          <a:cs typeface="Rockwell"/>
                        </a:rPr>
                        <a:t>problems.</a:t>
                      </a:r>
                    </a:p>
                    <a:p>
                      <a:pPr marL="0" marR="0" lvl="0" indent="0" algn="ctr" defTabSz="52143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chemeClr val="accent6"/>
                        </a:solidFill>
                        <a:effectLst/>
                        <a:uLnTx/>
                        <a:uFillTx/>
                        <a:latin typeface="L Frutiger Light"/>
                        <a:ea typeface="+mn-ea"/>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chemeClr val="accent6"/>
                        </a:solidFill>
                        <a:effectLst/>
                        <a:uLnTx/>
                        <a:uFillTx/>
                        <a:latin typeface="L Frutiger Light"/>
                        <a:ea typeface="+mn-ea"/>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accent6"/>
                          </a:solidFill>
                          <a:effectLst/>
                          <a:uLnTx/>
                          <a:uFillTx/>
                          <a:latin typeface="L Frutiger Light"/>
                          <a:ea typeface="+mn-ea"/>
                          <a:cs typeface="L Frutiger Light"/>
                        </a:rPr>
                        <a:t>1  2  3  4  5 </a:t>
                      </a:r>
                    </a:p>
                  </a:txBody>
                  <a:tcPr marL="78226" marR="78226" marT="41459" marB="41459">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r>
            </a:tbl>
          </a:graphicData>
        </a:graphic>
      </p:graphicFrame>
      <p:graphicFrame>
        <p:nvGraphicFramePr>
          <p:cNvPr id="51" name="Table 50"/>
          <p:cNvGraphicFramePr>
            <a:graphicFrameLocks noGrp="1"/>
          </p:cNvGraphicFramePr>
          <p:nvPr>
            <p:extLst>
              <p:ext uri="{D42A27DB-BD31-4B8C-83A1-F6EECF244321}">
                <p14:modId xmlns:p14="http://schemas.microsoft.com/office/powerpoint/2010/main" val="31575639"/>
              </p:ext>
            </p:extLst>
          </p:nvPr>
        </p:nvGraphicFramePr>
        <p:xfrm>
          <a:off x="4600134" y="2394402"/>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chemeClr val="accent6"/>
                          </a:solidFill>
                          <a:latin typeface="Rockwell"/>
                          <a:cs typeface="Rockwell"/>
                        </a:rPr>
                        <a:t>I can develop an idea</a:t>
                      </a:r>
                    </a:p>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chemeClr val="accent6"/>
                          </a:solidFill>
                          <a:latin typeface="Rockwell"/>
                          <a:cs typeface="Rockwell"/>
                        </a:rPr>
                        <a:t>into something exciting</a:t>
                      </a:r>
                    </a:p>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chemeClr val="accent6"/>
                          </a:solidFill>
                          <a:latin typeface="Rockwell"/>
                          <a:cs typeface="Rockwell"/>
                        </a:rPr>
                        <a:t>and successful.</a:t>
                      </a:r>
                    </a:p>
                    <a:p>
                      <a:pPr marL="0" marR="0" lvl="0" indent="0" algn="ctr" defTabSz="52143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chemeClr val="accent6"/>
                        </a:solidFill>
                        <a:effectLst/>
                        <a:uLnTx/>
                        <a:uFillTx/>
                        <a:latin typeface="L Frutiger Light"/>
                        <a:ea typeface="+mn-ea"/>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accent6"/>
                          </a:solidFill>
                          <a:effectLst/>
                          <a:uLnTx/>
                          <a:uFillTx/>
                          <a:latin typeface="L Frutiger Light"/>
                          <a:ea typeface="+mn-ea"/>
                          <a:cs typeface="L Frutiger Light"/>
                        </a:rPr>
                        <a:t>1  2  3  4  5 </a:t>
                      </a:r>
                      <a:endParaRPr lang="en-US" sz="1100" b="0" i="0" dirty="0" smtClean="0">
                        <a:solidFill>
                          <a:schemeClr val="accent6"/>
                        </a:solidFill>
                        <a:latin typeface="L Frutiger Light"/>
                        <a:cs typeface="L Frutiger Light"/>
                      </a:endParaRPr>
                    </a:p>
                  </a:txBody>
                  <a:tcPr marL="78226" marR="78226" marT="41459" marB="41459">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669443227"/>
              </p:ext>
            </p:extLst>
          </p:nvPr>
        </p:nvGraphicFramePr>
        <p:xfrm>
          <a:off x="4600134" y="3753113"/>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chemeClr val="accent6"/>
                          </a:solidFill>
                          <a:latin typeface="Rockwell"/>
                          <a:cs typeface="Rockwell"/>
                        </a:rPr>
                        <a:t>If</a:t>
                      </a:r>
                      <a:r>
                        <a:rPr lang="en-GB" sz="1300" b="0" i="0" baseline="0" dirty="0" smtClean="0">
                          <a:solidFill>
                            <a:schemeClr val="accent6"/>
                          </a:solidFill>
                          <a:latin typeface="Rockwell"/>
                          <a:cs typeface="Rockwell"/>
                        </a:rPr>
                        <a:t> I’m stuck on a problem I try to solve it in  a different way.</a:t>
                      </a:r>
                    </a:p>
                    <a:p>
                      <a:pPr marL="0" marR="0" indent="0" algn="l" defTabSz="52143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smtClean="0">
                        <a:ln>
                          <a:noFill/>
                        </a:ln>
                        <a:solidFill>
                          <a:schemeClr val="accent6"/>
                        </a:solidFill>
                        <a:effectLst/>
                        <a:uLnTx/>
                        <a:uFillTx/>
                        <a:latin typeface="Rockwell"/>
                        <a:ea typeface="+mn-ea"/>
                        <a:cs typeface="L Frutiger Light"/>
                      </a:endParaRPr>
                    </a:p>
                    <a:p>
                      <a:pPr marL="0" marR="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accent6"/>
                          </a:solidFill>
                          <a:effectLst/>
                          <a:uLnTx/>
                          <a:uFillTx/>
                          <a:latin typeface="L Frutiger Light"/>
                          <a:ea typeface="+mn-ea"/>
                          <a:cs typeface="L Frutiger Light"/>
                        </a:rPr>
                        <a:t>1  2  3  4  5 </a:t>
                      </a:r>
                      <a:endParaRPr lang="en-US" sz="1100" b="0" i="0" dirty="0" smtClean="0">
                        <a:solidFill>
                          <a:schemeClr val="accent6"/>
                        </a:solidFill>
                        <a:latin typeface="L Frutiger Light"/>
                        <a:cs typeface="L Frutiger Light"/>
                      </a:endParaRPr>
                    </a:p>
                  </a:txBody>
                  <a:tcPr marL="78226" marR="78226" marT="41459" marB="41459">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2587225165"/>
              </p:ext>
            </p:extLst>
          </p:nvPr>
        </p:nvGraphicFramePr>
        <p:xfrm>
          <a:off x="4600134" y="5121266"/>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chemeClr val="accent6"/>
                          </a:solidFill>
                          <a:latin typeface="Rockwell"/>
                          <a:cs typeface="Rockwell"/>
                        </a:rPr>
                        <a:t>I often come up with</a:t>
                      </a:r>
                    </a:p>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chemeClr val="accent6"/>
                          </a:solidFill>
                          <a:latin typeface="Rockwell"/>
                          <a:cs typeface="Rockwell"/>
                        </a:rPr>
                        <a:t>solutions which other</a:t>
                      </a:r>
                    </a:p>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chemeClr val="accent6"/>
                          </a:solidFill>
                          <a:latin typeface="Rockwell"/>
                          <a:cs typeface="Rockwell"/>
                        </a:rPr>
                        <a:t>people may not have</a:t>
                      </a:r>
                    </a:p>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chemeClr val="accent6"/>
                          </a:solidFill>
                          <a:latin typeface="Rockwell"/>
                          <a:cs typeface="Rockwell"/>
                        </a:rPr>
                        <a:t>thought of.</a:t>
                      </a:r>
                    </a:p>
                    <a:p>
                      <a:pPr marL="0" marR="0" lvl="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accent6"/>
                          </a:solidFill>
                          <a:effectLst/>
                          <a:uLnTx/>
                          <a:uFillTx/>
                          <a:latin typeface="L Frutiger Light"/>
                          <a:ea typeface="+mn-ea"/>
                          <a:cs typeface="L Frutiger Light"/>
                        </a:rPr>
                        <a:t>1  2  3  4  5 </a:t>
                      </a:r>
                    </a:p>
                  </a:txBody>
                  <a:tcPr marL="78226" marR="78226" marT="41459" marB="41459">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2118392475"/>
              </p:ext>
            </p:extLst>
          </p:nvPr>
        </p:nvGraphicFramePr>
        <p:xfrm>
          <a:off x="6698681" y="2394402"/>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chemeClr val="accent6"/>
                          </a:solidFill>
                          <a:latin typeface="Rockwell"/>
                          <a:cs typeface="Rockwell"/>
                        </a:rPr>
                        <a:t>I like to do things that</a:t>
                      </a:r>
                    </a:p>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chemeClr val="accent6"/>
                          </a:solidFill>
                          <a:latin typeface="Rockwell"/>
                          <a:cs typeface="Rockwell"/>
                        </a:rPr>
                        <a:t>others haven’t done</a:t>
                      </a:r>
                    </a:p>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chemeClr val="accent6"/>
                          </a:solidFill>
                          <a:latin typeface="Rockwell"/>
                          <a:cs typeface="Rockwell"/>
                        </a:rPr>
                        <a:t>before.</a:t>
                      </a:r>
                    </a:p>
                    <a:p>
                      <a:pPr marL="0" marR="0" lvl="0" indent="0" algn="ctr" defTabSz="5214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schemeClr val="accent6"/>
                        </a:solidFill>
                        <a:effectLst/>
                        <a:uLnTx/>
                        <a:uFillTx/>
                        <a:latin typeface="L Frutiger Light"/>
                        <a:ea typeface="+mn-ea"/>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accent6"/>
                          </a:solidFill>
                          <a:effectLst/>
                          <a:uLnTx/>
                          <a:uFillTx/>
                          <a:latin typeface="L Frutiger Light"/>
                          <a:ea typeface="+mn-ea"/>
                          <a:cs typeface="L Frutiger Light"/>
                        </a:rPr>
                        <a:t>1  2  3  4  5 </a:t>
                      </a:r>
                      <a:endParaRPr lang="en-US" sz="1100" b="0" i="0" dirty="0" smtClean="0">
                        <a:solidFill>
                          <a:schemeClr val="accent6"/>
                        </a:solidFill>
                        <a:latin typeface="L Frutiger Light"/>
                        <a:cs typeface="L Frutiger Light"/>
                      </a:endParaRPr>
                    </a:p>
                  </a:txBody>
                  <a:tcPr marL="78226" marR="78226" marT="41459" marB="41459">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3750699447"/>
              </p:ext>
            </p:extLst>
          </p:nvPr>
        </p:nvGraphicFramePr>
        <p:xfrm>
          <a:off x="6698681" y="3753113"/>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chemeClr val="accent6"/>
                          </a:solidFill>
                          <a:latin typeface="Rockwell"/>
                          <a:cs typeface="Rockwell"/>
                        </a:rPr>
                        <a:t>My imagination is always working overtime.</a:t>
                      </a:r>
                    </a:p>
                    <a:p>
                      <a:pPr marL="0" marR="0" lvl="0" indent="0" algn="ctr" defTabSz="52143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smtClean="0">
                        <a:ln>
                          <a:noFill/>
                        </a:ln>
                        <a:solidFill>
                          <a:schemeClr val="accent6"/>
                        </a:solidFill>
                        <a:effectLst/>
                        <a:uLnTx/>
                        <a:uFillTx/>
                        <a:latin typeface="L Frutiger Light"/>
                        <a:ea typeface="+mn-ea"/>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accent6"/>
                          </a:solidFill>
                          <a:effectLst/>
                          <a:uLnTx/>
                          <a:uFillTx/>
                          <a:latin typeface="L Frutiger Light"/>
                          <a:ea typeface="+mn-ea"/>
                          <a:cs typeface="L Frutiger Light"/>
                        </a:rPr>
                        <a:t>1  2  3  4  5 </a:t>
                      </a:r>
                    </a:p>
                  </a:txBody>
                  <a:tcPr marL="78226" marR="78226" marT="41459" marB="41459">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1588656256"/>
              </p:ext>
            </p:extLst>
          </p:nvPr>
        </p:nvGraphicFramePr>
        <p:xfrm>
          <a:off x="6698681" y="5121266"/>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US" sz="1300" b="0" i="0" dirty="0" smtClean="0">
                          <a:solidFill>
                            <a:schemeClr val="accent6"/>
                          </a:solidFill>
                          <a:latin typeface="Rockwell"/>
                          <a:cs typeface="L Frutiger Light"/>
                        </a:rPr>
                        <a:t>Creativity</a:t>
                      </a:r>
                      <a:r>
                        <a:rPr lang="en-US" sz="1300" b="0" i="0" baseline="0" dirty="0" smtClean="0">
                          <a:solidFill>
                            <a:schemeClr val="accent6"/>
                          </a:solidFill>
                          <a:latin typeface="Rockwell"/>
                          <a:cs typeface="L Frutiger Light"/>
                        </a:rPr>
                        <a:t> Total</a:t>
                      </a:r>
                    </a:p>
                    <a:p>
                      <a:pPr marL="0" marR="0" indent="0" algn="l" defTabSz="521437" rtl="0" eaLnBrk="1" fontAlgn="auto" latinLnBrk="0" hangingPunct="1">
                        <a:lnSpc>
                          <a:spcPct val="100000"/>
                        </a:lnSpc>
                        <a:spcBef>
                          <a:spcPts val="0"/>
                        </a:spcBef>
                        <a:spcAft>
                          <a:spcPts val="0"/>
                        </a:spcAft>
                        <a:buClrTx/>
                        <a:buSzTx/>
                        <a:buFontTx/>
                        <a:buNone/>
                        <a:tabLst/>
                        <a:defRPr/>
                      </a:pPr>
                      <a:endParaRPr lang="en-US" sz="1300" b="0" i="0" baseline="0" dirty="0" smtClean="0">
                        <a:solidFill>
                          <a:srgbClr val="D53B81"/>
                        </a:solidFill>
                        <a:latin typeface="Rockwell"/>
                        <a:cs typeface="L Frutiger Light"/>
                      </a:endParaRPr>
                    </a:p>
                    <a:p>
                      <a:pPr marL="0" marR="0" indent="0" algn="l" defTabSz="521437" rtl="0" eaLnBrk="1" fontAlgn="auto" latinLnBrk="0" hangingPunct="1">
                        <a:lnSpc>
                          <a:spcPct val="100000"/>
                        </a:lnSpc>
                        <a:spcBef>
                          <a:spcPts val="0"/>
                        </a:spcBef>
                        <a:spcAft>
                          <a:spcPts val="0"/>
                        </a:spcAft>
                        <a:buClrTx/>
                        <a:buSzTx/>
                        <a:buFontTx/>
                        <a:buNone/>
                        <a:tabLst/>
                        <a:defRPr/>
                      </a:pPr>
                      <a:endParaRPr lang="en-US" sz="1300" b="0" i="0" dirty="0" smtClean="0">
                        <a:solidFill>
                          <a:srgbClr val="D53B81"/>
                        </a:solidFill>
                        <a:latin typeface="L Frutiger Light"/>
                        <a:cs typeface="L Frutiger Light"/>
                      </a:endParaRPr>
                    </a:p>
                  </a:txBody>
                  <a:tcPr marL="78226" marR="78226" marT="41459" marB="41459">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r>
            </a:tbl>
          </a:graphicData>
        </a:graphic>
      </p:graphicFrame>
      <p:sp>
        <p:nvSpPr>
          <p:cNvPr id="3" name="Rectangle 2"/>
          <p:cNvSpPr/>
          <p:nvPr/>
        </p:nvSpPr>
        <p:spPr>
          <a:xfrm>
            <a:off x="6894286" y="5469605"/>
            <a:ext cx="1553028" cy="711200"/>
          </a:xfrm>
          <a:prstGeom prst="rect">
            <a:avLst/>
          </a:prstGeom>
          <a:solidFill>
            <a:schemeClr val="accent6">
              <a:lumMod val="60000"/>
              <a:lumOff val="4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lIns="91428" tIns="45715" rIns="91428" bIns="45715" rtlCol="0" anchor="ctr"/>
          <a:lstStyle/>
          <a:p>
            <a:pPr algn="ctr" defTabSz="457144"/>
            <a:endParaRPr lang="en-GB" dirty="0">
              <a:solidFill>
                <a:prstClr val="white"/>
              </a:solidFill>
            </a:endParaRPr>
          </a:p>
        </p:txBody>
      </p:sp>
      <p:cxnSp>
        <p:nvCxnSpPr>
          <p:cNvPr id="19" name="Straight Arrow Connector 18">
            <a:hlinkClick r:id="" action="ppaction://noaction"/>
          </p:cNvPr>
          <p:cNvCxnSpPr/>
          <p:nvPr/>
        </p:nvCxnSpPr>
        <p:spPr>
          <a:xfrm>
            <a:off x="8463861"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hlinkClick r:id="rId3" action="ppaction://hlinksldjump"/>
          </p:cNvPr>
          <p:cNvCxnSpPr/>
          <p:nvPr/>
        </p:nvCxnSpPr>
        <p:spPr>
          <a:xfrm flipH="1">
            <a:off x="7436538"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Rectangle 20">
            <a:hlinkClick r:id="rId4" action="ppaction://hlinksldjump"/>
          </p:cNvPr>
          <p:cNvSpPr/>
          <p:nvPr/>
        </p:nvSpPr>
        <p:spPr>
          <a:xfrm>
            <a:off x="8014854" y="6674150"/>
            <a:ext cx="318655"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44"/>
            <a:endParaRPr lang="en-GB">
              <a:solidFill>
                <a:prstClr val="white"/>
              </a:solidFill>
            </a:endParaRPr>
          </a:p>
        </p:txBody>
      </p:sp>
    </p:spTree>
    <p:extLst>
      <p:ext uri="{BB962C8B-B14F-4D97-AF65-F5344CB8AC3E}">
        <p14:creationId xmlns:p14="http://schemas.microsoft.com/office/powerpoint/2010/main" val="3228819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1777" y="6584274"/>
            <a:ext cx="8762180" cy="250216"/>
          </a:xfrm>
          <a:prstGeom prst="rect">
            <a:avLst/>
          </a:prstGeom>
          <a:noFill/>
        </p:spPr>
        <p:txBody>
          <a:bodyPr wrap="square" lIns="80155" tIns="40078" rIns="80155" bIns="40078" rtlCol="0">
            <a:spAutoFit/>
          </a:bodyPr>
          <a:lstStyle/>
          <a:p>
            <a:pPr defTabSz="457144"/>
            <a:r>
              <a:rPr lang="en-US" sz="1100" dirty="0">
                <a:solidFill>
                  <a:prstClr val="white"/>
                </a:solidFill>
                <a:latin typeface="B Frutiger Bold"/>
                <a:cs typeface="B Frutiger Bold"/>
              </a:rPr>
              <a:t>Handout</a:t>
            </a:r>
          </a:p>
        </p:txBody>
      </p:sp>
      <p:sp>
        <p:nvSpPr>
          <p:cNvPr id="5" name="TextBox 4"/>
          <p:cNvSpPr txBox="1"/>
          <p:nvPr/>
        </p:nvSpPr>
        <p:spPr>
          <a:xfrm>
            <a:off x="243098" y="1132663"/>
            <a:ext cx="8596102" cy="1312045"/>
          </a:xfrm>
          <a:prstGeom prst="rect">
            <a:avLst/>
          </a:prstGeom>
          <a:noFill/>
        </p:spPr>
        <p:txBody>
          <a:bodyPr wrap="square" lIns="80155" tIns="40078" rIns="80155" bIns="40078" rtlCol="0">
            <a:spAutoFit/>
          </a:bodyPr>
          <a:lstStyle/>
          <a:p>
            <a:pPr defTabSz="457144"/>
            <a:r>
              <a:rPr lang="en-US" sz="2000" dirty="0">
                <a:solidFill>
                  <a:srgbClr val="92D050"/>
                </a:solidFill>
                <a:latin typeface="Rockwell"/>
                <a:cs typeface="Rockwell"/>
              </a:rPr>
              <a:t>2. </a:t>
            </a:r>
            <a:r>
              <a:rPr lang="en-US" sz="2000" dirty="0" err="1">
                <a:solidFill>
                  <a:srgbClr val="92D050"/>
                </a:solidFill>
                <a:latin typeface="Rockwell"/>
                <a:cs typeface="Rockwell"/>
              </a:rPr>
              <a:t>ACRO</a:t>
            </a:r>
            <a:r>
              <a:rPr lang="en-US" sz="2000" dirty="0">
                <a:solidFill>
                  <a:srgbClr val="92D050"/>
                </a:solidFill>
                <a:latin typeface="Rockwell"/>
                <a:cs typeface="Rockwell"/>
              </a:rPr>
              <a:t> </a:t>
            </a:r>
            <a:r>
              <a:rPr lang="en-US" sz="2000" dirty="0">
                <a:solidFill>
                  <a:srgbClr val="92D050"/>
                </a:solidFill>
                <a:latin typeface="Rockwell"/>
                <a:cs typeface="Rockwell"/>
              </a:rPr>
              <a:t>Questionnaire</a:t>
            </a:r>
          </a:p>
          <a:p>
            <a:pPr defTabSz="457144"/>
            <a:r>
              <a:rPr lang="en-GB" sz="1200" dirty="0">
                <a:solidFill>
                  <a:srgbClr val="92D050"/>
                </a:solidFill>
                <a:latin typeface="L Frutiger Light"/>
                <a:cs typeface="L Frutiger Light"/>
              </a:rPr>
              <a:t>1. Use the table below to assess your own skills. For each skills area, complete the table by indicating whether you agree or disagree with the statements (1 = strongly disagree, 5 = strongly agree). </a:t>
            </a:r>
          </a:p>
          <a:p>
            <a:pPr defTabSz="457144"/>
            <a:r>
              <a:rPr lang="en-GB" sz="1200" dirty="0">
                <a:solidFill>
                  <a:srgbClr val="92D050"/>
                </a:solidFill>
                <a:latin typeface="L Frutiger Light"/>
                <a:cs typeface="L Frutiger Light"/>
              </a:rPr>
              <a:t>2. Calculate the score for each of your skills area. </a:t>
            </a:r>
          </a:p>
          <a:p>
            <a:pPr defTabSz="457144"/>
            <a:r>
              <a:rPr lang="en-GB" sz="1200" dirty="0">
                <a:solidFill>
                  <a:srgbClr val="92D050"/>
                </a:solidFill>
                <a:latin typeface="L Frutiger Light"/>
                <a:cs typeface="L Frutiger Light"/>
              </a:rPr>
              <a:t>3. Identify your strongest skills areas, and areas for development. </a:t>
            </a:r>
          </a:p>
          <a:p>
            <a:pPr defTabSz="457144"/>
            <a:r>
              <a:rPr lang="en-GB" sz="1200" dirty="0">
                <a:solidFill>
                  <a:srgbClr val="92D050"/>
                </a:solidFill>
                <a:latin typeface="L Frutiger Light"/>
                <a:cs typeface="L Frutiger Light"/>
              </a:rPr>
              <a:t>4. Use the Skills Portraits to learn more about your strengths and areas for development. </a:t>
            </a:r>
          </a:p>
        </p:txBody>
      </p:sp>
      <p:graphicFrame>
        <p:nvGraphicFramePr>
          <p:cNvPr id="28" name="Table 27"/>
          <p:cNvGraphicFramePr>
            <a:graphicFrameLocks noGrp="1"/>
          </p:cNvGraphicFramePr>
          <p:nvPr>
            <p:extLst>
              <p:ext uri="{D42A27DB-BD31-4B8C-83A1-F6EECF244321}">
                <p14:modId xmlns:p14="http://schemas.microsoft.com/office/powerpoint/2010/main" val="2420723302"/>
              </p:ext>
            </p:extLst>
          </p:nvPr>
        </p:nvGraphicFramePr>
        <p:xfrm>
          <a:off x="393377" y="2432771"/>
          <a:ext cx="1969906" cy="1220515"/>
        </p:xfrm>
        <a:graphic>
          <a:graphicData uri="http://schemas.openxmlformats.org/drawingml/2006/table">
            <a:tbl>
              <a:tblPr firstRow="1" bandRow="1">
                <a:tableStyleId>{93296810-A885-4BE3-A3E7-6D5BEEA58F35}</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400" dirty="0" smtClean="0">
                          <a:latin typeface="L Frutiger Light"/>
                        </a:rPr>
                        <a:t>Relationships </a:t>
                      </a:r>
                    </a:p>
                    <a:p>
                      <a:pPr marL="0" marR="0" indent="0" algn="l" defTabSz="521437" rtl="0" eaLnBrk="1" fontAlgn="auto" latinLnBrk="0" hangingPunct="1">
                        <a:lnSpc>
                          <a:spcPct val="100000"/>
                        </a:lnSpc>
                        <a:spcBef>
                          <a:spcPts val="0"/>
                        </a:spcBef>
                        <a:spcAft>
                          <a:spcPts val="0"/>
                        </a:spcAft>
                        <a:buClrTx/>
                        <a:buSzTx/>
                        <a:buFontTx/>
                        <a:buNone/>
                        <a:tabLst/>
                        <a:defRPr/>
                      </a:pPr>
                      <a:r>
                        <a:rPr lang="en-GB" sz="1200" b="0" dirty="0" smtClean="0">
                          <a:latin typeface="L Frutiger Light"/>
                        </a:rPr>
                        <a:t>skills enable you to express your own views and ideas, appreciate the viewpoints of others and work co-operatively.</a:t>
                      </a:r>
                    </a:p>
                  </a:txBody>
                  <a:tcPr marL="78226" marR="78226" marT="41459" marB="41459">
                    <a:solidFill>
                      <a:schemeClr val="accent3"/>
                    </a:solidFill>
                  </a:tcPr>
                </a:tc>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2556809793"/>
              </p:ext>
            </p:extLst>
          </p:nvPr>
        </p:nvGraphicFramePr>
        <p:xfrm>
          <a:off x="393377" y="3791482"/>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rgbClr val="92D050"/>
                          </a:solidFill>
                          <a:latin typeface="Rockwell"/>
                          <a:cs typeface="Rockwell"/>
                        </a:rPr>
                        <a:t>I always help people reach agreement about things.</a:t>
                      </a:r>
                    </a:p>
                    <a:p>
                      <a:pPr marL="0" marR="0" indent="0" algn="l" defTabSz="521437" rtl="0" eaLnBrk="1" fontAlgn="auto" latinLnBrk="0" hangingPunct="1">
                        <a:lnSpc>
                          <a:spcPct val="100000"/>
                        </a:lnSpc>
                        <a:spcBef>
                          <a:spcPts val="0"/>
                        </a:spcBef>
                        <a:spcAft>
                          <a:spcPts val="0"/>
                        </a:spcAft>
                        <a:buClrTx/>
                        <a:buSzTx/>
                        <a:buFontTx/>
                        <a:buNone/>
                        <a:tabLst/>
                        <a:defRPr/>
                      </a:pPr>
                      <a:endParaRPr lang="en-US" sz="1100" b="0" i="0" dirty="0" smtClean="0">
                        <a:solidFill>
                          <a:srgbClr val="92D050"/>
                        </a:solidFill>
                        <a:latin typeface="L Frutiger Light"/>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92D050"/>
                          </a:solidFill>
                          <a:effectLst/>
                          <a:uLnTx/>
                          <a:uFillTx/>
                          <a:latin typeface="L Frutiger Light"/>
                          <a:ea typeface="+mn-ea"/>
                          <a:cs typeface="L Frutiger Light"/>
                        </a:rPr>
                        <a:t>1  2  3  4  5 </a:t>
                      </a:r>
                    </a:p>
                  </a:txBody>
                  <a:tcPr marL="78226" marR="78226" marT="41459" marB="41459">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solidFill>
                  </a:tcPr>
                </a:tc>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1130051540"/>
              </p:ext>
            </p:extLst>
          </p:nvPr>
        </p:nvGraphicFramePr>
        <p:xfrm>
          <a:off x="393377" y="5159635"/>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rgbClr val="92D050"/>
                          </a:solidFill>
                          <a:latin typeface="Rockwell"/>
                          <a:cs typeface="Rockwell"/>
                        </a:rPr>
                        <a:t>I can adapt</a:t>
                      </a:r>
                      <a:r>
                        <a:rPr lang="en-GB" sz="1300" b="0" i="0" baseline="0" dirty="0" smtClean="0">
                          <a:solidFill>
                            <a:srgbClr val="92D050"/>
                          </a:solidFill>
                          <a:latin typeface="Rockwell"/>
                          <a:cs typeface="Rockwell"/>
                        </a:rPr>
                        <a:t> myself to suit different people’s needs.</a:t>
                      </a:r>
                    </a:p>
                    <a:p>
                      <a:pPr marL="0" marR="0" indent="0" algn="l" defTabSz="52143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92D050"/>
                        </a:solidFill>
                        <a:effectLst/>
                        <a:uLnTx/>
                        <a:uFillTx/>
                        <a:latin typeface="L Frutiger Light"/>
                        <a:ea typeface="+mn-ea"/>
                        <a:cs typeface="L Frutiger Light"/>
                      </a:endParaRPr>
                    </a:p>
                    <a:p>
                      <a:pPr marL="0" marR="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92D050"/>
                          </a:solidFill>
                          <a:effectLst/>
                          <a:uLnTx/>
                          <a:uFillTx/>
                          <a:latin typeface="L Frutiger Light"/>
                          <a:ea typeface="+mn-ea"/>
                          <a:cs typeface="L Frutiger Light"/>
                        </a:rPr>
                        <a:t>1  2  3  4  5 </a:t>
                      </a:r>
                    </a:p>
                  </a:txBody>
                  <a:tcPr marL="78226" marR="78226" marT="41459" marB="41459">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solidFill>
                  </a:tcPr>
                </a:tc>
              </a:tr>
            </a:tbl>
          </a:graphicData>
        </a:graphic>
      </p:graphicFrame>
      <p:graphicFrame>
        <p:nvGraphicFramePr>
          <p:cNvPr id="48" name="Table 47"/>
          <p:cNvGraphicFramePr>
            <a:graphicFrameLocks noGrp="1"/>
          </p:cNvGraphicFramePr>
          <p:nvPr>
            <p:extLst>
              <p:ext uri="{D42A27DB-BD31-4B8C-83A1-F6EECF244321}">
                <p14:modId xmlns:p14="http://schemas.microsoft.com/office/powerpoint/2010/main" val="2907049812"/>
              </p:ext>
            </p:extLst>
          </p:nvPr>
        </p:nvGraphicFramePr>
        <p:xfrm>
          <a:off x="2493660" y="2432771"/>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rgbClr val="92D050"/>
                          </a:solidFill>
                          <a:latin typeface="Rockwell"/>
                          <a:cs typeface="Rockwell"/>
                        </a:rPr>
                        <a:t>I can work well with people.</a:t>
                      </a:r>
                    </a:p>
                    <a:p>
                      <a:pPr marL="0" marR="0" indent="0" algn="l" defTabSz="521437" rtl="0" eaLnBrk="1" fontAlgn="auto" latinLnBrk="0" hangingPunct="1">
                        <a:lnSpc>
                          <a:spcPct val="100000"/>
                        </a:lnSpc>
                        <a:spcBef>
                          <a:spcPts val="0"/>
                        </a:spcBef>
                        <a:spcAft>
                          <a:spcPts val="0"/>
                        </a:spcAft>
                        <a:buClrTx/>
                        <a:buSzTx/>
                        <a:buFontTx/>
                        <a:buNone/>
                        <a:tabLst/>
                        <a:defRPr/>
                      </a:pPr>
                      <a:endParaRPr lang="en-US" sz="1300" b="0" i="0" dirty="0" smtClean="0">
                        <a:solidFill>
                          <a:srgbClr val="92D050"/>
                        </a:solidFill>
                        <a:latin typeface="Rockwell"/>
                        <a:cs typeface="L Frutiger Light"/>
                      </a:endParaRPr>
                    </a:p>
                    <a:p>
                      <a:pPr marL="0" marR="0" indent="0" algn="l" defTabSz="521437" rtl="0" eaLnBrk="1" fontAlgn="auto" latinLnBrk="0" hangingPunct="1">
                        <a:lnSpc>
                          <a:spcPct val="100000"/>
                        </a:lnSpc>
                        <a:spcBef>
                          <a:spcPts val="0"/>
                        </a:spcBef>
                        <a:spcAft>
                          <a:spcPts val="0"/>
                        </a:spcAft>
                        <a:buClrTx/>
                        <a:buSzTx/>
                        <a:buFontTx/>
                        <a:buNone/>
                        <a:tabLst/>
                        <a:defRPr/>
                      </a:pPr>
                      <a:endParaRPr lang="en-US" sz="1300" b="0" i="0" dirty="0" smtClean="0">
                        <a:solidFill>
                          <a:srgbClr val="92D050"/>
                        </a:solidFill>
                        <a:latin typeface="L Frutiger Light"/>
                        <a:cs typeface="L Frutiger Light"/>
                      </a:endParaRPr>
                    </a:p>
                    <a:p>
                      <a:pPr marL="0" marR="0" indent="0" algn="ctr" defTabSz="521437" rtl="0" eaLnBrk="1" fontAlgn="auto" latinLnBrk="0" hangingPunct="1">
                        <a:lnSpc>
                          <a:spcPct val="100000"/>
                        </a:lnSpc>
                        <a:spcBef>
                          <a:spcPts val="0"/>
                        </a:spcBef>
                        <a:spcAft>
                          <a:spcPts val="0"/>
                        </a:spcAft>
                        <a:buClrTx/>
                        <a:buSzTx/>
                        <a:buFontTx/>
                        <a:buNone/>
                        <a:tabLst/>
                        <a:defRPr/>
                      </a:pPr>
                      <a:r>
                        <a:rPr lang="en-US" sz="1800" b="0" i="0" dirty="0" smtClean="0">
                          <a:solidFill>
                            <a:srgbClr val="92D050"/>
                          </a:solidFill>
                          <a:latin typeface="L Frutiger Light"/>
                          <a:cs typeface="L Frutiger Light"/>
                        </a:rPr>
                        <a:t>1  2  3  4  5 </a:t>
                      </a:r>
                    </a:p>
                  </a:txBody>
                  <a:tcPr marL="78226" marR="78226" marT="41459" marB="41459">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solidFill>
                  </a:tcPr>
                </a:tc>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3106728108"/>
              </p:ext>
            </p:extLst>
          </p:nvPr>
        </p:nvGraphicFramePr>
        <p:xfrm>
          <a:off x="2493660" y="3791482"/>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rgbClr val="92D050"/>
                          </a:solidFill>
                          <a:latin typeface="Rockwell"/>
                          <a:cs typeface="Rockwell"/>
                        </a:rPr>
                        <a:t>I am prepared to be flexible in order to reach agreement.</a:t>
                      </a:r>
                    </a:p>
                    <a:p>
                      <a:pPr marL="0" marR="0" indent="0" algn="l" defTabSz="521437" rtl="0" eaLnBrk="1" fontAlgn="auto" latinLnBrk="0" hangingPunct="1">
                        <a:lnSpc>
                          <a:spcPct val="100000"/>
                        </a:lnSpc>
                        <a:spcBef>
                          <a:spcPts val="0"/>
                        </a:spcBef>
                        <a:spcAft>
                          <a:spcPts val="0"/>
                        </a:spcAft>
                        <a:buClrTx/>
                        <a:buSzTx/>
                        <a:buFontTx/>
                        <a:buNone/>
                        <a:tabLst/>
                        <a:defRPr/>
                      </a:pPr>
                      <a:endParaRPr lang="en-US" sz="1200" b="0" i="0" dirty="0" smtClean="0">
                        <a:solidFill>
                          <a:srgbClr val="92D050"/>
                        </a:solidFill>
                        <a:latin typeface="L Frutiger Light"/>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92D050"/>
                          </a:solidFill>
                          <a:effectLst/>
                          <a:uLnTx/>
                          <a:uFillTx/>
                          <a:latin typeface="L Frutiger Light"/>
                          <a:ea typeface="+mn-ea"/>
                          <a:cs typeface="L Frutiger Light"/>
                        </a:rPr>
                        <a:t>1  2  3  4  5 </a:t>
                      </a:r>
                      <a:endParaRPr lang="en-US" sz="1100" b="0" i="0" dirty="0" smtClean="0">
                        <a:solidFill>
                          <a:srgbClr val="92D050"/>
                        </a:solidFill>
                        <a:latin typeface="L Frutiger Light"/>
                        <a:cs typeface="L Frutiger Light"/>
                      </a:endParaRPr>
                    </a:p>
                  </a:txBody>
                  <a:tcPr marL="78226" marR="78226" marT="41459" marB="41459">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solidFill>
                  </a:tcPr>
                </a:tc>
              </a:tr>
            </a:tbl>
          </a:graphicData>
        </a:graphic>
      </p:graphicFrame>
      <p:graphicFrame>
        <p:nvGraphicFramePr>
          <p:cNvPr id="50" name="Table 49"/>
          <p:cNvGraphicFramePr>
            <a:graphicFrameLocks noGrp="1"/>
          </p:cNvGraphicFramePr>
          <p:nvPr>
            <p:extLst>
              <p:ext uri="{D42A27DB-BD31-4B8C-83A1-F6EECF244321}">
                <p14:modId xmlns:p14="http://schemas.microsoft.com/office/powerpoint/2010/main" val="3482516097"/>
              </p:ext>
            </p:extLst>
          </p:nvPr>
        </p:nvGraphicFramePr>
        <p:xfrm>
          <a:off x="2493660" y="5159635"/>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rgbClr val="92D050"/>
                          </a:solidFill>
                          <a:latin typeface="Rockwell"/>
                          <a:cs typeface="Rockwell"/>
                        </a:rPr>
                        <a:t>I like</a:t>
                      </a:r>
                      <a:r>
                        <a:rPr lang="en-GB" sz="1300" b="0" i="0" baseline="0" dirty="0" smtClean="0">
                          <a:solidFill>
                            <a:srgbClr val="92D050"/>
                          </a:solidFill>
                          <a:latin typeface="Rockwell"/>
                          <a:cs typeface="Rockwell"/>
                        </a:rPr>
                        <a:t> to meet new people.</a:t>
                      </a:r>
                      <a:endParaRPr kumimoji="0" lang="en-US" sz="1200" b="0" i="0" u="none" strike="noStrike" kern="1200" cap="none" spc="0" normalizeH="0" baseline="0" noProof="0" dirty="0" smtClean="0">
                        <a:ln>
                          <a:noFill/>
                        </a:ln>
                        <a:solidFill>
                          <a:srgbClr val="92D050"/>
                        </a:solidFill>
                        <a:effectLst/>
                        <a:uLnTx/>
                        <a:uFillTx/>
                        <a:latin typeface="L Frutiger Light"/>
                        <a:ea typeface="+mn-ea"/>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92D050"/>
                        </a:solidFill>
                        <a:effectLst/>
                        <a:uLnTx/>
                        <a:uFillTx/>
                        <a:latin typeface="L Frutiger Light"/>
                        <a:ea typeface="+mn-ea"/>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92D050"/>
                        </a:solidFill>
                        <a:effectLst/>
                        <a:uLnTx/>
                        <a:uFillTx/>
                        <a:latin typeface="L Frutiger Light"/>
                        <a:ea typeface="+mn-ea"/>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92D050"/>
                          </a:solidFill>
                          <a:effectLst/>
                          <a:uLnTx/>
                          <a:uFillTx/>
                          <a:latin typeface="L Frutiger Light"/>
                          <a:ea typeface="+mn-ea"/>
                          <a:cs typeface="L Frutiger Light"/>
                        </a:rPr>
                        <a:t>1  2  3  4  5 </a:t>
                      </a:r>
                    </a:p>
                  </a:txBody>
                  <a:tcPr marL="78226" marR="78226" marT="41459" marB="41459">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solidFill>
                  </a:tcPr>
                </a:tc>
              </a:tr>
            </a:tbl>
          </a:graphicData>
        </a:graphic>
      </p:graphicFrame>
      <p:graphicFrame>
        <p:nvGraphicFramePr>
          <p:cNvPr id="51" name="Table 50"/>
          <p:cNvGraphicFramePr>
            <a:graphicFrameLocks noGrp="1"/>
          </p:cNvGraphicFramePr>
          <p:nvPr>
            <p:extLst>
              <p:ext uri="{D42A27DB-BD31-4B8C-83A1-F6EECF244321}">
                <p14:modId xmlns:p14="http://schemas.microsoft.com/office/powerpoint/2010/main" val="4007151693"/>
              </p:ext>
            </p:extLst>
          </p:nvPr>
        </p:nvGraphicFramePr>
        <p:xfrm>
          <a:off x="4600134" y="2432771"/>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rgbClr val="92D050"/>
                          </a:solidFill>
                          <a:latin typeface="Rockwell"/>
                          <a:cs typeface="Rockwell"/>
                        </a:rPr>
                        <a:t>I always try to work with others and utilise people’s strengths.</a:t>
                      </a:r>
                    </a:p>
                    <a:p>
                      <a:pPr marL="0" marR="0" lvl="0" indent="0" algn="ctr" defTabSz="52143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92D050"/>
                        </a:solidFill>
                        <a:effectLst/>
                        <a:uLnTx/>
                        <a:uFillTx/>
                        <a:latin typeface="L Frutiger Light"/>
                        <a:ea typeface="+mn-ea"/>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92D050"/>
                          </a:solidFill>
                          <a:effectLst/>
                          <a:uLnTx/>
                          <a:uFillTx/>
                          <a:latin typeface="L Frutiger Light"/>
                          <a:ea typeface="+mn-ea"/>
                          <a:cs typeface="L Frutiger Light"/>
                        </a:rPr>
                        <a:t>1  2  3  4  5 </a:t>
                      </a:r>
                      <a:endParaRPr lang="en-US" sz="1100" b="0" i="0" dirty="0" smtClean="0">
                        <a:solidFill>
                          <a:srgbClr val="92D050"/>
                        </a:solidFill>
                        <a:latin typeface="L Frutiger Light"/>
                        <a:cs typeface="L Frutiger Light"/>
                      </a:endParaRPr>
                    </a:p>
                  </a:txBody>
                  <a:tcPr marL="78226" marR="78226" marT="41459" marB="41459">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solidFill>
                  </a:tcPr>
                </a:tc>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2114793286"/>
              </p:ext>
            </p:extLst>
          </p:nvPr>
        </p:nvGraphicFramePr>
        <p:xfrm>
          <a:off x="4600134" y="3791482"/>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rgbClr val="92D050"/>
                          </a:solidFill>
                          <a:latin typeface="Rockwell"/>
                          <a:cs typeface="Rockwell"/>
                        </a:rPr>
                        <a:t>I can get people to do what I want them to do.</a:t>
                      </a:r>
                      <a:endParaRPr lang="en-GB" sz="1300" b="0" i="0" baseline="0" dirty="0" smtClean="0">
                        <a:solidFill>
                          <a:srgbClr val="92D050"/>
                        </a:solidFill>
                        <a:latin typeface="Rockwell"/>
                        <a:cs typeface="Rockwell"/>
                      </a:endParaRPr>
                    </a:p>
                    <a:p>
                      <a:pPr marL="0" marR="0" indent="0" algn="l" defTabSz="52143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smtClean="0">
                        <a:ln>
                          <a:noFill/>
                        </a:ln>
                        <a:solidFill>
                          <a:srgbClr val="92D050"/>
                        </a:solidFill>
                        <a:effectLst/>
                        <a:uLnTx/>
                        <a:uFillTx/>
                        <a:latin typeface="Rockwell"/>
                        <a:ea typeface="+mn-ea"/>
                        <a:cs typeface="L Frutiger Light"/>
                      </a:endParaRPr>
                    </a:p>
                    <a:p>
                      <a:pPr marL="0" marR="0" indent="0" algn="ctr" defTabSz="52143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92D050"/>
                        </a:solidFill>
                        <a:effectLst/>
                        <a:uLnTx/>
                        <a:uFillTx/>
                        <a:latin typeface="L Frutiger Light"/>
                        <a:ea typeface="+mn-ea"/>
                        <a:cs typeface="L Frutiger Light"/>
                      </a:endParaRPr>
                    </a:p>
                    <a:p>
                      <a:pPr marL="0" marR="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92D050"/>
                          </a:solidFill>
                          <a:effectLst/>
                          <a:uLnTx/>
                          <a:uFillTx/>
                          <a:latin typeface="L Frutiger Light"/>
                          <a:ea typeface="+mn-ea"/>
                          <a:cs typeface="L Frutiger Light"/>
                        </a:rPr>
                        <a:t>1  2  3  4  5 </a:t>
                      </a:r>
                      <a:endParaRPr lang="en-US" sz="1100" b="0" i="0" dirty="0" smtClean="0">
                        <a:solidFill>
                          <a:srgbClr val="92D050"/>
                        </a:solidFill>
                        <a:latin typeface="L Frutiger Light"/>
                        <a:cs typeface="L Frutiger Light"/>
                      </a:endParaRPr>
                    </a:p>
                  </a:txBody>
                  <a:tcPr marL="78226" marR="78226" marT="41459" marB="41459">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solidFill>
                  </a:tcPr>
                </a:tc>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961217791"/>
              </p:ext>
            </p:extLst>
          </p:nvPr>
        </p:nvGraphicFramePr>
        <p:xfrm>
          <a:off x="4600134" y="5159635"/>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rgbClr val="92D050"/>
                          </a:solidFill>
                          <a:latin typeface="Rockwell"/>
                          <a:cs typeface="Rockwell"/>
                        </a:rPr>
                        <a:t>I tend</a:t>
                      </a:r>
                      <a:r>
                        <a:rPr lang="en-GB" sz="1300" b="0" i="0" baseline="0" dirty="0" smtClean="0">
                          <a:solidFill>
                            <a:srgbClr val="92D050"/>
                          </a:solidFill>
                          <a:latin typeface="Rockwell"/>
                          <a:cs typeface="Rockwell"/>
                        </a:rPr>
                        <a:t> to be the one who decides what to do.</a:t>
                      </a:r>
                    </a:p>
                    <a:p>
                      <a:pPr marL="0" marR="0" indent="0" algn="l" defTabSz="52143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smtClean="0">
                        <a:ln>
                          <a:noFill/>
                        </a:ln>
                        <a:solidFill>
                          <a:srgbClr val="92D050"/>
                        </a:solidFill>
                        <a:effectLst/>
                        <a:uLnTx/>
                        <a:uFillTx/>
                        <a:latin typeface="Rockwell"/>
                        <a:ea typeface="+mn-ea"/>
                        <a:cs typeface="L Frutiger Light"/>
                      </a:endParaRPr>
                    </a:p>
                    <a:p>
                      <a:pPr marL="0" marR="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92D050"/>
                          </a:solidFill>
                          <a:effectLst/>
                          <a:uLnTx/>
                          <a:uFillTx/>
                          <a:latin typeface="L Frutiger Light"/>
                          <a:ea typeface="+mn-ea"/>
                          <a:cs typeface="L Frutiger Light"/>
                        </a:rPr>
                        <a:t>1  2  3  4  5 </a:t>
                      </a:r>
                    </a:p>
                  </a:txBody>
                  <a:tcPr marL="78226" marR="78226" marT="41459" marB="41459">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solidFill>
                  </a:tcPr>
                </a:tc>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1542532192"/>
              </p:ext>
            </p:extLst>
          </p:nvPr>
        </p:nvGraphicFramePr>
        <p:xfrm>
          <a:off x="6698681" y="2432771"/>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rgbClr val="92D050"/>
                          </a:solidFill>
                          <a:latin typeface="Rockwell"/>
                          <a:cs typeface="Rockwell"/>
                        </a:rPr>
                        <a:t>I am able to deal with confrontation and diffuse</a:t>
                      </a:r>
                      <a:r>
                        <a:rPr lang="en-GB" sz="1300" b="0" i="0" baseline="0" dirty="0" smtClean="0">
                          <a:solidFill>
                            <a:srgbClr val="92D050"/>
                          </a:solidFill>
                          <a:latin typeface="Rockwell"/>
                          <a:cs typeface="Rockwell"/>
                        </a:rPr>
                        <a:t> the situation.</a:t>
                      </a:r>
                      <a:endParaRPr lang="en-GB" sz="1300" b="0" i="0" dirty="0" smtClean="0">
                        <a:solidFill>
                          <a:srgbClr val="92D050"/>
                        </a:solidFill>
                        <a:latin typeface="Rockwell"/>
                        <a:cs typeface="Rockwell"/>
                      </a:endParaRPr>
                    </a:p>
                    <a:p>
                      <a:pPr marL="0" marR="0" lvl="0" indent="0" algn="ctr" defTabSz="5214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srgbClr val="92D050"/>
                        </a:solidFill>
                        <a:effectLst/>
                        <a:uLnTx/>
                        <a:uFillTx/>
                        <a:latin typeface="L Frutiger Light"/>
                        <a:ea typeface="+mn-ea"/>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92D050"/>
                          </a:solidFill>
                          <a:effectLst/>
                          <a:uLnTx/>
                          <a:uFillTx/>
                          <a:latin typeface="L Frutiger Light"/>
                          <a:ea typeface="+mn-ea"/>
                          <a:cs typeface="L Frutiger Light"/>
                        </a:rPr>
                        <a:t>1  2  3  4  5 </a:t>
                      </a:r>
                      <a:endParaRPr lang="en-US" sz="1100" b="0" i="0" dirty="0" smtClean="0">
                        <a:solidFill>
                          <a:srgbClr val="92D050"/>
                        </a:solidFill>
                        <a:latin typeface="L Frutiger Light"/>
                        <a:cs typeface="L Frutiger Light"/>
                      </a:endParaRPr>
                    </a:p>
                  </a:txBody>
                  <a:tcPr marL="78226" marR="78226" marT="41459" marB="41459">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solidFill>
                  </a:tcPr>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2168661000"/>
              </p:ext>
            </p:extLst>
          </p:nvPr>
        </p:nvGraphicFramePr>
        <p:xfrm>
          <a:off x="6698681" y="3791482"/>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rgbClr val="92D050"/>
                          </a:solidFill>
                          <a:latin typeface="Rockwell"/>
                          <a:cs typeface="Rockwell"/>
                        </a:rPr>
                        <a:t>I feel I can express myself well.</a:t>
                      </a:r>
                    </a:p>
                    <a:p>
                      <a:pPr marL="0" marR="0" lvl="0" indent="0" algn="ctr" defTabSz="52143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smtClean="0">
                        <a:ln>
                          <a:noFill/>
                        </a:ln>
                        <a:solidFill>
                          <a:srgbClr val="92D050"/>
                        </a:solidFill>
                        <a:effectLst/>
                        <a:uLnTx/>
                        <a:uFillTx/>
                        <a:latin typeface="L Frutiger Light"/>
                        <a:ea typeface="+mn-ea"/>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smtClean="0">
                        <a:ln>
                          <a:noFill/>
                        </a:ln>
                        <a:solidFill>
                          <a:srgbClr val="92D050"/>
                        </a:solidFill>
                        <a:effectLst/>
                        <a:uLnTx/>
                        <a:uFillTx/>
                        <a:latin typeface="L Frutiger Light"/>
                        <a:ea typeface="+mn-ea"/>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92D050"/>
                          </a:solidFill>
                          <a:effectLst/>
                          <a:uLnTx/>
                          <a:uFillTx/>
                          <a:latin typeface="L Frutiger Light"/>
                          <a:ea typeface="+mn-ea"/>
                          <a:cs typeface="L Frutiger Light"/>
                        </a:rPr>
                        <a:t>1  2  3  4  5 </a:t>
                      </a:r>
                    </a:p>
                  </a:txBody>
                  <a:tcPr marL="78226" marR="78226" marT="41459" marB="41459">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solidFill>
                  </a:tcP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2583245530"/>
              </p:ext>
            </p:extLst>
          </p:nvPr>
        </p:nvGraphicFramePr>
        <p:xfrm>
          <a:off x="6698681" y="5159635"/>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US" sz="1300" b="0" i="0" baseline="0" dirty="0" smtClean="0">
                          <a:solidFill>
                            <a:srgbClr val="92D050"/>
                          </a:solidFill>
                          <a:latin typeface="Rockwell"/>
                          <a:cs typeface="L Frutiger Light"/>
                        </a:rPr>
                        <a:t>Relationships Total</a:t>
                      </a:r>
                    </a:p>
                    <a:p>
                      <a:pPr marL="0" marR="0" indent="0" algn="l" defTabSz="521437" rtl="0" eaLnBrk="1" fontAlgn="auto" latinLnBrk="0" hangingPunct="1">
                        <a:lnSpc>
                          <a:spcPct val="100000"/>
                        </a:lnSpc>
                        <a:spcBef>
                          <a:spcPts val="0"/>
                        </a:spcBef>
                        <a:spcAft>
                          <a:spcPts val="0"/>
                        </a:spcAft>
                        <a:buClrTx/>
                        <a:buSzTx/>
                        <a:buFontTx/>
                        <a:buNone/>
                        <a:tabLst/>
                        <a:defRPr/>
                      </a:pPr>
                      <a:endParaRPr lang="en-US" sz="1300" b="0" i="0" baseline="0" dirty="0" smtClean="0">
                        <a:solidFill>
                          <a:srgbClr val="92D050"/>
                        </a:solidFill>
                        <a:latin typeface="Rockwell"/>
                        <a:cs typeface="L Frutiger Light"/>
                      </a:endParaRPr>
                    </a:p>
                    <a:p>
                      <a:pPr marL="0" marR="0" indent="0" algn="l" defTabSz="521437" rtl="0" eaLnBrk="1" fontAlgn="auto" latinLnBrk="0" hangingPunct="1">
                        <a:lnSpc>
                          <a:spcPct val="100000"/>
                        </a:lnSpc>
                        <a:spcBef>
                          <a:spcPts val="0"/>
                        </a:spcBef>
                        <a:spcAft>
                          <a:spcPts val="0"/>
                        </a:spcAft>
                        <a:buClrTx/>
                        <a:buSzTx/>
                        <a:buFontTx/>
                        <a:buNone/>
                        <a:tabLst/>
                        <a:defRPr/>
                      </a:pPr>
                      <a:endParaRPr lang="en-US" sz="1300" b="0" i="0" dirty="0" smtClean="0">
                        <a:solidFill>
                          <a:srgbClr val="92D050"/>
                        </a:solidFill>
                        <a:latin typeface="L Frutiger Light"/>
                        <a:cs typeface="L Frutiger Light"/>
                      </a:endParaRPr>
                    </a:p>
                  </a:txBody>
                  <a:tcPr marL="78226" marR="78226" marT="41459" marB="41459">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solidFill>
                  </a:tcPr>
                </a:tc>
              </a:tr>
            </a:tbl>
          </a:graphicData>
        </a:graphic>
      </p:graphicFrame>
      <p:sp>
        <p:nvSpPr>
          <p:cNvPr id="3" name="Rectangle 2"/>
          <p:cNvSpPr/>
          <p:nvPr/>
        </p:nvSpPr>
        <p:spPr>
          <a:xfrm>
            <a:off x="6894286" y="5507974"/>
            <a:ext cx="1553028" cy="711200"/>
          </a:xfrm>
          <a:prstGeom prst="rect">
            <a:avLst/>
          </a:prstGeom>
          <a:solidFill>
            <a:schemeClr val="accent3">
              <a:lumMod val="60000"/>
              <a:lumOff val="4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lIns="91428" tIns="45715" rIns="91428" bIns="45715" rtlCol="0" anchor="ctr"/>
          <a:lstStyle/>
          <a:p>
            <a:pPr algn="ctr" defTabSz="457144"/>
            <a:endParaRPr lang="en-GB" dirty="0">
              <a:solidFill>
                <a:prstClr val="white"/>
              </a:solidFill>
            </a:endParaRPr>
          </a:p>
        </p:txBody>
      </p:sp>
      <p:cxnSp>
        <p:nvCxnSpPr>
          <p:cNvPr id="19" name="Straight Arrow Connector 18">
            <a:hlinkClick r:id="" action="ppaction://noaction"/>
          </p:cNvPr>
          <p:cNvCxnSpPr/>
          <p:nvPr/>
        </p:nvCxnSpPr>
        <p:spPr>
          <a:xfrm>
            <a:off x="8463861"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hlinkClick r:id="" action="ppaction://noaction"/>
          </p:cNvPr>
          <p:cNvCxnSpPr/>
          <p:nvPr/>
        </p:nvCxnSpPr>
        <p:spPr>
          <a:xfrm flipH="1">
            <a:off x="7436538"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Rectangle 20">
            <a:hlinkClick r:id="rId3" action="ppaction://hlinksldjump"/>
          </p:cNvPr>
          <p:cNvSpPr/>
          <p:nvPr/>
        </p:nvSpPr>
        <p:spPr>
          <a:xfrm>
            <a:off x="8014854" y="6674150"/>
            <a:ext cx="318655"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44"/>
            <a:endParaRPr lang="en-GB">
              <a:solidFill>
                <a:prstClr val="white"/>
              </a:solidFill>
            </a:endParaRPr>
          </a:p>
        </p:txBody>
      </p:sp>
    </p:spTree>
    <p:extLst>
      <p:ext uri="{BB962C8B-B14F-4D97-AF65-F5344CB8AC3E}">
        <p14:creationId xmlns:p14="http://schemas.microsoft.com/office/powerpoint/2010/main" val="13846768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1777" y="6584274"/>
            <a:ext cx="8762180" cy="250216"/>
          </a:xfrm>
          <a:prstGeom prst="rect">
            <a:avLst/>
          </a:prstGeom>
          <a:noFill/>
        </p:spPr>
        <p:txBody>
          <a:bodyPr wrap="square" lIns="80155" tIns="40078" rIns="80155" bIns="40078" rtlCol="0">
            <a:spAutoFit/>
          </a:bodyPr>
          <a:lstStyle/>
          <a:p>
            <a:pPr defTabSz="457144"/>
            <a:r>
              <a:rPr lang="en-US" sz="1100" dirty="0">
                <a:solidFill>
                  <a:prstClr val="white"/>
                </a:solidFill>
                <a:latin typeface="B Frutiger Bold"/>
                <a:cs typeface="B Frutiger Bold"/>
              </a:rPr>
              <a:t>Handout</a:t>
            </a:r>
          </a:p>
        </p:txBody>
      </p:sp>
      <p:sp>
        <p:nvSpPr>
          <p:cNvPr id="5" name="TextBox 4"/>
          <p:cNvSpPr txBox="1"/>
          <p:nvPr/>
        </p:nvSpPr>
        <p:spPr>
          <a:xfrm>
            <a:off x="243098" y="1113124"/>
            <a:ext cx="8596102" cy="1312045"/>
          </a:xfrm>
          <a:prstGeom prst="rect">
            <a:avLst/>
          </a:prstGeom>
          <a:noFill/>
        </p:spPr>
        <p:txBody>
          <a:bodyPr wrap="square" lIns="80155" tIns="40078" rIns="80155" bIns="40078" rtlCol="0">
            <a:spAutoFit/>
          </a:bodyPr>
          <a:lstStyle/>
          <a:p>
            <a:pPr defTabSz="457144"/>
            <a:r>
              <a:rPr lang="en-US" sz="2000" dirty="0">
                <a:solidFill>
                  <a:srgbClr val="4F81BD"/>
                </a:solidFill>
                <a:latin typeface="Rockwell"/>
                <a:cs typeface="Rockwell"/>
              </a:rPr>
              <a:t>2. </a:t>
            </a:r>
            <a:r>
              <a:rPr lang="en-US" sz="2000" dirty="0" err="1">
                <a:solidFill>
                  <a:srgbClr val="4F81BD"/>
                </a:solidFill>
                <a:latin typeface="Rockwell"/>
                <a:cs typeface="Rockwell"/>
              </a:rPr>
              <a:t>ACRO</a:t>
            </a:r>
            <a:r>
              <a:rPr lang="en-US" sz="2000" dirty="0">
                <a:solidFill>
                  <a:srgbClr val="4F81BD"/>
                </a:solidFill>
                <a:latin typeface="Rockwell"/>
                <a:cs typeface="Rockwell"/>
              </a:rPr>
              <a:t> </a:t>
            </a:r>
            <a:r>
              <a:rPr lang="en-US" sz="2000" dirty="0">
                <a:solidFill>
                  <a:srgbClr val="4F81BD"/>
                </a:solidFill>
                <a:latin typeface="Rockwell"/>
                <a:cs typeface="Rockwell"/>
              </a:rPr>
              <a:t>Questionnaire</a:t>
            </a:r>
          </a:p>
          <a:p>
            <a:pPr defTabSz="457144"/>
            <a:r>
              <a:rPr lang="en-GB" sz="1200" dirty="0">
                <a:solidFill>
                  <a:srgbClr val="4F81BD"/>
                </a:solidFill>
                <a:latin typeface="L Frutiger Light"/>
                <a:cs typeface="L Frutiger Light"/>
              </a:rPr>
              <a:t>1. Use the table below to assess your own skills. For each skills area, complete the table by indicating whether you agree or disagree with the statements (1 = strongly disagree, 5 = strongly agree). </a:t>
            </a:r>
          </a:p>
          <a:p>
            <a:pPr defTabSz="457144"/>
            <a:r>
              <a:rPr lang="en-GB" sz="1200" dirty="0">
                <a:solidFill>
                  <a:srgbClr val="4F81BD"/>
                </a:solidFill>
                <a:latin typeface="L Frutiger Light"/>
                <a:cs typeface="L Frutiger Light"/>
              </a:rPr>
              <a:t>2. Calculate the score for each of your skills area. </a:t>
            </a:r>
          </a:p>
          <a:p>
            <a:pPr defTabSz="457144"/>
            <a:r>
              <a:rPr lang="en-GB" sz="1200" dirty="0">
                <a:solidFill>
                  <a:srgbClr val="4F81BD"/>
                </a:solidFill>
                <a:latin typeface="L Frutiger Light"/>
                <a:cs typeface="L Frutiger Light"/>
              </a:rPr>
              <a:t>3. Identify your strongest skills areas, and areas for development. </a:t>
            </a:r>
          </a:p>
          <a:p>
            <a:pPr defTabSz="457144"/>
            <a:r>
              <a:rPr lang="en-GB" sz="1200" dirty="0">
                <a:solidFill>
                  <a:srgbClr val="4F81BD"/>
                </a:solidFill>
                <a:latin typeface="L Frutiger Light"/>
                <a:cs typeface="L Frutiger Light"/>
              </a:rPr>
              <a:t>4. Use the Skills Portraits to learn more about your strengths and areas for development. </a:t>
            </a:r>
          </a:p>
        </p:txBody>
      </p:sp>
      <p:graphicFrame>
        <p:nvGraphicFramePr>
          <p:cNvPr id="28" name="Table 27"/>
          <p:cNvGraphicFramePr>
            <a:graphicFrameLocks noGrp="1"/>
          </p:cNvGraphicFramePr>
          <p:nvPr>
            <p:extLst>
              <p:ext uri="{D42A27DB-BD31-4B8C-83A1-F6EECF244321}">
                <p14:modId xmlns:p14="http://schemas.microsoft.com/office/powerpoint/2010/main" val="4249011766"/>
              </p:ext>
            </p:extLst>
          </p:nvPr>
        </p:nvGraphicFramePr>
        <p:xfrm>
          <a:off x="393377" y="2425535"/>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400" dirty="0" smtClean="0">
                          <a:latin typeface="L Frutiger Light"/>
                        </a:rPr>
                        <a:t>Organisation </a:t>
                      </a:r>
                    </a:p>
                    <a:p>
                      <a:pPr marL="0" marR="0" indent="0" algn="l" defTabSz="521437" rtl="0" eaLnBrk="1" fontAlgn="auto" latinLnBrk="0" hangingPunct="1">
                        <a:lnSpc>
                          <a:spcPct val="100000"/>
                        </a:lnSpc>
                        <a:spcBef>
                          <a:spcPts val="0"/>
                        </a:spcBef>
                        <a:spcAft>
                          <a:spcPts val="0"/>
                        </a:spcAft>
                        <a:buClrTx/>
                        <a:buSzTx/>
                        <a:buFontTx/>
                        <a:buNone/>
                        <a:tabLst/>
                        <a:defRPr/>
                      </a:pPr>
                      <a:r>
                        <a:rPr lang="en-GB" sz="1200" b="0" dirty="0" smtClean="0">
                          <a:latin typeface="L Frutiger Light"/>
                        </a:rPr>
                        <a:t>skills enable you to make decisions and fulfil your objectives by planning and managing situations, opportunities and risk.</a:t>
                      </a:r>
                    </a:p>
                  </a:txBody>
                  <a:tcPr marL="78226" marR="78226" marT="41459" marB="41459"/>
                </a:tc>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1157039907"/>
              </p:ext>
            </p:extLst>
          </p:nvPr>
        </p:nvGraphicFramePr>
        <p:xfrm>
          <a:off x="393377" y="3784246"/>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chemeClr val="accent1"/>
                          </a:solidFill>
                          <a:latin typeface="Rockwell"/>
                          <a:cs typeface="Rockwell"/>
                        </a:rPr>
                        <a:t>I am good at allocating tasks,</a:t>
                      </a:r>
                      <a:r>
                        <a:rPr lang="en-GB" sz="1300" b="0" i="0" baseline="0" dirty="0" smtClean="0">
                          <a:solidFill>
                            <a:schemeClr val="accent1"/>
                          </a:solidFill>
                          <a:latin typeface="Rockwell"/>
                          <a:cs typeface="Rockwell"/>
                        </a:rPr>
                        <a:t> roles and responsibilities.</a:t>
                      </a:r>
                      <a:endParaRPr lang="en-GB" sz="1300" b="0" i="0" dirty="0" smtClean="0">
                        <a:solidFill>
                          <a:schemeClr val="accent1"/>
                        </a:solidFill>
                        <a:latin typeface="Rockwell"/>
                        <a:cs typeface="Rockwell"/>
                      </a:endParaRPr>
                    </a:p>
                    <a:p>
                      <a:pPr marL="0" marR="0" indent="0" algn="l" defTabSz="521437" rtl="0" eaLnBrk="1" fontAlgn="auto" latinLnBrk="0" hangingPunct="1">
                        <a:lnSpc>
                          <a:spcPct val="100000"/>
                        </a:lnSpc>
                        <a:spcBef>
                          <a:spcPts val="0"/>
                        </a:spcBef>
                        <a:spcAft>
                          <a:spcPts val="0"/>
                        </a:spcAft>
                        <a:buClrTx/>
                        <a:buSzTx/>
                        <a:buFontTx/>
                        <a:buNone/>
                        <a:tabLst/>
                        <a:defRPr/>
                      </a:pPr>
                      <a:endParaRPr lang="en-US" sz="1100" b="0" i="0" dirty="0" smtClean="0">
                        <a:solidFill>
                          <a:schemeClr val="accent1"/>
                        </a:solidFill>
                        <a:latin typeface="L Frutiger Light"/>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accent1"/>
                          </a:solidFill>
                          <a:effectLst/>
                          <a:uLnTx/>
                          <a:uFillTx/>
                          <a:latin typeface="L Frutiger Light"/>
                          <a:ea typeface="+mn-ea"/>
                          <a:cs typeface="L Frutiger Light"/>
                        </a:rPr>
                        <a:t>1  2  3  4  5 </a:t>
                      </a:r>
                    </a:p>
                  </a:txBody>
                  <a:tcPr marL="78226" marR="78226" marT="41459" marB="41459">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1155864174"/>
              </p:ext>
            </p:extLst>
          </p:nvPr>
        </p:nvGraphicFramePr>
        <p:xfrm>
          <a:off x="393377" y="5152399"/>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chemeClr val="accent1"/>
                          </a:solidFill>
                          <a:latin typeface="Rockwell"/>
                          <a:cs typeface="Rockwell"/>
                        </a:rPr>
                        <a:t>I </a:t>
                      </a:r>
                      <a:r>
                        <a:rPr lang="en-GB" sz="1200" b="0" i="0" dirty="0" smtClean="0">
                          <a:solidFill>
                            <a:schemeClr val="accent1"/>
                          </a:solidFill>
                          <a:latin typeface="Rockwell"/>
                          <a:cs typeface="Rockwell"/>
                        </a:rPr>
                        <a:t>weigh up the risk before taking action.</a:t>
                      </a:r>
                    </a:p>
                    <a:p>
                      <a:pPr marL="0" marR="0" indent="0" algn="l" defTabSz="52143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chemeClr val="accent1"/>
                        </a:solidFill>
                        <a:effectLst/>
                        <a:uLnTx/>
                        <a:uFillTx/>
                        <a:latin typeface="L Frutiger Light"/>
                        <a:ea typeface="+mn-ea"/>
                        <a:cs typeface="L Frutiger Light"/>
                      </a:endParaRPr>
                    </a:p>
                    <a:p>
                      <a:pPr marL="0" marR="0" indent="0" algn="l" defTabSz="52143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chemeClr val="accent1"/>
                        </a:solidFill>
                        <a:effectLst/>
                        <a:uLnTx/>
                        <a:uFillTx/>
                        <a:latin typeface="L Frutiger Light"/>
                        <a:ea typeface="+mn-ea"/>
                        <a:cs typeface="L Frutiger Light"/>
                      </a:endParaRPr>
                    </a:p>
                    <a:p>
                      <a:pPr marL="0" marR="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accent1"/>
                          </a:solidFill>
                          <a:effectLst/>
                          <a:uLnTx/>
                          <a:uFillTx/>
                          <a:latin typeface="L Frutiger Light"/>
                          <a:ea typeface="+mn-ea"/>
                          <a:cs typeface="L Frutiger Light"/>
                        </a:rPr>
                        <a:t>1  2  3  4  5 </a:t>
                      </a:r>
                    </a:p>
                  </a:txBody>
                  <a:tcPr marL="78226" marR="78226" marT="41459" marB="41459">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bl>
          </a:graphicData>
        </a:graphic>
      </p:graphicFrame>
      <p:graphicFrame>
        <p:nvGraphicFramePr>
          <p:cNvPr id="48" name="Table 47"/>
          <p:cNvGraphicFramePr>
            <a:graphicFrameLocks noGrp="1"/>
          </p:cNvGraphicFramePr>
          <p:nvPr>
            <p:extLst>
              <p:ext uri="{D42A27DB-BD31-4B8C-83A1-F6EECF244321}">
                <p14:modId xmlns:p14="http://schemas.microsoft.com/office/powerpoint/2010/main" val="3209149980"/>
              </p:ext>
            </p:extLst>
          </p:nvPr>
        </p:nvGraphicFramePr>
        <p:xfrm>
          <a:off x="2493660" y="2425535"/>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chemeClr val="accent1"/>
                          </a:solidFill>
                          <a:latin typeface="Rockwell"/>
                          <a:cs typeface="Rockwell"/>
                        </a:rPr>
                        <a:t>I always plan things in advance.</a:t>
                      </a:r>
                    </a:p>
                    <a:p>
                      <a:pPr marL="0" marR="0" indent="0" algn="l" defTabSz="521437" rtl="0" eaLnBrk="1" fontAlgn="auto" latinLnBrk="0" hangingPunct="1">
                        <a:lnSpc>
                          <a:spcPct val="100000"/>
                        </a:lnSpc>
                        <a:spcBef>
                          <a:spcPts val="0"/>
                        </a:spcBef>
                        <a:spcAft>
                          <a:spcPts val="0"/>
                        </a:spcAft>
                        <a:buClrTx/>
                        <a:buSzTx/>
                        <a:buFontTx/>
                        <a:buNone/>
                        <a:tabLst/>
                        <a:defRPr/>
                      </a:pPr>
                      <a:endParaRPr lang="en-US" sz="1300" b="0" i="0" dirty="0" smtClean="0">
                        <a:solidFill>
                          <a:schemeClr val="accent1"/>
                        </a:solidFill>
                        <a:latin typeface="Rockwell"/>
                        <a:cs typeface="L Frutiger Light"/>
                      </a:endParaRPr>
                    </a:p>
                    <a:p>
                      <a:pPr marL="0" marR="0" indent="0" algn="l" defTabSz="521437" rtl="0" eaLnBrk="1" fontAlgn="auto" latinLnBrk="0" hangingPunct="1">
                        <a:lnSpc>
                          <a:spcPct val="100000"/>
                        </a:lnSpc>
                        <a:spcBef>
                          <a:spcPts val="0"/>
                        </a:spcBef>
                        <a:spcAft>
                          <a:spcPts val="0"/>
                        </a:spcAft>
                        <a:buClrTx/>
                        <a:buSzTx/>
                        <a:buFontTx/>
                        <a:buNone/>
                        <a:tabLst/>
                        <a:defRPr/>
                      </a:pPr>
                      <a:endParaRPr lang="en-US" sz="1300" b="0" i="0" dirty="0" smtClean="0">
                        <a:solidFill>
                          <a:schemeClr val="accent1"/>
                        </a:solidFill>
                        <a:latin typeface="L Frutiger Light"/>
                        <a:cs typeface="L Frutiger Light"/>
                      </a:endParaRPr>
                    </a:p>
                    <a:p>
                      <a:pPr marL="0" marR="0" indent="0" algn="ctr" defTabSz="521437" rtl="0" eaLnBrk="1" fontAlgn="auto" latinLnBrk="0" hangingPunct="1">
                        <a:lnSpc>
                          <a:spcPct val="100000"/>
                        </a:lnSpc>
                        <a:spcBef>
                          <a:spcPts val="0"/>
                        </a:spcBef>
                        <a:spcAft>
                          <a:spcPts val="0"/>
                        </a:spcAft>
                        <a:buClrTx/>
                        <a:buSzTx/>
                        <a:buFontTx/>
                        <a:buNone/>
                        <a:tabLst/>
                        <a:defRPr/>
                      </a:pPr>
                      <a:r>
                        <a:rPr lang="en-US" sz="1800" b="0" i="0" dirty="0" smtClean="0">
                          <a:solidFill>
                            <a:schemeClr val="accent1"/>
                          </a:solidFill>
                          <a:latin typeface="L Frutiger Light"/>
                          <a:cs typeface="L Frutiger Light"/>
                        </a:rPr>
                        <a:t>1  2  3  4  5 </a:t>
                      </a:r>
                    </a:p>
                  </a:txBody>
                  <a:tcPr marL="78226" marR="78226" marT="41459" marB="41459">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1964054457"/>
              </p:ext>
            </p:extLst>
          </p:nvPr>
        </p:nvGraphicFramePr>
        <p:xfrm>
          <a:off x="2493660" y="3784246"/>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chemeClr val="accent1"/>
                          </a:solidFill>
                          <a:latin typeface="Rockwell"/>
                          <a:cs typeface="Rockwell"/>
                        </a:rPr>
                        <a:t>I always find it</a:t>
                      </a:r>
                      <a:r>
                        <a:rPr lang="en-GB" sz="1300" b="0" i="0" baseline="0" dirty="0" smtClean="0">
                          <a:solidFill>
                            <a:schemeClr val="accent1"/>
                          </a:solidFill>
                          <a:latin typeface="Rockwell"/>
                          <a:cs typeface="Rockwell"/>
                        </a:rPr>
                        <a:t> easy to make decisions.</a:t>
                      </a:r>
                    </a:p>
                    <a:p>
                      <a:pPr marL="0" marR="0" indent="0" algn="l" defTabSz="521437" rtl="0" eaLnBrk="1" fontAlgn="auto" latinLnBrk="0" hangingPunct="1">
                        <a:lnSpc>
                          <a:spcPct val="100000"/>
                        </a:lnSpc>
                        <a:spcBef>
                          <a:spcPts val="0"/>
                        </a:spcBef>
                        <a:spcAft>
                          <a:spcPts val="0"/>
                        </a:spcAft>
                        <a:buClrTx/>
                        <a:buSzTx/>
                        <a:buFontTx/>
                        <a:buNone/>
                        <a:tabLst/>
                        <a:defRPr/>
                      </a:pPr>
                      <a:endParaRPr lang="en-GB" sz="1300" b="0" i="0" dirty="0" smtClean="0">
                        <a:solidFill>
                          <a:schemeClr val="accent1"/>
                        </a:solidFill>
                        <a:latin typeface="Rockwell"/>
                        <a:cs typeface="Rockwell"/>
                      </a:endParaRPr>
                    </a:p>
                    <a:p>
                      <a:pPr marL="0" marR="0" indent="0" algn="l" defTabSz="521437" rtl="0" eaLnBrk="1" fontAlgn="auto" latinLnBrk="0" hangingPunct="1">
                        <a:lnSpc>
                          <a:spcPct val="100000"/>
                        </a:lnSpc>
                        <a:spcBef>
                          <a:spcPts val="0"/>
                        </a:spcBef>
                        <a:spcAft>
                          <a:spcPts val="0"/>
                        </a:spcAft>
                        <a:buClrTx/>
                        <a:buSzTx/>
                        <a:buFontTx/>
                        <a:buNone/>
                        <a:tabLst/>
                        <a:defRPr/>
                      </a:pPr>
                      <a:endParaRPr lang="en-US" sz="1200" b="0" i="0" dirty="0" smtClean="0">
                        <a:solidFill>
                          <a:schemeClr val="accent1"/>
                        </a:solidFill>
                        <a:latin typeface="L Frutiger Light"/>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accent1"/>
                          </a:solidFill>
                          <a:effectLst/>
                          <a:uLnTx/>
                          <a:uFillTx/>
                          <a:latin typeface="L Frutiger Light"/>
                          <a:ea typeface="+mn-ea"/>
                          <a:cs typeface="L Frutiger Light"/>
                        </a:rPr>
                        <a:t>1  2  3  4  5 </a:t>
                      </a:r>
                      <a:endParaRPr lang="en-US" sz="1100" b="0" i="0" dirty="0" smtClean="0">
                        <a:solidFill>
                          <a:schemeClr val="accent1"/>
                        </a:solidFill>
                        <a:latin typeface="L Frutiger Light"/>
                        <a:cs typeface="L Frutiger Light"/>
                      </a:endParaRPr>
                    </a:p>
                  </a:txBody>
                  <a:tcPr marL="78226" marR="78226" marT="41459" marB="41459">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bl>
          </a:graphicData>
        </a:graphic>
      </p:graphicFrame>
      <p:graphicFrame>
        <p:nvGraphicFramePr>
          <p:cNvPr id="50" name="Table 49"/>
          <p:cNvGraphicFramePr>
            <a:graphicFrameLocks noGrp="1"/>
          </p:cNvGraphicFramePr>
          <p:nvPr>
            <p:extLst>
              <p:ext uri="{D42A27DB-BD31-4B8C-83A1-F6EECF244321}">
                <p14:modId xmlns:p14="http://schemas.microsoft.com/office/powerpoint/2010/main" val="349671639"/>
              </p:ext>
            </p:extLst>
          </p:nvPr>
        </p:nvGraphicFramePr>
        <p:xfrm>
          <a:off x="2493660" y="5152399"/>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chemeClr val="accent1"/>
                          </a:solidFill>
                          <a:latin typeface="Rockwell"/>
                          <a:cs typeface="Rockwell"/>
                        </a:rPr>
                        <a:t>I’m willing to chance failure for a little success</a:t>
                      </a:r>
                      <a:r>
                        <a:rPr lang="en-GB" sz="1300" b="0" i="0" baseline="0" dirty="0" smtClean="0">
                          <a:solidFill>
                            <a:schemeClr val="accent1"/>
                          </a:solidFill>
                          <a:latin typeface="Rockwell"/>
                          <a:cs typeface="Rockwell"/>
                        </a:rPr>
                        <a:t>.</a:t>
                      </a:r>
                      <a:endParaRPr kumimoji="0" lang="en-US" sz="1200" b="0" i="0" u="none" strike="noStrike" kern="1200" cap="none" spc="0" normalizeH="0" baseline="0" noProof="0" dirty="0" smtClean="0">
                        <a:ln>
                          <a:noFill/>
                        </a:ln>
                        <a:solidFill>
                          <a:schemeClr val="accent1"/>
                        </a:solidFill>
                        <a:effectLst/>
                        <a:uLnTx/>
                        <a:uFillTx/>
                        <a:latin typeface="L Frutiger Light"/>
                        <a:ea typeface="+mn-ea"/>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chemeClr val="accent1"/>
                        </a:solidFill>
                        <a:effectLst/>
                        <a:uLnTx/>
                        <a:uFillTx/>
                        <a:latin typeface="L Frutiger Light"/>
                        <a:ea typeface="+mn-ea"/>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accent1"/>
                          </a:solidFill>
                          <a:effectLst/>
                          <a:uLnTx/>
                          <a:uFillTx/>
                          <a:latin typeface="L Frutiger Light"/>
                          <a:ea typeface="+mn-ea"/>
                          <a:cs typeface="L Frutiger Light"/>
                        </a:rPr>
                        <a:t>1  2  3  4  5 </a:t>
                      </a:r>
                    </a:p>
                  </a:txBody>
                  <a:tcPr marL="78226" marR="78226" marT="41459" marB="41459">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bl>
          </a:graphicData>
        </a:graphic>
      </p:graphicFrame>
      <p:graphicFrame>
        <p:nvGraphicFramePr>
          <p:cNvPr id="51" name="Table 50"/>
          <p:cNvGraphicFramePr>
            <a:graphicFrameLocks noGrp="1"/>
          </p:cNvGraphicFramePr>
          <p:nvPr>
            <p:extLst>
              <p:ext uri="{D42A27DB-BD31-4B8C-83A1-F6EECF244321}">
                <p14:modId xmlns:p14="http://schemas.microsoft.com/office/powerpoint/2010/main" val="2072222904"/>
              </p:ext>
            </p:extLst>
          </p:nvPr>
        </p:nvGraphicFramePr>
        <p:xfrm>
          <a:off x="4600134" y="2425535"/>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chemeClr val="accent1"/>
                          </a:solidFill>
                          <a:latin typeface="Rockwell"/>
                          <a:cs typeface="Rockwell"/>
                        </a:rPr>
                        <a:t>I‘m happy to change plans if I need to.</a:t>
                      </a:r>
                    </a:p>
                    <a:p>
                      <a:pPr marL="0" marR="0" lvl="0" indent="0" algn="ctr" defTabSz="52143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chemeClr val="accent1"/>
                        </a:solidFill>
                        <a:effectLst/>
                        <a:uLnTx/>
                        <a:uFillTx/>
                        <a:latin typeface="L Frutiger Light"/>
                        <a:ea typeface="+mn-ea"/>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chemeClr val="accent1"/>
                        </a:solidFill>
                        <a:effectLst/>
                        <a:uLnTx/>
                        <a:uFillTx/>
                        <a:latin typeface="L Frutiger Light"/>
                        <a:ea typeface="+mn-ea"/>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accent1"/>
                          </a:solidFill>
                          <a:effectLst/>
                          <a:uLnTx/>
                          <a:uFillTx/>
                          <a:latin typeface="L Frutiger Light"/>
                          <a:ea typeface="+mn-ea"/>
                          <a:cs typeface="L Frutiger Light"/>
                        </a:rPr>
                        <a:t>1  2  3  4  5 </a:t>
                      </a:r>
                      <a:endParaRPr lang="en-US" sz="1100" b="0" i="0" dirty="0" smtClean="0">
                        <a:solidFill>
                          <a:schemeClr val="accent1"/>
                        </a:solidFill>
                        <a:latin typeface="L Frutiger Light"/>
                        <a:cs typeface="L Frutiger Light"/>
                      </a:endParaRPr>
                    </a:p>
                  </a:txBody>
                  <a:tcPr marL="78226" marR="78226" marT="41459" marB="41459">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2822187527"/>
              </p:ext>
            </p:extLst>
          </p:nvPr>
        </p:nvGraphicFramePr>
        <p:xfrm>
          <a:off x="4600134" y="3784246"/>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chemeClr val="accent1"/>
                          </a:solidFill>
                          <a:latin typeface="Rockwell"/>
                          <a:cs typeface="Rockwell"/>
                        </a:rPr>
                        <a:t>I always analyse the facts before making a decision.</a:t>
                      </a:r>
                      <a:endParaRPr kumimoji="0" lang="en-GB" sz="1300" b="0" i="0" u="none" strike="noStrike" kern="1200" cap="none" spc="0" normalizeH="0" baseline="0" noProof="0" dirty="0" smtClean="0">
                        <a:ln>
                          <a:noFill/>
                        </a:ln>
                        <a:solidFill>
                          <a:schemeClr val="accent1"/>
                        </a:solidFill>
                        <a:effectLst/>
                        <a:uLnTx/>
                        <a:uFillTx/>
                        <a:latin typeface="Rockwell"/>
                        <a:ea typeface="+mn-ea"/>
                        <a:cs typeface="L Frutiger Light"/>
                      </a:endParaRPr>
                    </a:p>
                    <a:p>
                      <a:pPr marL="0" marR="0" indent="0" algn="ctr" defTabSz="52143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chemeClr val="accent1"/>
                        </a:solidFill>
                        <a:effectLst/>
                        <a:uLnTx/>
                        <a:uFillTx/>
                        <a:latin typeface="L Frutiger Light"/>
                        <a:ea typeface="+mn-ea"/>
                        <a:cs typeface="L Frutiger Light"/>
                      </a:endParaRPr>
                    </a:p>
                    <a:p>
                      <a:pPr marL="0" marR="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accent1"/>
                          </a:solidFill>
                          <a:effectLst/>
                          <a:uLnTx/>
                          <a:uFillTx/>
                          <a:latin typeface="L Frutiger Light"/>
                          <a:ea typeface="+mn-ea"/>
                          <a:cs typeface="L Frutiger Light"/>
                        </a:rPr>
                        <a:t>1  2  3  4  5 </a:t>
                      </a:r>
                      <a:endParaRPr lang="en-US" sz="1100" b="0" i="0" dirty="0" smtClean="0">
                        <a:solidFill>
                          <a:schemeClr val="accent1"/>
                        </a:solidFill>
                        <a:latin typeface="L Frutiger Light"/>
                        <a:cs typeface="L Frutiger Light"/>
                      </a:endParaRPr>
                    </a:p>
                  </a:txBody>
                  <a:tcPr marL="78226" marR="78226" marT="41459" marB="41459">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2374050356"/>
              </p:ext>
            </p:extLst>
          </p:nvPr>
        </p:nvGraphicFramePr>
        <p:xfrm>
          <a:off x="4600134" y="5152399"/>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chemeClr val="accent1"/>
                          </a:solidFill>
                          <a:latin typeface="Rockwell"/>
                          <a:cs typeface="Rockwell"/>
                        </a:rPr>
                        <a:t>I set myself targets to help me get things done.</a:t>
                      </a:r>
                      <a:endParaRPr lang="en-GB" sz="1300" b="0" i="0" baseline="0" dirty="0" smtClean="0">
                        <a:solidFill>
                          <a:schemeClr val="accent1"/>
                        </a:solidFill>
                        <a:latin typeface="Rockwell"/>
                        <a:cs typeface="Rockwell"/>
                      </a:endParaRPr>
                    </a:p>
                    <a:p>
                      <a:pPr marL="0" marR="0" indent="0" algn="l" defTabSz="521437"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smtClean="0">
                        <a:ln>
                          <a:noFill/>
                        </a:ln>
                        <a:solidFill>
                          <a:schemeClr val="accent1"/>
                        </a:solidFill>
                        <a:effectLst/>
                        <a:uLnTx/>
                        <a:uFillTx/>
                        <a:latin typeface="Rockwell"/>
                        <a:ea typeface="+mn-ea"/>
                        <a:cs typeface="L Frutiger Light"/>
                      </a:endParaRPr>
                    </a:p>
                    <a:p>
                      <a:pPr marL="0" marR="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accent1"/>
                          </a:solidFill>
                          <a:effectLst/>
                          <a:uLnTx/>
                          <a:uFillTx/>
                          <a:latin typeface="L Frutiger Light"/>
                          <a:ea typeface="+mn-ea"/>
                          <a:cs typeface="L Frutiger Light"/>
                        </a:rPr>
                        <a:t>1  2  3  4  5 </a:t>
                      </a:r>
                    </a:p>
                  </a:txBody>
                  <a:tcPr marL="78226" marR="78226" marT="41459" marB="41459">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392703629"/>
              </p:ext>
            </p:extLst>
          </p:nvPr>
        </p:nvGraphicFramePr>
        <p:xfrm>
          <a:off x="6698681" y="2425535"/>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chemeClr val="accent1"/>
                          </a:solidFill>
                          <a:latin typeface="Rockwell"/>
                          <a:cs typeface="Rockwell"/>
                        </a:rPr>
                        <a:t>I always check that I have what I need before I start a task</a:t>
                      </a:r>
                      <a:r>
                        <a:rPr lang="en-GB" sz="1300" b="0" i="0" baseline="0" dirty="0" smtClean="0">
                          <a:solidFill>
                            <a:schemeClr val="accent1"/>
                          </a:solidFill>
                          <a:latin typeface="Rockwell"/>
                          <a:cs typeface="Rockwell"/>
                        </a:rPr>
                        <a:t>.</a:t>
                      </a:r>
                      <a:endParaRPr lang="en-GB" sz="1300" b="0" i="0" dirty="0" smtClean="0">
                        <a:solidFill>
                          <a:schemeClr val="accent1"/>
                        </a:solidFill>
                        <a:latin typeface="Rockwell"/>
                        <a:cs typeface="Rockwell"/>
                      </a:endParaRPr>
                    </a:p>
                    <a:p>
                      <a:pPr marL="0" marR="0" lvl="0" indent="0" algn="ctr" defTabSz="52143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schemeClr val="accent1"/>
                        </a:solidFill>
                        <a:effectLst/>
                        <a:uLnTx/>
                        <a:uFillTx/>
                        <a:latin typeface="L Frutiger Light"/>
                        <a:ea typeface="+mn-ea"/>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accent1"/>
                          </a:solidFill>
                          <a:effectLst/>
                          <a:uLnTx/>
                          <a:uFillTx/>
                          <a:latin typeface="L Frutiger Light"/>
                          <a:ea typeface="+mn-ea"/>
                          <a:cs typeface="L Frutiger Light"/>
                        </a:rPr>
                        <a:t>1  2  3  4  5 </a:t>
                      </a:r>
                      <a:endParaRPr lang="en-US" sz="1100" b="0" i="0" dirty="0" smtClean="0">
                        <a:solidFill>
                          <a:schemeClr val="accent1"/>
                        </a:solidFill>
                        <a:latin typeface="L Frutiger Light"/>
                        <a:cs typeface="L Frutiger Light"/>
                      </a:endParaRPr>
                    </a:p>
                  </a:txBody>
                  <a:tcPr marL="78226" marR="78226" marT="41459" marB="41459">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4077531392"/>
              </p:ext>
            </p:extLst>
          </p:nvPr>
        </p:nvGraphicFramePr>
        <p:xfrm>
          <a:off x="6698681" y="3784246"/>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300" b="0" i="0" dirty="0" smtClean="0">
                          <a:solidFill>
                            <a:schemeClr val="accent1"/>
                          </a:solidFill>
                          <a:latin typeface="Rockwell"/>
                          <a:cs typeface="Rockwell"/>
                        </a:rPr>
                        <a:t>If I don’t know something I try to find out.</a:t>
                      </a:r>
                      <a:endParaRPr kumimoji="0" lang="en-US" sz="1100" b="0" i="0" u="none" strike="noStrike" kern="1200" cap="none" spc="0" normalizeH="0" baseline="0" noProof="0" dirty="0" smtClean="0">
                        <a:ln>
                          <a:noFill/>
                        </a:ln>
                        <a:solidFill>
                          <a:schemeClr val="accent1"/>
                        </a:solidFill>
                        <a:effectLst/>
                        <a:uLnTx/>
                        <a:uFillTx/>
                        <a:latin typeface="L Frutiger Light"/>
                        <a:ea typeface="+mn-ea"/>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smtClean="0">
                        <a:ln>
                          <a:noFill/>
                        </a:ln>
                        <a:solidFill>
                          <a:schemeClr val="accent1"/>
                        </a:solidFill>
                        <a:effectLst/>
                        <a:uLnTx/>
                        <a:uFillTx/>
                        <a:latin typeface="L Frutiger Light"/>
                        <a:ea typeface="+mn-ea"/>
                        <a:cs typeface="L Frutiger Light"/>
                      </a:endParaRPr>
                    </a:p>
                    <a:p>
                      <a:pPr marL="0" marR="0" lvl="0" indent="0" algn="ctr" defTabSz="52143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accent1"/>
                          </a:solidFill>
                          <a:effectLst/>
                          <a:uLnTx/>
                          <a:uFillTx/>
                          <a:latin typeface="L Frutiger Light"/>
                          <a:ea typeface="+mn-ea"/>
                          <a:cs typeface="L Frutiger Light"/>
                        </a:rPr>
                        <a:t>1  2  3  4  5 </a:t>
                      </a:r>
                    </a:p>
                  </a:txBody>
                  <a:tcPr marL="78226" marR="78226" marT="41459" marB="41459">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489255964"/>
              </p:ext>
            </p:extLst>
          </p:nvPr>
        </p:nvGraphicFramePr>
        <p:xfrm>
          <a:off x="6698681" y="5152399"/>
          <a:ext cx="1969906" cy="1220515"/>
        </p:xfrm>
        <a:graphic>
          <a:graphicData uri="http://schemas.openxmlformats.org/drawingml/2006/table">
            <a:tbl>
              <a:tblPr firstRow="1" bandRow="1">
                <a:tableStyleId>{5C22544A-7EE6-4342-B048-85BDC9FD1C3A}</a:tableStyleId>
              </a:tblPr>
              <a:tblGrid>
                <a:gridCol w="1969906"/>
              </a:tblGrid>
              <a:tr h="1220515">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US" sz="1300" b="0" i="0" baseline="0" dirty="0" smtClean="0">
                          <a:solidFill>
                            <a:schemeClr val="accent1"/>
                          </a:solidFill>
                          <a:latin typeface="Rockwell"/>
                          <a:cs typeface="L Frutiger Light"/>
                        </a:rPr>
                        <a:t>Organisation Total</a:t>
                      </a:r>
                    </a:p>
                    <a:p>
                      <a:pPr marL="0" marR="0" indent="0" algn="l" defTabSz="521437" rtl="0" eaLnBrk="1" fontAlgn="auto" latinLnBrk="0" hangingPunct="1">
                        <a:lnSpc>
                          <a:spcPct val="100000"/>
                        </a:lnSpc>
                        <a:spcBef>
                          <a:spcPts val="0"/>
                        </a:spcBef>
                        <a:spcAft>
                          <a:spcPts val="0"/>
                        </a:spcAft>
                        <a:buClrTx/>
                        <a:buSzTx/>
                        <a:buFontTx/>
                        <a:buNone/>
                        <a:tabLst/>
                        <a:defRPr/>
                      </a:pPr>
                      <a:endParaRPr lang="en-US" sz="1300" b="0" i="0" baseline="0" dirty="0" smtClean="0">
                        <a:solidFill>
                          <a:srgbClr val="92D050"/>
                        </a:solidFill>
                        <a:latin typeface="Rockwell"/>
                        <a:cs typeface="L Frutiger Light"/>
                      </a:endParaRPr>
                    </a:p>
                    <a:p>
                      <a:pPr marL="0" marR="0" indent="0" algn="l" defTabSz="521437" rtl="0" eaLnBrk="1" fontAlgn="auto" latinLnBrk="0" hangingPunct="1">
                        <a:lnSpc>
                          <a:spcPct val="100000"/>
                        </a:lnSpc>
                        <a:spcBef>
                          <a:spcPts val="0"/>
                        </a:spcBef>
                        <a:spcAft>
                          <a:spcPts val="0"/>
                        </a:spcAft>
                        <a:buClrTx/>
                        <a:buSzTx/>
                        <a:buFontTx/>
                        <a:buNone/>
                        <a:tabLst/>
                        <a:defRPr/>
                      </a:pPr>
                      <a:endParaRPr lang="en-US" sz="1300" b="0" i="0" dirty="0" smtClean="0">
                        <a:solidFill>
                          <a:srgbClr val="92D050"/>
                        </a:solidFill>
                        <a:latin typeface="L Frutiger Light"/>
                        <a:cs typeface="L Frutiger Light"/>
                      </a:endParaRPr>
                    </a:p>
                  </a:txBody>
                  <a:tcPr marL="78226" marR="78226" marT="41459" marB="41459">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bl>
          </a:graphicData>
        </a:graphic>
      </p:graphicFrame>
      <p:sp>
        <p:nvSpPr>
          <p:cNvPr id="3" name="Rectangle 2"/>
          <p:cNvSpPr/>
          <p:nvPr/>
        </p:nvSpPr>
        <p:spPr>
          <a:xfrm>
            <a:off x="6894286" y="5529108"/>
            <a:ext cx="1553028" cy="711200"/>
          </a:xfrm>
          <a:prstGeom prst="rect">
            <a:avLst/>
          </a:prstGeom>
          <a:solidFill>
            <a:schemeClr val="accent1">
              <a:lumMod val="60000"/>
              <a:lumOff val="40000"/>
            </a:schemeClr>
          </a:solidFill>
          <a:ln>
            <a:solidFill>
              <a:srgbClr val="0070C0"/>
            </a:solidFill>
          </a:ln>
        </p:spPr>
        <p:style>
          <a:lnRef idx="1">
            <a:schemeClr val="accent1"/>
          </a:lnRef>
          <a:fillRef idx="3">
            <a:schemeClr val="accent1"/>
          </a:fillRef>
          <a:effectRef idx="2">
            <a:schemeClr val="accent1"/>
          </a:effectRef>
          <a:fontRef idx="minor">
            <a:schemeClr val="lt1"/>
          </a:fontRef>
        </p:style>
        <p:txBody>
          <a:bodyPr lIns="91428" tIns="45715" rIns="91428" bIns="45715" rtlCol="0" anchor="ctr"/>
          <a:lstStyle/>
          <a:p>
            <a:pPr algn="ctr" defTabSz="457144"/>
            <a:endParaRPr lang="en-GB" dirty="0">
              <a:solidFill>
                <a:prstClr val="white"/>
              </a:solidFill>
            </a:endParaRPr>
          </a:p>
        </p:txBody>
      </p:sp>
      <p:cxnSp>
        <p:nvCxnSpPr>
          <p:cNvPr id="19" name="Straight Arrow Connector 18">
            <a:hlinkClick r:id="rId3" action="ppaction://hlinksldjump"/>
          </p:cNvPr>
          <p:cNvCxnSpPr/>
          <p:nvPr/>
        </p:nvCxnSpPr>
        <p:spPr>
          <a:xfrm>
            <a:off x="8463861"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hlinkClick r:id="" action="ppaction://noaction"/>
          </p:cNvPr>
          <p:cNvCxnSpPr/>
          <p:nvPr/>
        </p:nvCxnSpPr>
        <p:spPr>
          <a:xfrm flipH="1">
            <a:off x="7436538"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Rectangle 20">
            <a:hlinkClick r:id="rId4" action="ppaction://hlinksldjump"/>
          </p:cNvPr>
          <p:cNvSpPr/>
          <p:nvPr/>
        </p:nvSpPr>
        <p:spPr>
          <a:xfrm>
            <a:off x="8014854" y="6674150"/>
            <a:ext cx="318655"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44"/>
            <a:endParaRPr lang="en-GB">
              <a:solidFill>
                <a:prstClr val="white"/>
              </a:solidFill>
            </a:endParaRPr>
          </a:p>
        </p:txBody>
      </p:sp>
    </p:spTree>
    <p:extLst>
      <p:ext uri="{BB962C8B-B14F-4D97-AF65-F5344CB8AC3E}">
        <p14:creationId xmlns:p14="http://schemas.microsoft.com/office/powerpoint/2010/main" val="2667241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1777" y="6584274"/>
            <a:ext cx="8762180" cy="250216"/>
          </a:xfrm>
          <a:prstGeom prst="rect">
            <a:avLst/>
          </a:prstGeom>
          <a:noFill/>
        </p:spPr>
        <p:txBody>
          <a:bodyPr wrap="square" lIns="80155" tIns="40078" rIns="80155" bIns="40078" rtlCol="0">
            <a:spAutoFit/>
          </a:bodyPr>
          <a:lstStyle/>
          <a:p>
            <a:pPr defTabSz="457144"/>
            <a:r>
              <a:rPr lang="en-US" sz="1100" dirty="0">
                <a:solidFill>
                  <a:prstClr val="white"/>
                </a:solidFill>
                <a:latin typeface="B Frutiger Bold"/>
                <a:cs typeface="B Frutiger Bold"/>
              </a:rPr>
              <a:t>Handout</a:t>
            </a:r>
          </a:p>
        </p:txBody>
      </p:sp>
      <p:graphicFrame>
        <p:nvGraphicFramePr>
          <p:cNvPr id="13" name="Table 12"/>
          <p:cNvGraphicFramePr>
            <a:graphicFrameLocks noGrp="1"/>
          </p:cNvGraphicFramePr>
          <p:nvPr>
            <p:extLst>
              <p:ext uri="{D42A27DB-BD31-4B8C-83A1-F6EECF244321}">
                <p14:modId xmlns:p14="http://schemas.microsoft.com/office/powerpoint/2010/main" val="4248128907"/>
              </p:ext>
            </p:extLst>
          </p:nvPr>
        </p:nvGraphicFramePr>
        <p:xfrm>
          <a:off x="323638" y="1778770"/>
          <a:ext cx="4104000" cy="2065150"/>
        </p:xfrm>
        <a:graphic>
          <a:graphicData uri="http://schemas.openxmlformats.org/drawingml/2006/table">
            <a:tbl>
              <a:tblPr firstRow="1" bandRow="1">
                <a:tableStyleId>{93296810-A885-4BE3-A3E7-6D5BEEA58F35}</a:tableStyleId>
              </a:tblPr>
              <a:tblGrid>
                <a:gridCol w="4104000"/>
              </a:tblGrid>
              <a:tr h="320722">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200" dirty="0" smtClean="0">
                          <a:latin typeface="L Frutiger Light"/>
                        </a:rPr>
                        <a:t>If attitude is your strongest area, you are probably…</a:t>
                      </a:r>
                      <a:endParaRPr lang="en-US" sz="1200" b="0" i="0" dirty="0" smtClean="0">
                        <a:solidFill>
                          <a:srgbClr val="FF33CC"/>
                        </a:solidFill>
                        <a:latin typeface="L Frutiger Light"/>
                        <a:cs typeface="L Frutiger Light"/>
                      </a:endParaRPr>
                    </a:p>
                  </a:txBody>
                  <a:tcPr marL="78226" marR="78226" marT="41459" marB="41459">
                    <a:solidFill>
                      <a:srgbClr val="FF33CC"/>
                    </a:solidFill>
                  </a:tcPr>
                </a:tc>
              </a:tr>
              <a:tr h="1744428">
                <a:tc>
                  <a:txBody>
                    <a:bodyPr/>
                    <a:lstStyle/>
                    <a:p>
                      <a:pPr marL="0" marR="0" indent="0" algn="just" defTabSz="521437" rtl="0" eaLnBrk="1" fontAlgn="auto" latinLnBrk="0" hangingPunct="1">
                        <a:lnSpc>
                          <a:spcPct val="100000"/>
                        </a:lnSpc>
                        <a:spcBef>
                          <a:spcPts val="0"/>
                        </a:spcBef>
                        <a:spcAft>
                          <a:spcPts val="0"/>
                        </a:spcAft>
                        <a:buClrTx/>
                        <a:buSzTx/>
                        <a:buFontTx/>
                        <a:buNone/>
                        <a:tabLst/>
                        <a:defRPr/>
                      </a:pPr>
                      <a:r>
                        <a:rPr lang="en-GB" sz="1100" dirty="0" smtClean="0"/>
                        <a:t>…a motivated and determined person who sets themselves goals and always tries to achieve them. You can be very competitive and often compare yourself to others.</a:t>
                      </a:r>
                      <a:r>
                        <a:rPr lang="en-GB" sz="1100" baseline="0" dirty="0" smtClean="0"/>
                        <a:t> </a:t>
                      </a:r>
                      <a:r>
                        <a:rPr lang="en-GB" sz="1100" dirty="0" smtClean="0"/>
                        <a:t>You also have confidence and are aware of your own ability, as well as inspiring others to achieve their goals.</a:t>
                      </a:r>
                    </a:p>
                    <a:p>
                      <a:pPr marL="0" marR="0" indent="0" algn="just" defTabSz="521437" rtl="0" eaLnBrk="1" fontAlgn="auto" latinLnBrk="0" hangingPunct="1">
                        <a:lnSpc>
                          <a:spcPct val="100000"/>
                        </a:lnSpc>
                        <a:spcBef>
                          <a:spcPts val="0"/>
                        </a:spcBef>
                        <a:spcAft>
                          <a:spcPts val="0"/>
                        </a:spcAft>
                        <a:buClrTx/>
                        <a:buSzTx/>
                        <a:buFontTx/>
                        <a:buNone/>
                        <a:tabLst/>
                        <a:defRPr/>
                      </a:pPr>
                      <a:endParaRPr lang="en-GB" sz="1100" dirty="0" smtClean="0"/>
                    </a:p>
                    <a:p>
                      <a:pPr marL="0" marR="0" indent="0" algn="just" defTabSz="521437" rtl="0" eaLnBrk="1" fontAlgn="auto" latinLnBrk="0" hangingPunct="1">
                        <a:lnSpc>
                          <a:spcPct val="100000"/>
                        </a:lnSpc>
                        <a:spcBef>
                          <a:spcPts val="0"/>
                        </a:spcBef>
                        <a:spcAft>
                          <a:spcPts val="0"/>
                        </a:spcAft>
                        <a:buClrTx/>
                        <a:buSzTx/>
                        <a:buFontTx/>
                        <a:buNone/>
                        <a:tabLst/>
                        <a:defRPr/>
                      </a:pPr>
                      <a:endParaRPr lang="en-GB" sz="1100" dirty="0" smtClean="0"/>
                    </a:p>
                    <a:p>
                      <a:pPr marL="0" marR="0" indent="0" algn="just" defTabSz="521437" rtl="0" eaLnBrk="1" fontAlgn="auto" latinLnBrk="0" hangingPunct="1">
                        <a:lnSpc>
                          <a:spcPct val="100000"/>
                        </a:lnSpc>
                        <a:spcBef>
                          <a:spcPts val="0"/>
                        </a:spcBef>
                        <a:spcAft>
                          <a:spcPts val="0"/>
                        </a:spcAft>
                        <a:buClrTx/>
                        <a:buSzTx/>
                        <a:buFontTx/>
                        <a:buNone/>
                        <a:tabLst/>
                        <a:defRPr/>
                      </a:pPr>
                      <a:r>
                        <a:rPr lang="en-GB" sz="1100" dirty="0" smtClean="0"/>
                        <a:t>Possible careers that might make the most of ‘A’ characteristics include: Fundraiser / Researcher / Author / Politician / Journalist / Fitness Instructor.</a:t>
                      </a:r>
                    </a:p>
                  </a:txBody>
                  <a:tcPr marL="78226" marR="78226" marT="41459" marB="41459">
                    <a:solidFill>
                      <a:srgbClr val="FFABE9"/>
                    </a:solidFill>
                  </a:tcPr>
                </a:tc>
              </a:tr>
            </a:tbl>
          </a:graphicData>
        </a:graphic>
      </p:graphicFrame>
      <p:sp>
        <p:nvSpPr>
          <p:cNvPr id="5" name="TextBox 4"/>
          <p:cNvSpPr txBox="1"/>
          <p:nvPr/>
        </p:nvSpPr>
        <p:spPr>
          <a:xfrm>
            <a:off x="243099" y="1132664"/>
            <a:ext cx="8440937" cy="627948"/>
          </a:xfrm>
          <a:prstGeom prst="rect">
            <a:avLst/>
          </a:prstGeom>
          <a:noFill/>
        </p:spPr>
        <p:txBody>
          <a:bodyPr wrap="square" lIns="80155" tIns="40078" rIns="80155" bIns="40078" rtlCol="0">
            <a:spAutoFit/>
          </a:bodyPr>
          <a:lstStyle/>
          <a:p>
            <a:pPr defTabSz="457144"/>
            <a:r>
              <a:rPr lang="en-US" sz="2000" dirty="0">
                <a:solidFill>
                  <a:srgbClr val="D53B81"/>
                </a:solidFill>
                <a:latin typeface="Rockwell"/>
                <a:cs typeface="Rockwell"/>
              </a:rPr>
              <a:t>2. Aspiration</a:t>
            </a:r>
            <a:endParaRPr lang="en-US" sz="2000" dirty="0">
              <a:solidFill>
                <a:srgbClr val="D53B81"/>
              </a:solidFill>
              <a:latin typeface="Rockwell"/>
              <a:cs typeface="Rockwell"/>
            </a:endParaRPr>
          </a:p>
          <a:p>
            <a:pPr defTabSz="457144"/>
            <a:r>
              <a:rPr lang="en-US" sz="1400" dirty="0" err="1">
                <a:solidFill>
                  <a:srgbClr val="D53B81"/>
                </a:solidFill>
                <a:latin typeface="L Frutiger Light"/>
                <a:cs typeface="L Frutiger Light"/>
              </a:rPr>
              <a:t>ACRO</a:t>
            </a:r>
            <a:r>
              <a:rPr lang="en-US" sz="1400" dirty="0">
                <a:solidFill>
                  <a:srgbClr val="D53B81"/>
                </a:solidFill>
                <a:latin typeface="L Frutiger Light"/>
                <a:cs typeface="L Frutiger Light"/>
              </a:rPr>
              <a:t> </a:t>
            </a:r>
            <a:r>
              <a:rPr lang="en-US" sz="1400" dirty="0">
                <a:solidFill>
                  <a:srgbClr val="D53B81"/>
                </a:solidFill>
                <a:latin typeface="L Frutiger Light"/>
                <a:cs typeface="L Frutiger Light"/>
              </a:rPr>
              <a:t>Portrait</a:t>
            </a:r>
          </a:p>
        </p:txBody>
      </p:sp>
      <p:graphicFrame>
        <p:nvGraphicFramePr>
          <p:cNvPr id="11" name="Table 10"/>
          <p:cNvGraphicFramePr>
            <a:graphicFrameLocks noGrp="1"/>
          </p:cNvGraphicFramePr>
          <p:nvPr>
            <p:extLst>
              <p:ext uri="{D42A27DB-BD31-4B8C-83A1-F6EECF244321}">
                <p14:modId xmlns:p14="http://schemas.microsoft.com/office/powerpoint/2010/main" val="2450507122"/>
              </p:ext>
            </p:extLst>
          </p:nvPr>
        </p:nvGraphicFramePr>
        <p:xfrm>
          <a:off x="4615583" y="1778770"/>
          <a:ext cx="4104000" cy="2065150"/>
        </p:xfrm>
        <a:graphic>
          <a:graphicData uri="http://schemas.openxmlformats.org/drawingml/2006/table">
            <a:tbl>
              <a:tblPr firstRow="1" bandRow="1">
                <a:tableStyleId>{93296810-A885-4BE3-A3E7-6D5BEEA58F35}</a:tableStyleId>
              </a:tblPr>
              <a:tblGrid>
                <a:gridCol w="4104000"/>
              </a:tblGrid>
              <a:tr h="305832">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200" dirty="0" smtClean="0">
                          <a:latin typeface="L Frutiger Light"/>
                        </a:rPr>
                        <a:t>If creativity is your strongest area, you are probably…</a:t>
                      </a:r>
                      <a:endParaRPr lang="en-US" sz="1200" b="0" i="0" dirty="0" smtClean="0">
                        <a:solidFill>
                          <a:srgbClr val="D53B81"/>
                        </a:solidFill>
                        <a:latin typeface="L Frutiger Light"/>
                        <a:cs typeface="L Frutiger Light"/>
                      </a:endParaRPr>
                    </a:p>
                  </a:txBody>
                  <a:tcPr marL="78226" marR="78226" marT="41459" marB="41459"/>
                </a:tc>
              </a:tr>
              <a:tr h="1759318">
                <a:tc>
                  <a:txBody>
                    <a:bodyPr/>
                    <a:lstStyle/>
                    <a:p>
                      <a:pPr marL="0" marR="0" indent="0" algn="just" defTabSz="521437" rtl="0" eaLnBrk="1" fontAlgn="auto" latinLnBrk="0" hangingPunct="1">
                        <a:lnSpc>
                          <a:spcPct val="100000"/>
                        </a:lnSpc>
                        <a:spcBef>
                          <a:spcPts val="0"/>
                        </a:spcBef>
                        <a:spcAft>
                          <a:spcPts val="0"/>
                        </a:spcAft>
                        <a:buClrTx/>
                        <a:buSzTx/>
                        <a:buFontTx/>
                        <a:buNone/>
                        <a:tabLst/>
                        <a:defRPr/>
                      </a:pPr>
                      <a:r>
                        <a:rPr lang="en-GB" sz="1100" dirty="0" smtClean="0"/>
                        <a:t>…an imaginative person and like coming up with solutions to problems. You may consider yourself to be artistic and enjoy activities which involve designing, being resourceful or using your creative skills. You can often think around problems and come up with suggestions that others have not considered.</a:t>
                      </a:r>
                    </a:p>
                    <a:p>
                      <a:pPr marL="0" marR="0" indent="0" algn="just" defTabSz="521437" rtl="0" eaLnBrk="1" fontAlgn="auto" latinLnBrk="0" hangingPunct="1">
                        <a:lnSpc>
                          <a:spcPct val="100000"/>
                        </a:lnSpc>
                        <a:spcBef>
                          <a:spcPts val="0"/>
                        </a:spcBef>
                        <a:spcAft>
                          <a:spcPts val="0"/>
                        </a:spcAft>
                        <a:buClrTx/>
                        <a:buSzTx/>
                        <a:buFontTx/>
                        <a:buNone/>
                        <a:tabLst/>
                        <a:defRPr/>
                      </a:pPr>
                      <a:endParaRPr lang="en-GB" sz="1100" dirty="0" smtClean="0"/>
                    </a:p>
                    <a:p>
                      <a:pPr marL="0" marR="0" indent="0" algn="just" defTabSz="521437" rtl="0" eaLnBrk="1" fontAlgn="auto" latinLnBrk="0" hangingPunct="1">
                        <a:lnSpc>
                          <a:spcPct val="100000"/>
                        </a:lnSpc>
                        <a:spcBef>
                          <a:spcPts val="0"/>
                        </a:spcBef>
                        <a:spcAft>
                          <a:spcPts val="0"/>
                        </a:spcAft>
                        <a:buClrTx/>
                        <a:buSzTx/>
                        <a:buFontTx/>
                        <a:buNone/>
                        <a:tabLst/>
                        <a:defRPr/>
                      </a:pPr>
                      <a:r>
                        <a:rPr lang="en-GB" sz="1100" dirty="0" smtClean="0"/>
                        <a:t>Possible careers that might make the most of ‘C’ characteristics include: Events Management / Actor / Interior Designer / Architect / Jewellery Maker / Musician / Potter / Wood Carver / Software Developer / Engineer / Recycling Manager.</a:t>
                      </a:r>
                    </a:p>
                  </a:txBody>
                  <a:tcPr marL="78226" marR="78226" marT="41459" marB="41459">
                    <a:solidFill>
                      <a:schemeClr val="accent6">
                        <a:lumMod val="60000"/>
                        <a:lumOff val="40000"/>
                      </a:schemeClr>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65215417"/>
              </p:ext>
            </p:extLst>
          </p:nvPr>
        </p:nvGraphicFramePr>
        <p:xfrm>
          <a:off x="323638" y="3952197"/>
          <a:ext cx="4104000" cy="2385412"/>
        </p:xfrm>
        <a:graphic>
          <a:graphicData uri="http://schemas.openxmlformats.org/drawingml/2006/table">
            <a:tbl>
              <a:tblPr firstRow="1" bandRow="1">
                <a:tableStyleId>{E8B1032C-EA38-4F05-BA0D-38AFFFC7BED3}</a:tableStyleId>
              </a:tblPr>
              <a:tblGrid>
                <a:gridCol w="4104000"/>
              </a:tblGrid>
              <a:tr h="290814">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200" dirty="0" smtClean="0">
                          <a:solidFill>
                            <a:srgbClr val="FF33CC"/>
                          </a:solidFill>
                          <a:latin typeface="L Frutiger Light"/>
                        </a:rPr>
                        <a:t>If attitude is your weakest area, you probably…</a:t>
                      </a:r>
                      <a:endParaRPr lang="en-US" sz="1200" b="0" i="0" dirty="0" smtClean="0">
                        <a:solidFill>
                          <a:srgbClr val="FF33CC"/>
                        </a:solidFill>
                        <a:latin typeface="L Frutiger Light"/>
                        <a:cs typeface="L Frutiger Light"/>
                      </a:endParaRPr>
                    </a:p>
                  </a:txBody>
                  <a:tcPr marL="78226" marR="78226" marT="41459" marB="41459">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tcPr>
                </a:tc>
              </a:tr>
              <a:tr h="2094598">
                <a:tc>
                  <a:txBody>
                    <a:bodyPr/>
                    <a:lstStyle/>
                    <a:p>
                      <a:pPr marL="0" marR="0" indent="0" algn="just" defTabSz="521437" rtl="0" eaLnBrk="1" fontAlgn="auto" latinLnBrk="0" hangingPunct="1">
                        <a:lnSpc>
                          <a:spcPct val="100000"/>
                        </a:lnSpc>
                        <a:spcBef>
                          <a:spcPts val="0"/>
                        </a:spcBef>
                        <a:spcAft>
                          <a:spcPts val="0"/>
                        </a:spcAft>
                        <a:buClrTx/>
                        <a:buSzTx/>
                        <a:buFontTx/>
                        <a:buNone/>
                        <a:tabLst/>
                        <a:defRPr/>
                      </a:pPr>
                      <a:r>
                        <a:rPr lang="en-GB" sz="1100" dirty="0" smtClean="0"/>
                        <a:t>...don’t have a lot of self confidence but you do recognise your weaknesses.</a:t>
                      </a:r>
                      <a:r>
                        <a:rPr lang="en-GB" sz="1100" baseline="0" dirty="0" smtClean="0"/>
                        <a:t> </a:t>
                      </a:r>
                      <a:r>
                        <a:rPr lang="en-GB" sz="1100" dirty="0" smtClean="0"/>
                        <a:t>You have few clear ideas of what you can achieve or would like to be. You’re not very interested in competing against others.</a:t>
                      </a:r>
                    </a:p>
                    <a:p>
                      <a:pPr marL="0" marR="0" indent="0" algn="just" defTabSz="521437" rtl="0" eaLnBrk="1" fontAlgn="auto" latinLnBrk="0" hangingPunct="1">
                        <a:lnSpc>
                          <a:spcPct val="100000"/>
                        </a:lnSpc>
                        <a:spcBef>
                          <a:spcPts val="0"/>
                        </a:spcBef>
                        <a:spcAft>
                          <a:spcPts val="0"/>
                        </a:spcAft>
                        <a:buClrTx/>
                        <a:buSzTx/>
                        <a:buFontTx/>
                        <a:buNone/>
                        <a:tabLst/>
                        <a:defRPr/>
                      </a:pPr>
                      <a:endParaRPr lang="en-GB" sz="1100" dirty="0" smtClean="0"/>
                    </a:p>
                    <a:p>
                      <a:pPr marL="0" marR="0" indent="0" algn="just" defTabSz="521437" rtl="0" eaLnBrk="1" fontAlgn="auto" latinLnBrk="0" hangingPunct="1">
                        <a:lnSpc>
                          <a:spcPct val="100000"/>
                        </a:lnSpc>
                        <a:spcBef>
                          <a:spcPts val="0"/>
                        </a:spcBef>
                        <a:spcAft>
                          <a:spcPts val="0"/>
                        </a:spcAft>
                        <a:buClrTx/>
                        <a:buSzTx/>
                        <a:buFontTx/>
                        <a:buNone/>
                        <a:tabLst/>
                        <a:defRPr/>
                      </a:pPr>
                      <a:r>
                        <a:rPr lang="en-GB" sz="1100" dirty="0" smtClean="0"/>
                        <a:t>All is not lost! You may be able to develop your attitude skills and self confidence by trying some of the following activities:</a:t>
                      </a:r>
                    </a:p>
                    <a:p>
                      <a:pPr marL="0" marR="0" indent="0" algn="just" defTabSz="521437" rtl="0" eaLnBrk="1" fontAlgn="auto" latinLnBrk="0" hangingPunct="1">
                        <a:lnSpc>
                          <a:spcPct val="100000"/>
                        </a:lnSpc>
                        <a:spcBef>
                          <a:spcPts val="0"/>
                        </a:spcBef>
                        <a:spcAft>
                          <a:spcPts val="0"/>
                        </a:spcAft>
                        <a:buClrTx/>
                        <a:buSzTx/>
                        <a:buFontTx/>
                        <a:buNone/>
                        <a:tabLst/>
                        <a:defRPr/>
                      </a:pPr>
                      <a:r>
                        <a:rPr lang="en-GB" sz="1100" dirty="0" smtClean="0"/>
                        <a:t>1.</a:t>
                      </a:r>
                      <a:r>
                        <a:rPr lang="en-GB" sz="1100" baseline="0" dirty="0" smtClean="0"/>
                        <a:t> </a:t>
                      </a:r>
                      <a:r>
                        <a:rPr lang="en-GB" sz="1100" dirty="0" smtClean="0"/>
                        <a:t>Try thinking about something you would really like to do and talk to somebody you trust to discuss how you can work towards achieving an ambition. </a:t>
                      </a:r>
                    </a:p>
                    <a:p>
                      <a:pPr marL="0" marR="0" indent="0" algn="just" defTabSz="521437" rtl="0" eaLnBrk="1" fontAlgn="auto" latinLnBrk="0" hangingPunct="1">
                        <a:lnSpc>
                          <a:spcPct val="100000"/>
                        </a:lnSpc>
                        <a:spcBef>
                          <a:spcPts val="0"/>
                        </a:spcBef>
                        <a:spcAft>
                          <a:spcPts val="0"/>
                        </a:spcAft>
                        <a:buClrTx/>
                        <a:buSzTx/>
                        <a:buFontTx/>
                        <a:buNone/>
                        <a:tabLst/>
                        <a:defRPr/>
                      </a:pPr>
                      <a:r>
                        <a:rPr lang="en-GB" sz="1100" dirty="0" smtClean="0"/>
                        <a:t>2.</a:t>
                      </a:r>
                      <a:r>
                        <a:rPr lang="en-GB" sz="1100" baseline="0" dirty="0" smtClean="0"/>
                        <a:t> </a:t>
                      </a:r>
                      <a:r>
                        <a:rPr lang="en-GB" sz="1100" dirty="0" smtClean="0"/>
                        <a:t>Start by identifying something you can achieve in the short term, which will make you feel proud of your efforts.</a:t>
                      </a:r>
                      <a:endParaRPr lang="en-GB" sz="1100" b="0" i="0" dirty="0" smtClean="0">
                        <a:solidFill>
                          <a:srgbClr val="000000"/>
                        </a:solidFill>
                        <a:latin typeface="L Frutiger Light"/>
                        <a:cs typeface="L Frutiger Light"/>
                      </a:endParaRPr>
                    </a:p>
                  </a:txBody>
                  <a:tcPr marL="78226" marR="78226" marT="41459" marB="41459">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solidFill>
                      <a:srgbClr val="FF33CC">
                        <a:alpha val="20000"/>
                      </a:srgb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435490585"/>
              </p:ext>
            </p:extLst>
          </p:nvPr>
        </p:nvGraphicFramePr>
        <p:xfrm>
          <a:off x="4615583" y="3952197"/>
          <a:ext cx="4104000" cy="2400430"/>
        </p:xfrm>
        <a:graphic>
          <a:graphicData uri="http://schemas.openxmlformats.org/drawingml/2006/table">
            <a:tbl>
              <a:tblPr firstRow="1" bandRow="1">
                <a:tableStyleId>{E8B1032C-EA38-4F05-BA0D-38AFFFC7BED3}</a:tableStyleId>
              </a:tblPr>
              <a:tblGrid>
                <a:gridCol w="4104000"/>
              </a:tblGrid>
              <a:tr h="305832">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200" dirty="0" smtClean="0">
                          <a:solidFill>
                            <a:schemeClr val="accent6"/>
                          </a:solidFill>
                          <a:latin typeface="L Frutiger Light"/>
                        </a:rPr>
                        <a:t>If creativity is your weakest area, you probably…</a:t>
                      </a:r>
                      <a:endParaRPr lang="en-US" sz="1200" b="0" i="0" dirty="0" smtClean="0">
                        <a:solidFill>
                          <a:schemeClr val="accent6"/>
                        </a:solidFill>
                        <a:latin typeface="L Frutiger Light"/>
                        <a:cs typeface="L Frutiger Light"/>
                      </a:endParaRPr>
                    </a:p>
                  </a:txBody>
                  <a:tcPr marL="78226" marR="78226" marT="41459" marB="41459"/>
                </a:tc>
              </a:tr>
              <a:tr h="2094598">
                <a:tc>
                  <a:txBody>
                    <a:bodyPr/>
                    <a:lstStyle/>
                    <a:p>
                      <a:pPr marL="0" marR="0" indent="0" algn="just" defTabSz="521437" rtl="0" eaLnBrk="1" fontAlgn="auto" latinLnBrk="0" hangingPunct="1">
                        <a:lnSpc>
                          <a:spcPct val="100000"/>
                        </a:lnSpc>
                        <a:spcBef>
                          <a:spcPts val="0"/>
                        </a:spcBef>
                        <a:spcAft>
                          <a:spcPts val="0"/>
                        </a:spcAft>
                        <a:buClrTx/>
                        <a:buSzTx/>
                        <a:buFontTx/>
                        <a:buNone/>
                        <a:tabLst/>
                        <a:defRPr/>
                      </a:pPr>
                      <a:r>
                        <a:rPr lang="en-GB" sz="1100" dirty="0" smtClean="0"/>
                        <a:t>...find it difficult to come up with solutions to problems, and may ask others for their input. You do not consider yourself very imaginative and often rely on others to make decisions for you. In fact you do not like being imaginative or original and tend to stick to tried and tested methods of doing things.</a:t>
                      </a:r>
                    </a:p>
                    <a:p>
                      <a:pPr marL="0" marR="0" indent="0" algn="just" defTabSz="521437" rtl="0" eaLnBrk="1" fontAlgn="auto" latinLnBrk="0" hangingPunct="1">
                        <a:lnSpc>
                          <a:spcPct val="100000"/>
                        </a:lnSpc>
                        <a:spcBef>
                          <a:spcPts val="0"/>
                        </a:spcBef>
                        <a:spcAft>
                          <a:spcPts val="0"/>
                        </a:spcAft>
                        <a:buClrTx/>
                        <a:buSzTx/>
                        <a:buFontTx/>
                        <a:buNone/>
                        <a:tabLst/>
                        <a:defRPr/>
                      </a:pPr>
                      <a:endParaRPr lang="en-GB" sz="1100" dirty="0" smtClean="0"/>
                    </a:p>
                    <a:p>
                      <a:pPr marL="0" marR="0" indent="0" algn="just" defTabSz="521437" rtl="0" eaLnBrk="1" fontAlgn="auto" latinLnBrk="0" hangingPunct="1">
                        <a:lnSpc>
                          <a:spcPct val="100000"/>
                        </a:lnSpc>
                        <a:spcBef>
                          <a:spcPts val="0"/>
                        </a:spcBef>
                        <a:spcAft>
                          <a:spcPts val="0"/>
                        </a:spcAft>
                        <a:buClrTx/>
                        <a:buSzTx/>
                        <a:buFontTx/>
                        <a:buNone/>
                        <a:tabLst/>
                        <a:defRPr/>
                      </a:pPr>
                      <a:r>
                        <a:rPr lang="en-GB" sz="1100" dirty="0" smtClean="0"/>
                        <a:t>All is not lost! You may be able to develop your creativity skills by trying some of the following activities:</a:t>
                      </a:r>
                    </a:p>
                    <a:p>
                      <a:pPr marL="0" marR="0" indent="0" algn="just" defTabSz="521437" rtl="0" eaLnBrk="1" fontAlgn="auto" latinLnBrk="0" hangingPunct="1">
                        <a:lnSpc>
                          <a:spcPct val="100000"/>
                        </a:lnSpc>
                        <a:spcBef>
                          <a:spcPts val="0"/>
                        </a:spcBef>
                        <a:spcAft>
                          <a:spcPts val="0"/>
                        </a:spcAft>
                        <a:buClrTx/>
                        <a:buSzTx/>
                        <a:buFontTx/>
                        <a:buNone/>
                        <a:tabLst/>
                        <a:defRPr/>
                      </a:pPr>
                      <a:r>
                        <a:rPr lang="en-GB" sz="1100" dirty="0" smtClean="0"/>
                        <a:t>1.</a:t>
                      </a:r>
                      <a:r>
                        <a:rPr lang="en-GB" sz="1100" baseline="0" dirty="0" smtClean="0"/>
                        <a:t> </a:t>
                      </a:r>
                      <a:r>
                        <a:rPr lang="en-GB" sz="1100" dirty="0" smtClean="0"/>
                        <a:t>The next time you have to make a decision, try thinking through all your options and then select the most appropriate. </a:t>
                      </a:r>
                    </a:p>
                    <a:p>
                      <a:pPr marL="0" marR="0" indent="0" algn="just" defTabSz="521437" rtl="0" eaLnBrk="1" fontAlgn="auto" latinLnBrk="0" hangingPunct="1">
                        <a:lnSpc>
                          <a:spcPct val="100000"/>
                        </a:lnSpc>
                        <a:spcBef>
                          <a:spcPts val="0"/>
                        </a:spcBef>
                        <a:spcAft>
                          <a:spcPts val="0"/>
                        </a:spcAft>
                        <a:buClrTx/>
                        <a:buSzTx/>
                        <a:buFontTx/>
                        <a:buNone/>
                        <a:tabLst/>
                        <a:defRPr/>
                      </a:pPr>
                      <a:r>
                        <a:rPr lang="en-GB" sz="1100" dirty="0" smtClean="0"/>
                        <a:t>2.</a:t>
                      </a:r>
                      <a:r>
                        <a:rPr lang="en-GB" sz="1100" baseline="0" dirty="0" smtClean="0"/>
                        <a:t> </a:t>
                      </a:r>
                      <a:r>
                        <a:rPr lang="en-GB" sz="1100" dirty="0" smtClean="0"/>
                        <a:t>Take some time out and brainstorm future career plans. </a:t>
                      </a:r>
                    </a:p>
                    <a:p>
                      <a:pPr marL="0" marR="0" indent="0" algn="l" defTabSz="521437" rtl="0" eaLnBrk="1" fontAlgn="auto" latinLnBrk="0" hangingPunct="1">
                        <a:lnSpc>
                          <a:spcPct val="100000"/>
                        </a:lnSpc>
                        <a:spcBef>
                          <a:spcPts val="0"/>
                        </a:spcBef>
                        <a:spcAft>
                          <a:spcPts val="0"/>
                        </a:spcAft>
                        <a:buClrTx/>
                        <a:buSzTx/>
                        <a:buFontTx/>
                        <a:buNone/>
                        <a:tabLst/>
                        <a:defRPr/>
                      </a:pPr>
                      <a:endParaRPr lang="en-GB" sz="1100" dirty="0" smtClean="0"/>
                    </a:p>
                  </a:txBody>
                  <a:tcPr marL="78226" marR="78226" marT="41459" marB="41459">
                    <a:solidFill>
                      <a:schemeClr val="accent6">
                        <a:lumMod val="60000"/>
                        <a:lumOff val="40000"/>
                        <a:alpha val="20000"/>
                      </a:schemeClr>
                    </a:solidFill>
                  </a:tcPr>
                </a:tc>
              </a:tr>
            </a:tbl>
          </a:graphicData>
        </a:graphic>
      </p:graphicFrame>
      <p:cxnSp>
        <p:nvCxnSpPr>
          <p:cNvPr id="10" name="Straight Arrow Connector 9">
            <a:hlinkClick r:id="" action="ppaction://noaction"/>
          </p:cNvPr>
          <p:cNvCxnSpPr/>
          <p:nvPr/>
        </p:nvCxnSpPr>
        <p:spPr>
          <a:xfrm>
            <a:off x="8463861"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hlinkClick r:id="" action="ppaction://noaction"/>
          </p:cNvPr>
          <p:cNvCxnSpPr/>
          <p:nvPr/>
        </p:nvCxnSpPr>
        <p:spPr>
          <a:xfrm flipH="1">
            <a:off x="7436538"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ectangle 15">
            <a:hlinkClick r:id="rId3" action="ppaction://hlinksldjump"/>
          </p:cNvPr>
          <p:cNvSpPr/>
          <p:nvPr/>
        </p:nvSpPr>
        <p:spPr>
          <a:xfrm>
            <a:off x="8014854" y="6674150"/>
            <a:ext cx="318655"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44"/>
            <a:endParaRPr lang="en-GB">
              <a:solidFill>
                <a:prstClr val="white"/>
              </a:solidFill>
            </a:endParaRPr>
          </a:p>
        </p:txBody>
      </p:sp>
    </p:spTree>
    <p:extLst>
      <p:ext uri="{BB962C8B-B14F-4D97-AF65-F5344CB8AC3E}">
        <p14:creationId xmlns:p14="http://schemas.microsoft.com/office/powerpoint/2010/main" val="11214486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1777" y="6584274"/>
            <a:ext cx="8762180" cy="250216"/>
          </a:xfrm>
          <a:prstGeom prst="rect">
            <a:avLst/>
          </a:prstGeom>
          <a:noFill/>
        </p:spPr>
        <p:txBody>
          <a:bodyPr wrap="square" lIns="80155" tIns="40078" rIns="80155" bIns="40078" rtlCol="0">
            <a:spAutoFit/>
          </a:bodyPr>
          <a:lstStyle/>
          <a:p>
            <a:pPr defTabSz="457144"/>
            <a:r>
              <a:rPr lang="en-US" sz="1100" dirty="0">
                <a:solidFill>
                  <a:prstClr val="white"/>
                </a:solidFill>
                <a:latin typeface="B Frutiger Bold"/>
                <a:cs typeface="B Frutiger Bold"/>
              </a:rPr>
              <a:t>Handout</a:t>
            </a:r>
          </a:p>
        </p:txBody>
      </p:sp>
      <p:graphicFrame>
        <p:nvGraphicFramePr>
          <p:cNvPr id="13" name="Table 12"/>
          <p:cNvGraphicFramePr>
            <a:graphicFrameLocks noGrp="1"/>
          </p:cNvGraphicFramePr>
          <p:nvPr>
            <p:extLst>
              <p:ext uri="{D42A27DB-BD31-4B8C-83A1-F6EECF244321}">
                <p14:modId xmlns:p14="http://schemas.microsoft.com/office/powerpoint/2010/main" val="480187410"/>
              </p:ext>
            </p:extLst>
          </p:nvPr>
        </p:nvGraphicFramePr>
        <p:xfrm>
          <a:off x="323638" y="1637153"/>
          <a:ext cx="4140000" cy="2065150"/>
        </p:xfrm>
        <a:graphic>
          <a:graphicData uri="http://schemas.openxmlformats.org/drawingml/2006/table">
            <a:tbl>
              <a:tblPr firstRow="1" bandRow="1">
                <a:tableStyleId>{F5AB1C69-6EDB-4FF4-983F-18BD219EF322}</a:tableStyleId>
              </a:tblPr>
              <a:tblGrid>
                <a:gridCol w="4140000"/>
              </a:tblGrid>
              <a:tr h="320722">
                <a:tc>
                  <a:txBody>
                    <a:bodyPr/>
                    <a:lstStyle/>
                    <a:p>
                      <a:pPr marL="0" marR="0" indent="0" algn="l" defTabSz="72000" rtl="0" eaLnBrk="1" fontAlgn="auto" latinLnBrk="0" hangingPunct="1">
                        <a:lnSpc>
                          <a:spcPct val="100000"/>
                        </a:lnSpc>
                        <a:spcBef>
                          <a:spcPts val="0"/>
                        </a:spcBef>
                        <a:spcAft>
                          <a:spcPts val="0"/>
                        </a:spcAft>
                        <a:buClrTx/>
                        <a:buSzTx/>
                        <a:buFontTx/>
                        <a:buNone/>
                        <a:tabLst>
                          <a:tab pos="72000" algn="l"/>
                        </a:tabLst>
                        <a:defRPr/>
                      </a:pPr>
                      <a:r>
                        <a:rPr lang="en-GB" sz="1200" dirty="0" smtClean="0">
                          <a:latin typeface="L Frutiger Light"/>
                        </a:rPr>
                        <a:t>If relationships is your strongest area, you  probably…</a:t>
                      </a:r>
                      <a:endParaRPr lang="en-US" sz="1200" b="0" i="0" dirty="0" smtClean="0">
                        <a:solidFill>
                          <a:srgbClr val="FF33CC"/>
                        </a:solidFill>
                        <a:latin typeface="L Frutiger Light"/>
                        <a:cs typeface="L Frutiger Light"/>
                      </a:endParaRPr>
                    </a:p>
                  </a:txBody>
                  <a:tcPr marL="78226" marR="78226" marT="41459" marB="41459"/>
                </a:tc>
              </a:tr>
              <a:tr h="1744428">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100" dirty="0" smtClean="0"/>
                        <a:t>...enjoy being with other people and feel comfortable in talking to people who you do not know. Confrontation does not alarm you nor does talking to large groups of people. You especially enjoy working in a team and utilising people’s strengths to get things done.</a:t>
                      </a:r>
                    </a:p>
                    <a:p>
                      <a:pPr marL="0" marR="0" indent="0" algn="l" defTabSz="521437" rtl="0" eaLnBrk="1" fontAlgn="auto" latinLnBrk="0" hangingPunct="1">
                        <a:lnSpc>
                          <a:spcPct val="100000"/>
                        </a:lnSpc>
                        <a:spcBef>
                          <a:spcPts val="0"/>
                        </a:spcBef>
                        <a:spcAft>
                          <a:spcPts val="0"/>
                        </a:spcAft>
                        <a:buClrTx/>
                        <a:buSzTx/>
                        <a:buFontTx/>
                        <a:buNone/>
                        <a:tabLst/>
                        <a:defRPr/>
                      </a:pPr>
                      <a:endParaRPr lang="en-GB" sz="1100" dirty="0" smtClean="0"/>
                    </a:p>
                    <a:p>
                      <a:pPr marL="0" marR="0" indent="0" algn="l" defTabSz="521437" rtl="0" eaLnBrk="1" fontAlgn="auto" latinLnBrk="0" hangingPunct="1">
                        <a:lnSpc>
                          <a:spcPct val="100000"/>
                        </a:lnSpc>
                        <a:spcBef>
                          <a:spcPts val="0"/>
                        </a:spcBef>
                        <a:spcAft>
                          <a:spcPts val="0"/>
                        </a:spcAft>
                        <a:buClrTx/>
                        <a:buSzTx/>
                        <a:buFontTx/>
                        <a:buNone/>
                        <a:tabLst/>
                        <a:defRPr/>
                      </a:pPr>
                      <a:r>
                        <a:rPr lang="en-GB" sz="1100" dirty="0" smtClean="0"/>
                        <a:t>Possible careers that might make the most of ‘R’ characteristics include: Sales people / Nursing / Police / Social Worker / Military / Fire Service / Teacher / Self Employed Tradesperson (e.g., carpenter, plumber, electrician).</a:t>
                      </a:r>
                    </a:p>
                  </a:txBody>
                  <a:tcPr marL="78226" marR="78226" marT="41459" marB="41459"/>
                </a:tc>
              </a:tr>
            </a:tbl>
          </a:graphicData>
        </a:graphic>
      </p:graphicFrame>
      <p:sp>
        <p:nvSpPr>
          <p:cNvPr id="5" name="TextBox 4"/>
          <p:cNvSpPr txBox="1"/>
          <p:nvPr/>
        </p:nvSpPr>
        <p:spPr>
          <a:xfrm>
            <a:off x="243099" y="1032985"/>
            <a:ext cx="8440937" cy="627948"/>
          </a:xfrm>
          <a:prstGeom prst="rect">
            <a:avLst/>
          </a:prstGeom>
          <a:noFill/>
        </p:spPr>
        <p:txBody>
          <a:bodyPr wrap="square" lIns="80155" tIns="40078" rIns="80155" bIns="40078" rtlCol="0">
            <a:spAutoFit/>
          </a:bodyPr>
          <a:lstStyle/>
          <a:p>
            <a:pPr defTabSz="457144"/>
            <a:r>
              <a:rPr lang="en-US" sz="2000" dirty="0">
                <a:solidFill>
                  <a:srgbClr val="D53B81"/>
                </a:solidFill>
                <a:latin typeface="Rockwell"/>
                <a:cs typeface="Rockwell"/>
              </a:rPr>
              <a:t>2. Aspiration</a:t>
            </a:r>
            <a:endParaRPr lang="en-US" sz="2000" dirty="0">
              <a:solidFill>
                <a:srgbClr val="D53B81"/>
              </a:solidFill>
              <a:latin typeface="Rockwell"/>
              <a:cs typeface="Rockwell"/>
            </a:endParaRPr>
          </a:p>
          <a:p>
            <a:pPr defTabSz="457144"/>
            <a:r>
              <a:rPr lang="en-US" sz="1400" dirty="0" err="1">
                <a:solidFill>
                  <a:srgbClr val="D53B81"/>
                </a:solidFill>
                <a:latin typeface="L Frutiger Light"/>
                <a:cs typeface="L Frutiger Light"/>
              </a:rPr>
              <a:t>ACRO</a:t>
            </a:r>
            <a:r>
              <a:rPr lang="en-US" sz="1400" dirty="0">
                <a:solidFill>
                  <a:srgbClr val="D53B81"/>
                </a:solidFill>
                <a:latin typeface="L Frutiger Light"/>
                <a:cs typeface="L Frutiger Light"/>
              </a:rPr>
              <a:t> </a:t>
            </a:r>
            <a:r>
              <a:rPr lang="en-US" sz="1400" dirty="0">
                <a:solidFill>
                  <a:srgbClr val="D53B81"/>
                </a:solidFill>
                <a:latin typeface="L Frutiger Light"/>
                <a:cs typeface="L Frutiger Light"/>
              </a:rPr>
              <a:t>Portrait</a:t>
            </a:r>
          </a:p>
        </p:txBody>
      </p:sp>
      <p:graphicFrame>
        <p:nvGraphicFramePr>
          <p:cNvPr id="11" name="Table 10"/>
          <p:cNvGraphicFramePr>
            <a:graphicFrameLocks noGrp="1"/>
          </p:cNvGraphicFramePr>
          <p:nvPr>
            <p:extLst>
              <p:ext uri="{D42A27DB-BD31-4B8C-83A1-F6EECF244321}">
                <p14:modId xmlns:p14="http://schemas.microsoft.com/office/powerpoint/2010/main" val="2209131366"/>
              </p:ext>
            </p:extLst>
          </p:nvPr>
        </p:nvGraphicFramePr>
        <p:xfrm>
          <a:off x="4615583" y="1637153"/>
          <a:ext cx="4104000" cy="2065150"/>
        </p:xfrm>
        <a:graphic>
          <a:graphicData uri="http://schemas.openxmlformats.org/drawingml/2006/table">
            <a:tbl>
              <a:tblPr firstRow="1" bandRow="1">
                <a:tableStyleId>{7DF18680-E054-41AD-8BC1-D1AEF772440D}</a:tableStyleId>
              </a:tblPr>
              <a:tblGrid>
                <a:gridCol w="4104000"/>
              </a:tblGrid>
              <a:tr h="305832">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200" dirty="0" smtClean="0">
                          <a:latin typeface="L Frutiger Light"/>
                        </a:rPr>
                        <a:t>If organisation is your strongest area, you  probably…</a:t>
                      </a:r>
                      <a:endParaRPr lang="en-US" sz="1200" b="0" i="0" dirty="0" smtClean="0">
                        <a:solidFill>
                          <a:srgbClr val="D53B81"/>
                        </a:solidFill>
                        <a:latin typeface="L Frutiger Light"/>
                        <a:cs typeface="L Frutiger Light"/>
                      </a:endParaRPr>
                    </a:p>
                  </a:txBody>
                  <a:tcPr marL="78226" marR="78226" marT="41459" marB="41459"/>
                </a:tc>
              </a:tr>
              <a:tr h="1759318">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100" dirty="0" smtClean="0"/>
                        <a:t>...always plan things ahead and dislike doing things at the last minute, including surprises. You can always be relied upon to make a decision and find it hard to understand why others seem to find it difficult. Most decisions you make have been carefully thought out and you consequently sometimes make calculated risks.</a:t>
                      </a:r>
                    </a:p>
                    <a:p>
                      <a:pPr marL="0" marR="0" indent="0" algn="l" defTabSz="521437" rtl="0" eaLnBrk="1" fontAlgn="auto" latinLnBrk="0" hangingPunct="1">
                        <a:lnSpc>
                          <a:spcPct val="100000"/>
                        </a:lnSpc>
                        <a:spcBef>
                          <a:spcPts val="0"/>
                        </a:spcBef>
                        <a:spcAft>
                          <a:spcPts val="0"/>
                        </a:spcAft>
                        <a:buClrTx/>
                        <a:buSzTx/>
                        <a:buFontTx/>
                        <a:buNone/>
                        <a:tabLst/>
                        <a:defRPr/>
                      </a:pPr>
                      <a:endParaRPr lang="en-GB" sz="1100" dirty="0" smtClean="0"/>
                    </a:p>
                    <a:p>
                      <a:pPr marL="0" marR="0" indent="0" algn="l" defTabSz="521437" rtl="0" eaLnBrk="1" fontAlgn="auto" latinLnBrk="0" hangingPunct="1">
                        <a:lnSpc>
                          <a:spcPct val="100000"/>
                        </a:lnSpc>
                        <a:spcBef>
                          <a:spcPts val="0"/>
                        </a:spcBef>
                        <a:spcAft>
                          <a:spcPts val="0"/>
                        </a:spcAft>
                        <a:buClrTx/>
                        <a:buSzTx/>
                        <a:buFontTx/>
                        <a:buNone/>
                        <a:tabLst/>
                        <a:defRPr/>
                      </a:pPr>
                      <a:r>
                        <a:rPr lang="en-GB" sz="1100" dirty="0" smtClean="0"/>
                        <a:t>Possible careers that might make the most of ‘O’ characteristics include: Administrators / Personal Assistants / Secretary / Solicitor / Warehousing / Financial Services / Builder / Banker / Waiter / Waitress/ Building Site Manager / Computer Programmer.</a:t>
                      </a:r>
                    </a:p>
                  </a:txBody>
                  <a:tcPr marL="78226" marR="78226" marT="41459" marB="41459"/>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984584566"/>
              </p:ext>
            </p:extLst>
          </p:nvPr>
        </p:nvGraphicFramePr>
        <p:xfrm>
          <a:off x="323638" y="3817031"/>
          <a:ext cx="4140000" cy="2385412"/>
        </p:xfrm>
        <a:graphic>
          <a:graphicData uri="http://schemas.openxmlformats.org/drawingml/2006/table">
            <a:tbl>
              <a:tblPr firstRow="1" bandRow="1">
                <a:tableStyleId>{8799B23B-EC83-4686-B30A-512413B5E67A}</a:tableStyleId>
              </a:tblPr>
              <a:tblGrid>
                <a:gridCol w="4140000"/>
              </a:tblGrid>
              <a:tr h="290814">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200" dirty="0" smtClean="0">
                          <a:solidFill>
                            <a:schemeClr val="accent3"/>
                          </a:solidFill>
                          <a:latin typeface="L Frutiger Light"/>
                        </a:rPr>
                        <a:t>If relationships is your weakest area, you probably…</a:t>
                      </a:r>
                      <a:endParaRPr lang="en-US" sz="1200" b="0" i="0" dirty="0" smtClean="0">
                        <a:solidFill>
                          <a:schemeClr val="accent3"/>
                        </a:solidFill>
                        <a:latin typeface="L Frutiger Light"/>
                        <a:cs typeface="L Frutiger Light"/>
                      </a:endParaRPr>
                    </a:p>
                  </a:txBody>
                  <a:tcPr marL="78226" marR="78226" marT="41459" marB="41459"/>
                </a:tc>
              </a:tr>
              <a:tr h="2094598">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100" dirty="0" smtClean="0"/>
                        <a:t>...do not consider yourself a team player, rather you prefer to work by yourself. You do not feel confident when talking to people, especially those you do not know or large groups. You tend to be quiet when engaged in group activities and avoid confrontation or difficult situations at all costs.</a:t>
                      </a:r>
                    </a:p>
                    <a:p>
                      <a:pPr marL="0" marR="0" indent="0" algn="l" defTabSz="521437" rtl="0" eaLnBrk="1" fontAlgn="auto" latinLnBrk="0" hangingPunct="1">
                        <a:lnSpc>
                          <a:spcPct val="100000"/>
                        </a:lnSpc>
                        <a:spcBef>
                          <a:spcPts val="0"/>
                        </a:spcBef>
                        <a:spcAft>
                          <a:spcPts val="0"/>
                        </a:spcAft>
                        <a:buClrTx/>
                        <a:buSzTx/>
                        <a:buFontTx/>
                        <a:buNone/>
                        <a:tabLst/>
                        <a:defRPr/>
                      </a:pPr>
                      <a:endParaRPr lang="en-GB" sz="1100" dirty="0" smtClean="0"/>
                    </a:p>
                    <a:p>
                      <a:pPr marL="0" marR="0" indent="0" algn="l" defTabSz="521437" rtl="0" eaLnBrk="1" fontAlgn="auto" latinLnBrk="0" hangingPunct="1">
                        <a:lnSpc>
                          <a:spcPct val="100000"/>
                        </a:lnSpc>
                        <a:spcBef>
                          <a:spcPts val="0"/>
                        </a:spcBef>
                        <a:spcAft>
                          <a:spcPts val="0"/>
                        </a:spcAft>
                        <a:buClrTx/>
                        <a:buSzTx/>
                        <a:buFontTx/>
                        <a:buNone/>
                        <a:tabLst/>
                        <a:defRPr/>
                      </a:pPr>
                      <a:r>
                        <a:rPr lang="en-GB" sz="1100" dirty="0" smtClean="0"/>
                        <a:t>All is not lost! You may be able to develop your relationship skills by trying some of the following activities:</a:t>
                      </a:r>
                    </a:p>
                    <a:p>
                      <a:pPr marL="0" marR="0" indent="0" algn="l" defTabSz="521437" rtl="0" eaLnBrk="1" fontAlgn="auto" latinLnBrk="0" hangingPunct="1">
                        <a:lnSpc>
                          <a:spcPct val="100000"/>
                        </a:lnSpc>
                        <a:spcBef>
                          <a:spcPts val="0"/>
                        </a:spcBef>
                        <a:spcAft>
                          <a:spcPts val="0"/>
                        </a:spcAft>
                        <a:buClrTx/>
                        <a:buSzTx/>
                        <a:buFontTx/>
                        <a:buNone/>
                        <a:tabLst/>
                        <a:defRPr/>
                      </a:pPr>
                      <a:r>
                        <a:rPr lang="en-GB" sz="1100" dirty="0" smtClean="0"/>
                        <a:t>1.</a:t>
                      </a:r>
                      <a:r>
                        <a:rPr lang="en-GB" sz="1100" baseline="0" dirty="0" smtClean="0"/>
                        <a:t> </a:t>
                      </a:r>
                      <a:r>
                        <a:rPr lang="en-GB" sz="1100" dirty="0" smtClean="0"/>
                        <a:t>Next time you are out socially, make a point of talking to someone you don’t know. </a:t>
                      </a:r>
                    </a:p>
                    <a:p>
                      <a:pPr marL="0" marR="0" indent="0" algn="l" defTabSz="521437" rtl="0" eaLnBrk="1" fontAlgn="auto" latinLnBrk="0" hangingPunct="1">
                        <a:lnSpc>
                          <a:spcPct val="100000"/>
                        </a:lnSpc>
                        <a:spcBef>
                          <a:spcPts val="0"/>
                        </a:spcBef>
                        <a:spcAft>
                          <a:spcPts val="0"/>
                        </a:spcAft>
                        <a:buClrTx/>
                        <a:buSzTx/>
                        <a:buFontTx/>
                        <a:buNone/>
                        <a:tabLst/>
                        <a:defRPr/>
                      </a:pPr>
                      <a:r>
                        <a:rPr lang="en-GB" sz="1100" dirty="0" smtClean="0"/>
                        <a:t>2.</a:t>
                      </a:r>
                      <a:r>
                        <a:rPr lang="en-GB" sz="1100" baseline="0" dirty="0" smtClean="0"/>
                        <a:t> </a:t>
                      </a:r>
                      <a:r>
                        <a:rPr lang="en-GB" sz="1100" dirty="0" smtClean="0"/>
                        <a:t>Try sharing jobs by considering your own strengths and weaknesses and those of others. </a:t>
                      </a:r>
                    </a:p>
                  </a:txBody>
                  <a:tcPr marL="78226" marR="78226" marT="41459" marB="41459"/>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50567819"/>
              </p:ext>
            </p:extLst>
          </p:nvPr>
        </p:nvGraphicFramePr>
        <p:xfrm>
          <a:off x="4615583" y="3817032"/>
          <a:ext cx="4104000" cy="2400430"/>
        </p:xfrm>
        <a:graphic>
          <a:graphicData uri="http://schemas.openxmlformats.org/drawingml/2006/table">
            <a:tbl>
              <a:tblPr firstRow="1" bandRow="1">
                <a:tableStyleId>{BC89EF96-8CEA-46FF-86C4-4CE0E7609802}</a:tableStyleId>
              </a:tblPr>
              <a:tblGrid>
                <a:gridCol w="4104000"/>
              </a:tblGrid>
              <a:tr h="305832">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200" dirty="0" smtClean="0">
                          <a:solidFill>
                            <a:schemeClr val="accent1"/>
                          </a:solidFill>
                          <a:latin typeface="L Frutiger Light"/>
                        </a:rPr>
                        <a:t>If organisation is your weakest area, you probably…</a:t>
                      </a:r>
                      <a:endParaRPr lang="en-US" sz="1200" b="0" i="0" dirty="0" smtClean="0">
                        <a:solidFill>
                          <a:schemeClr val="accent1"/>
                        </a:solidFill>
                        <a:latin typeface="L Frutiger Light"/>
                        <a:cs typeface="L Frutiger Light"/>
                      </a:endParaRPr>
                    </a:p>
                  </a:txBody>
                  <a:tcPr marL="78226" marR="78226" marT="41459" marB="41459"/>
                </a:tc>
              </a:tr>
              <a:tr h="2094598">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GB" sz="1100" dirty="0" smtClean="0"/>
                        <a:t>...find it difficult to plan often leaving things to the last minute. Decision making is not your strength and you often dither about what to do with your time, money and life in general. You pay little attention to what is going on around you and are often surprised at how things end up.</a:t>
                      </a:r>
                    </a:p>
                    <a:p>
                      <a:pPr marL="0" marR="0" indent="0" algn="l" defTabSz="521437" rtl="0" eaLnBrk="1" fontAlgn="auto" latinLnBrk="0" hangingPunct="1">
                        <a:lnSpc>
                          <a:spcPct val="100000"/>
                        </a:lnSpc>
                        <a:spcBef>
                          <a:spcPts val="0"/>
                        </a:spcBef>
                        <a:spcAft>
                          <a:spcPts val="0"/>
                        </a:spcAft>
                        <a:buClrTx/>
                        <a:buSzTx/>
                        <a:buFontTx/>
                        <a:buNone/>
                        <a:tabLst/>
                        <a:defRPr/>
                      </a:pPr>
                      <a:r>
                        <a:rPr lang="en-GB" sz="1100" dirty="0" smtClean="0"/>
                        <a:t>All is not lost! You may be able to develop your organisational skills by trying some of the following activities:</a:t>
                      </a:r>
                    </a:p>
                    <a:p>
                      <a:pPr marL="0" marR="0" indent="0" algn="l" defTabSz="521437" rtl="0" eaLnBrk="1" fontAlgn="auto" latinLnBrk="0" hangingPunct="1">
                        <a:lnSpc>
                          <a:spcPct val="100000"/>
                        </a:lnSpc>
                        <a:spcBef>
                          <a:spcPts val="0"/>
                        </a:spcBef>
                        <a:spcAft>
                          <a:spcPts val="0"/>
                        </a:spcAft>
                        <a:buClrTx/>
                        <a:buSzTx/>
                        <a:buFontTx/>
                        <a:buNone/>
                        <a:tabLst/>
                        <a:defRPr/>
                      </a:pPr>
                      <a:r>
                        <a:rPr lang="en-GB" sz="1100" dirty="0" smtClean="0"/>
                        <a:t>1.</a:t>
                      </a:r>
                      <a:r>
                        <a:rPr lang="en-GB" sz="1100" baseline="0" dirty="0" smtClean="0"/>
                        <a:t> </a:t>
                      </a:r>
                      <a:r>
                        <a:rPr lang="en-GB" sz="1100" dirty="0" smtClean="0"/>
                        <a:t>Next time you have a task to complete, make a short list (it must be realistic) of the key things you need to do and decide which is the first step to take. </a:t>
                      </a:r>
                    </a:p>
                    <a:p>
                      <a:pPr marL="0" marR="0" indent="0" algn="l" defTabSz="521437" rtl="0" eaLnBrk="1" fontAlgn="auto" latinLnBrk="0" hangingPunct="1">
                        <a:lnSpc>
                          <a:spcPct val="100000"/>
                        </a:lnSpc>
                        <a:spcBef>
                          <a:spcPts val="0"/>
                        </a:spcBef>
                        <a:spcAft>
                          <a:spcPts val="0"/>
                        </a:spcAft>
                        <a:buClrTx/>
                        <a:buSzTx/>
                        <a:buFontTx/>
                        <a:buNone/>
                        <a:tabLst/>
                        <a:defRPr/>
                      </a:pPr>
                      <a:r>
                        <a:rPr lang="en-GB" sz="1100" dirty="0" smtClean="0"/>
                        <a:t>2. If you can’t make up your mind about something, identify up to three ‘pro’s’ and up to three ‘con’s’ and then make your decision. </a:t>
                      </a:r>
                    </a:p>
                  </a:txBody>
                  <a:tcPr marL="78226" marR="78226" marT="41459" marB="41459"/>
                </a:tc>
              </a:tr>
            </a:tbl>
          </a:graphicData>
        </a:graphic>
      </p:graphicFrame>
      <p:cxnSp>
        <p:nvCxnSpPr>
          <p:cNvPr id="10" name="Straight Arrow Connector 9">
            <a:hlinkClick r:id="" action="ppaction://noaction"/>
          </p:cNvPr>
          <p:cNvCxnSpPr/>
          <p:nvPr/>
        </p:nvCxnSpPr>
        <p:spPr>
          <a:xfrm>
            <a:off x="8463861"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hlinkClick r:id="rId3" action="ppaction://hlinksldjump"/>
          </p:cNvPr>
          <p:cNvCxnSpPr/>
          <p:nvPr/>
        </p:nvCxnSpPr>
        <p:spPr>
          <a:xfrm flipH="1">
            <a:off x="7436538"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ectangle 15">
            <a:hlinkClick r:id="rId4" action="ppaction://hlinksldjump"/>
          </p:cNvPr>
          <p:cNvSpPr/>
          <p:nvPr/>
        </p:nvSpPr>
        <p:spPr>
          <a:xfrm>
            <a:off x="8014854" y="6674150"/>
            <a:ext cx="318655"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44"/>
            <a:endParaRPr lang="en-GB">
              <a:solidFill>
                <a:prstClr val="white"/>
              </a:solidFill>
            </a:endParaRPr>
          </a:p>
        </p:txBody>
      </p:sp>
    </p:spTree>
    <p:extLst>
      <p:ext uri="{BB962C8B-B14F-4D97-AF65-F5344CB8AC3E}">
        <p14:creationId xmlns:p14="http://schemas.microsoft.com/office/powerpoint/2010/main" val="26251949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1777" y="6584274"/>
            <a:ext cx="8762180" cy="250216"/>
          </a:xfrm>
          <a:prstGeom prst="rect">
            <a:avLst/>
          </a:prstGeom>
          <a:noFill/>
        </p:spPr>
        <p:txBody>
          <a:bodyPr wrap="square" lIns="80155" tIns="40078" rIns="80155" bIns="40078" rtlCol="0">
            <a:spAutoFit/>
          </a:bodyPr>
          <a:lstStyle/>
          <a:p>
            <a:pPr defTabSz="457144"/>
            <a:r>
              <a:rPr lang="en-US" sz="1100" dirty="0">
                <a:solidFill>
                  <a:prstClr val="white"/>
                </a:solidFill>
                <a:latin typeface="L Frutiger Light"/>
                <a:cs typeface="B Frutiger Bold"/>
              </a:rPr>
              <a:t>Introduction</a:t>
            </a:r>
          </a:p>
        </p:txBody>
      </p:sp>
      <p:graphicFrame>
        <p:nvGraphicFramePr>
          <p:cNvPr id="5" name="Table 4"/>
          <p:cNvGraphicFramePr>
            <a:graphicFrameLocks noGrp="1"/>
          </p:cNvGraphicFramePr>
          <p:nvPr>
            <p:extLst>
              <p:ext uri="{D42A27DB-BD31-4B8C-83A1-F6EECF244321}">
                <p14:modId xmlns:p14="http://schemas.microsoft.com/office/powerpoint/2010/main" val="2934649850"/>
              </p:ext>
            </p:extLst>
          </p:nvPr>
        </p:nvGraphicFramePr>
        <p:xfrm>
          <a:off x="323638" y="1834383"/>
          <a:ext cx="8505402" cy="2308126"/>
        </p:xfrm>
        <a:graphic>
          <a:graphicData uri="http://schemas.openxmlformats.org/drawingml/2006/table">
            <a:tbl>
              <a:tblPr firstRow="1" bandRow="1">
                <a:tableStyleId>{5C22544A-7EE6-4342-B048-85BDC9FD1C3A}</a:tableStyleId>
              </a:tblPr>
              <a:tblGrid>
                <a:gridCol w="8505402"/>
              </a:tblGrid>
              <a:tr h="2308126">
                <a:tc>
                  <a:txBody>
                    <a:bodyPr/>
                    <a:lstStyle/>
                    <a:p>
                      <a:pPr hangingPunct="0"/>
                      <a:r>
                        <a:rPr lang="en-GB" sz="1200" b="0" kern="1200" dirty="0" smtClean="0">
                          <a:solidFill>
                            <a:schemeClr val="tx1"/>
                          </a:solidFill>
                          <a:effectLst/>
                          <a:latin typeface="L Frutiger Light"/>
                          <a:ea typeface="+mn-ea"/>
                          <a:cs typeface="+mn-cs"/>
                        </a:rPr>
                        <a:t>A proactive outlook is the essential quality that drives people to do something different and gives them the resilience to overcome the inevitable hurdles along the way.</a:t>
                      </a:r>
                    </a:p>
                    <a:p>
                      <a:r>
                        <a:rPr lang="en-GB" sz="1200" b="0" kern="1200" dirty="0" smtClean="0">
                          <a:solidFill>
                            <a:schemeClr val="tx1"/>
                          </a:solidFill>
                          <a:effectLst/>
                          <a:latin typeface="L Frutiger Light"/>
                          <a:ea typeface="+mn-ea"/>
                          <a:cs typeface="+mn-cs"/>
                        </a:rPr>
                        <a:t> </a:t>
                      </a:r>
                    </a:p>
                    <a:p>
                      <a:pPr hangingPunct="0"/>
                      <a:r>
                        <a:rPr lang="en-GB" sz="1200" b="0" kern="1200" dirty="0" smtClean="0">
                          <a:solidFill>
                            <a:schemeClr val="tx1"/>
                          </a:solidFill>
                          <a:effectLst/>
                          <a:latin typeface="L Frutiger Light"/>
                          <a:ea typeface="+mn-ea"/>
                          <a:cs typeface="+mn-cs"/>
                        </a:rPr>
                        <a:t>Encouraging a positive “can-do” attitude is a crucial dimension of entrepreneurial behaviour. Attitude is at the heart of our model and these activities seek to build learners’ self-knowledge, heightening self-awareness and self-esteem so they are ready and have the confidence to</a:t>
                      </a:r>
                      <a:r>
                        <a:rPr lang="en-GB" sz="1200" b="0" kern="1200" baseline="0" dirty="0" smtClean="0">
                          <a:solidFill>
                            <a:schemeClr val="tx1"/>
                          </a:solidFill>
                          <a:effectLst/>
                          <a:latin typeface="L Frutiger Light"/>
                          <a:ea typeface="+mn-ea"/>
                          <a:cs typeface="+mn-cs"/>
                        </a:rPr>
                        <a:t> use their sense of initiative.</a:t>
                      </a:r>
                      <a:endParaRPr lang="en-GB" sz="1200" b="0" kern="1200" dirty="0" smtClean="0">
                        <a:solidFill>
                          <a:schemeClr val="tx1"/>
                        </a:solidFill>
                        <a:effectLst/>
                        <a:latin typeface="L Frutiger Light"/>
                        <a:ea typeface="+mn-ea"/>
                        <a:cs typeface="+mn-cs"/>
                      </a:endParaRPr>
                    </a:p>
                    <a:p>
                      <a:endParaRPr lang="en-GB" sz="1200" b="0" kern="1200" dirty="0" smtClean="0">
                        <a:solidFill>
                          <a:schemeClr val="tx1"/>
                        </a:solidFill>
                        <a:effectLst/>
                        <a:latin typeface="L Frutiger Light"/>
                        <a:ea typeface="+mn-ea"/>
                        <a:cs typeface="+mn-cs"/>
                      </a:endParaRPr>
                    </a:p>
                    <a:p>
                      <a:pPr hangingPunct="0"/>
                      <a:r>
                        <a:rPr lang="en-GB" sz="1200" b="0" kern="1200" dirty="0" smtClean="0">
                          <a:solidFill>
                            <a:schemeClr val="tx1"/>
                          </a:solidFill>
                          <a:effectLst/>
                          <a:latin typeface="L Frutiger Light"/>
                          <a:ea typeface="+mn-ea"/>
                          <a:cs typeface="+mn-cs"/>
                        </a:rPr>
                        <a:t>Among other valuable outcomes, the</a:t>
                      </a:r>
                      <a:r>
                        <a:rPr lang="en-GB" sz="1200" b="0" kern="1200" baseline="0" dirty="0" smtClean="0">
                          <a:solidFill>
                            <a:schemeClr val="tx1"/>
                          </a:solidFill>
                          <a:effectLst/>
                          <a:latin typeface="L Frutiger Light"/>
                          <a:ea typeface="+mn-ea"/>
                          <a:cs typeface="+mn-cs"/>
                        </a:rPr>
                        <a:t> resources</a:t>
                      </a:r>
                      <a:r>
                        <a:rPr lang="en-GB" sz="1200" b="0" kern="1200" dirty="0" smtClean="0">
                          <a:solidFill>
                            <a:schemeClr val="tx1"/>
                          </a:solidFill>
                          <a:effectLst/>
                          <a:latin typeface="L Frutiger Light"/>
                          <a:ea typeface="+mn-ea"/>
                          <a:cs typeface="+mn-cs"/>
                        </a:rPr>
                        <a:t> help focus learners minds on their own ambitions and how important it is to plan effectively to turn these aspirations into achievements.</a:t>
                      </a:r>
                    </a:p>
                    <a:p>
                      <a:r>
                        <a:rPr lang="en-GB" sz="1200" b="0" kern="1200" dirty="0" smtClean="0">
                          <a:solidFill>
                            <a:schemeClr val="tx1"/>
                          </a:solidFill>
                          <a:effectLst/>
                          <a:latin typeface="L Frutiger Light"/>
                          <a:ea typeface="+mn-ea"/>
                          <a:cs typeface="+mn-cs"/>
                        </a:rPr>
                        <a:t> </a:t>
                      </a:r>
                    </a:p>
                    <a:p>
                      <a:pPr hangingPunct="0"/>
                      <a:r>
                        <a:rPr lang="en-GB" sz="1200" b="0" kern="1200" dirty="0" smtClean="0">
                          <a:solidFill>
                            <a:schemeClr val="tx1"/>
                          </a:solidFill>
                          <a:effectLst/>
                          <a:latin typeface="L Frutiger Light"/>
                          <a:ea typeface="+mn-ea"/>
                          <a:cs typeface="+mn-cs"/>
                        </a:rPr>
                        <a:t>We all need goals. Without them we can tend to lose motivation and purpose. With them, we achieve more and boost our self-confidence.</a:t>
                      </a:r>
                    </a:p>
                  </a:txBody>
                  <a:tcPr marL="78226" marR="78226" marT="41459" marB="41459">
                    <a:lnL w="12700" cap="flat" cmpd="sng" algn="ctr">
                      <a:solidFill>
                        <a:srgbClr val="D53B81"/>
                      </a:solidFill>
                      <a:prstDash val="solid"/>
                      <a:round/>
                      <a:headEnd type="none" w="med" len="med"/>
                      <a:tailEnd type="none" w="med" len="med"/>
                    </a:lnL>
                    <a:lnR w="12700" cap="flat" cmpd="sng" algn="ctr">
                      <a:solidFill>
                        <a:srgbClr val="D53B81"/>
                      </a:solidFill>
                      <a:prstDash val="solid"/>
                      <a:round/>
                      <a:headEnd type="none" w="med" len="med"/>
                      <a:tailEnd type="none" w="med" len="med"/>
                    </a:lnR>
                    <a:lnT w="12700" cap="flat" cmpd="sng" algn="ctr">
                      <a:solidFill>
                        <a:srgbClr val="D53B81"/>
                      </a:solidFill>
                      <a:prstDash val="solid"/>
                      <a:round/>
                      <a:headEnd type="none" w="med" len="med"/>
                      <a:tailEnd type="none" w="med" len="med"/>
                    </a:lnT>
                    <a:lnB w="12700" cap="flat" cmpd="sng" algn="ctr">
                      <a:solidFill>
                        <a:srgbClr val="D53B81"/>
                      </a:solidFill>
                      <a:prstDash val="solid"/>
                      <a:round/>
                      <a:headEnd type="none" w="med" len="med"/>
                      <a:tailEnd type="none" w="med" len="med"/>
                    </a:lnB>
                    <a:solidFill>
                      <a:schemeClr val="bg1"/>
                    </a:solidFill>
                  </a:tcPr>
                </a:tc>
              </a:tr>
            </a:tbl>
          </a:graphicData>
        </a:graphic>
      </p:graphicFrame>
      <p:sp>
        <p:nvSpPr>
          <p:cNvPr id="6" name="TextBox 5"/>
          <p:cNvSpPr txBox="1"/>
          <p:nvPr/>
        </p:nvSpPr>
        <p:spPr>
          <a:xfrm>
            <a:off x="243099" y="1220587"/>
            <a:ext cx="8440937" cy="573381"/>
          </a:xfrm>
          <a:prstGeom prst="rect">
            <a:avLst/>
          </a:prstGeom>
          <a:noFill/>
        </p:spPr>
        <p:txBody>
          <a:bodyPr wrap="square" lIns="80155" tIns="40078" rIns="80155" bIns="40078" rtlCol="0">
            <a:spAutoFit/>
          </a:bodyPr>
          <a:lstStyle/>
          <a:p>
            <a:pPr defTabSz="457144"/>
            <a:r>
              <a:rPr lang="en-US" sz="2000" dirty="0">
                <a:solidFill>
                  <a:srgbClr val="D53B81"/>
                </a:solidFill>
                <a:latin typeface="Rockwell"/>
                <a:cs typeface="Rockwell"/>
              </a:rPr>
              <a:t>2. Attitude</a:t>
            </a:r>
            <a:endParaRPr lang="en-US" sz="2000" dirty="0">
              <a:solidFill>
                <a:srgbClr val="D53B81"/>
              </a:solidFill>
              <a:latin typeface="Rockwell"/>
              <a:cs typeface="Rockwell"/>
            </a:endParaRPr>
          </a:p>
          <a:p>
            <a:pPr defTabSz="457144"/>
            <a:r>
              <a:rPr lang="en-GB" sz="1200" dirty="0">
                <a:solidFill>
                  <a:srgbClr val="D53B81"/>
                </a:solidFill>
                <a:latin typeface="L Frutiger Light"/>
                <a:cs typeface="L Frutiger Light"/>
              </a:rPr>
              <a:t>The right attitude is the number one priority if you’re going to achieve your goals.</a:t>
            </a:r>
            <a:endParaRPr lang="en-US" sz="1200" dirty="0">
              <a:solidFill>
                <a:srgbClr val="D53B81"/>
              </a:solidFill>
              <a:latin typeface="L Frutiger Light"/>
              <a:cs typeface="L Frutiger Light"/>
            </a:endParaRPr>
          </a:p>
        </p:txBody>
      </p:sp>
      <p:cxnSp>
        <p:nvCxnSpPr>
          <p:cNvPr id="9" name="Straight Arrow Connector 8">
            <a:hlinkClick r:id="" action="ppaction://noaction"/>
          </p:cNvPr>
          <p:cNvCxnSpPr/>
          <p:nvPr/>
        </p:nvCxnSpPr>
        <p:spPr>
          <a:xfrm>
            <a:off x="8463861"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a:hlinkClick r:id="rId2" action="ppaction://hlinksldjump"/>
          </p:cNvPr>
          <p:cNvCxnSpPr/>
          <p:nvPr/>
        </p:nvCxnSpPr>
        <p:spPr>
          <a:xfrm flipH="1">
            <a:off x="7436538"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a:hlinkClick r:id="rId3" action="ppaction://hlinksldjump"/>
          </p:cNvPr>
          <p:cNvSpPr/>
          <p:nvPr/>
        </p:nvSpPr>
        <p:spPr>
          <a:xfrm>
            <a:off x="8014854" y="6674150"/>
            <a:ext cx="318655"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44"/>
            <a:endParaRPr lang="en-GB">
              <a:solidFill>
                <a:prstClr val="white"/>
              </a:solidFill>
            </a:endParaRPr>
          </a:p>
        </p:txBody>
      </p:sp>
    </p:spTree>
    <p:extLst>
      <p:ext uri="{BB962C8B-B14F-4D97-AF65-F5344CB8AC3E}">
        <p14:creationId xmlns:p14="http://schemas.microsoft.com/office/powerpoint/2010/main" val="2004578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1777" y="6584274"/>
            <a:ext cx="8762180" cy="265605"/>
          </a:xfrm>
          <a:prstGeom prst="rect">
            <a:avLst/>
          </a:prstGeom>
          <a:noFill/>
        </p:spPr>
        <p:txBody>
          <a:bodyPr wrap="square" lIns="80155" tIns="40078" rIns="80155" bIns="40078" rtlCol="0">
            <a:spAutoFit/>
          </a:bodyPr>
          <a:lstStyle/>
          <a:p>
            <a:pPr defTabSz="521373">
              <a:spcAft>
                <a:spcPts val="100"/>
              </a:spcAft>
              <a:defRPr/>
            </a:pPr>
            <a:r>
              <a:rPr lang="en-US" sz="1200" dirty="0">
                <a:solidFill>
                  <a:prstClr val="white"/>
                </a:solidFill>
                <a:latin typeface="L Frutiger Light"/>
                <a:cs typeface="L Frutiger Light"/>
              </a:rPr>
              <a:t>Lesson Plan</a:t>
            </a:r>
          </a:p>
        </p:txBody>
      </p:sp>
      <p:graphicFrame>
        <p:nvGraphicFramePr>
          <p:cNvPr id="13" name="Table 12"/>
          <p:cNvGraphicFramePr>
            <a:graphicFrameLocks noGrp="1"/>
          </p:cNvGraphicFramePr>
          <p:nvPr>
            <p:extLst>
              <p:ext uri="{D42A27DB-BD31-4B8C-83A1-F6EECF244321}">
                <p14:modId xmlns:p14="http://schemas.microsoft.com/office/powerpoint/2010/main" val="3291309357"/>
              </p:ext>
            </p:extLst>
          </p:nvPr>
        </p:nvGraphicFramePr>
        <p:xfrm>
          <a:off x="6965564" y="1151645"/>
          <a:ext cx="1978393" cy="5242346"/>
        </p:xfrm>
        <a:graphic>
          <a:graphicData uri="http://schemas.openxmlformats.org/drawingml/2006/table">
            <a:tbl>
              <a:tblPr firstRow="1" bandRow="1">
                <a:tableStyleId>{5C22544A-7EE6-4342-B048-85BDC9FD1C3A}</a:tableStyleId>
              </a:tblPr>
              <a:tblGrid>
                <a:gridCol w="1978393"/>
              </a:tblGrid>
              <a:tr h="1048432">
                <a:tc>
                  <a:txBody>
                    <a:bodyPr/>
                    <a:lstStyle/>
                    <a:p>
                      <a:pPr marL="0" marR="0" indent="0" algn="l" defTabSz="521437" rtl="0" eaLnBrk="1" fontAlgn="auto" latinLnBrk="0" hangingPunct="1">
                        <a:lnSpc>
                          <a:spcPct val="100000"/>
                        </a:lnSpc>
                        <a:spcBef>
                          <a:spcPts val="0"/>
                        </a:spcBef>
                        <a:spcAft>
                          <a:spcPts val="0"/>
                        </a:spcAft>
                        <a:buClrTx/>
                        <a:buSzTx/>
                        <a:buFont typeface="Arial" pitchFamily="34" charset="0"/>
                        <a:buNone/>
                        <a:tabLst/>
                        <a:defRPr/>
                      </a:pPr>
                      <a:r>
                        <a:rPr lang="en-US" sz="1200" b="0" i="0" dirty="0" smtClean="0">
                          <a:solidFill>
                            <a:srgbClr val="D53B81"/>
                          </a:solidFill>
                          <a:latin typeface="Rockwell"/>
                          <a:cs typeface="Rockwell"/>
                        </a:rPr>
                        <a:t>Entrepreneurship Characteristics:</a:t>
                      </a:r>
                    </a:p>
                    <a:p>
                      <a:pPr marL="171450" marR="0" indent="-171450" algn="l" defTabSz="521437" rtl="0" eaLnBrk="1" fontAlgn="auto" latinLnBrk="0" hangingPunct="1">
                        <a:lnSpc>
                          <a:spcPct val="100000"/>
                        </a:lnSpc>
                        <a:spcBef>
                          <a:spcPts val="0"/>
                        </a:spcBef>
                        <a:spcAft>
                          <a:spcPts val="0"/>
                        </a:spcAft>
                        <a:buClrTx/>
                        <a:buSzTx/>
                        <a:buFont typeface="Arial" pitchFamily="34" charset="0"/>
                        <a:buChar char="•"/>
                        <a:tabLst/>
                        <a:defRPr/>
                      </a:pPr>
                      <a:r>
                        <a:rPr lang="en-GB" sz="1200" b="0" i="0" dirty="0" smtClean="0">
                          <a:solidFill>
                            <a:srgbClr val="000000"/>
                          </a:solidFill>
                          <a:latin typeface="L Frutiger Light"/>
                          <a:cs typeface="L Frutiger Light"/>
                        </a:rPr>
                        <a:t>Self knowledge, belief, and</a:t>
                      </a:r>
                      <a:r>
                        <a:rPr lang="en-GB" sz="1200" b="0" i="0" baseline="0" dirty="0" smtClean="0">
                          <a:solidFill>
                            <a:srgbClr val="0000FF"/>
                          </a:solidFill>
                          <a:latin typeface="L Frutiger Light"/>
                          <a:cs typeface="L Frutiger Light"/>
                        </a:rPr>
                        <a:t> </a:t>
                      </a:r>
                      <a:r>
                        <a:rPr lang="en-GB" sz="1200" b="0" i="0" dirty="0" smtClean="0">
                          <a:solidFill>
                            <a:srgbClr val="000000"/>
                          </a:solidFill>
                          <a:latin typeface="L Frutiger Light"/>
                          <a:cs typeface="L Frutiger Light"/>
                        </a:rPr>
                        <a:t>confidence</a:t>
                      </a:r>
                    </a:p>
                    <a:p>
                      <a:pPr marL="171450" marR="0" indent="-171450" algn="l" defTabSz="521437" rtl="0" eaLnBrk="1" fontAlgn="auto" latinLnBrk="0" hangingPunct="1">
                        <a:lnSpc>
                          <a:spcPct val="100000"/>
                        </a:lnSpc>
                        <a:spcBef>
                          <a:spcPts val="0"/>
                        </a:spcBef>
                        <a:spcAft>
                          <a:spcPts val="0"/>
                        </a:spcAft>
                        <a:buClrTx/>
                        <a:buSzTx/>
                        <a:buFont typeface="Arial" pitchFamily="34" charset="0"/>
                        <a:buChar char="•"/>
                        <a:tabLst/>
                        <a:defRPr/>
                      </a:pPr>
                      <a:r>
                        <a:rPr lang="en-GB" sz="1200" b="0" i="0" dirty="0" smtClean="0">
                          <a:solidFill>
                            <a:srgbClr val="000000"/>
                          </a:solidFill>
                          <a:latin typeface="L Frutiger Light"/>
                          <a:cs typeface="L Frutiger Light"/>
                        </a:rPr>
                        <a:t>Aspiration</a:t>
                      </a:r>
                    </a:p>
                  </a:txBody>
                  <a:tcPr marL="78226" marR="78226" marT="41459" marB="41459">
                    <a:lnL w="12700" cap="flat" cmpd="sng" algn="ctr">
                      <a:solidFill>
                        <a:srgbClr val="D53B81"/>
                      </a:solidFill>
                      <a:prstDash val="solid"/>
                      <a:round/>
                      <a:headEnd type="none" w="med" len="med"/>
                      <a:tailEnd type="none" w="med" len="med"/>
                    </a:lnL>
                    <a:lnR w="12700" cap="flat" cmpd="sng" algn="ctr">
                      <a:solidFill>
                        <a:srgbClr val="D53B81"/>
                      </a:solidFill>
                      <a:prstDash val="solid"/>
                      <a:round/>
                      <a:headEnd type="none" w="med" len="med"/>
                      <a:tailEnd type="none" w="med" len="med"/>
                    </a:lnR>
                    <a:lnT w="12700" cap="flat" cmpd="sng" algn="ctr">
                      <a:solidFill>
                        <a:srgbClr val="D53B81"/>
                      </a:solidFill>
                      <a:prstDash val="solid"/>
                      <a:round/>
                      <a:headEnd type="none" w="med" len="med"/>
                      <a:tailEnd type="none" w="med" len="med"/>
                    </a:lnT>
                    <a:lnB w="12700" cap="flat" cmpd="sng" algn="ctr">
                      <a:solidFill>
                        <a:srgbClr val="D53B81"/>
                      </a:solidFill>
                      <a:prstDash val="solid"/>
                      <a:round/>
                      <a:headEnd type="none" w="med" len="med"/>
                      <a:tailEnd type="none" w="med" len="med"/>
                    </a:lnB>
                    <a:solidFill>
                      <a:schemeClr val="bg1"/>
                    </a:solidFill>
                  </a:tcPr>
                </a:tc>
              </a:tr>
              <a:tr h="814033">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US" sz="1200" b="0" i="0" dirty="0" smtClean="0">
                          <a:solidFill>
                            <a:srgbClr val="D53B81"/>
                          </a:solidFill>
                          <a:latin typeface="Rockwell"/>
                          <a:cs typeface="Rockwell"/>
                        </a:rPr>
                        <a:t>Curriculum Links</a:t>
                      </a:r>
                    </a:p>
                    <a:p>
                      <a:pPr marL="171450" marR="0" indent="-171450" algn="l" defTabSz="521437" rtl="0" eaLnBrk="1" fontAlgn="auto" latinLnBrk="0" hangingPunct="1">
                        <a:lnSpc>
                          <a:spcPct val="100000"/>
                        </a:lnSpc>
                        <a:spcBef>
                          <a:spcPts val="0"/>
                        </a:spcBef>
                        <a:spcAft>
                          <a:spcPts val="0"/>
                        </a:spcAft>
                        <a:buClrTx/>
                        <a:buSzTx/>
                        <a:buFont typeface="Arial" pitchFamily="34" charset="0"/>
                        <a:buChar char="•"/>
                        <a:tabLst/>
                        <a:defRPr/>
                      </a:pPr>
                      <a:r>
                        <a:rPr lang="en-US" sz="1200" b="0" i="0" dirty="0" err="1" smtClean="0">
                          <a:solidFill>
                            <a:schemeClr val="tx1"/>
                          </a:solidFill>
                          <a:latin typeface="L Frutiger Light"/>
                          <a:cs typeface="L Frutiger Light"/>
                        </a:rPr>
                        <a:t>WBQ</a:t>
                      </a:r>
                      <a:endParaRPr lang="en-US" sz="1200" b="0" i="0" dirty="0" smtClean="0">
                        <a:solidFill>
                          <a:schemeClr val="tx1"/>
                        </a:solidFill>
                        <a:latin typeface="L Frutiger Light"/>
                        <a:cs typeface="L Frutiger Light"/>
                      </a:endParaRPr>
                    </a:p>
                    <a:p>
                      <a:pPr marL="171450" marR="0" indent="-171450" algn="l" defTabSz="521437" rtl="0" eaLnBrk="1" fontAlgn="auto" latinLnBrk="0" hangingPunct="1">
                        <a:lnSpc>
                          <a:spcPct val="100000"/>
                        </a:lnSpc>
                        <a:spcBef>
                          <a:spcPts val="0"/>
                        </a:spcBef>
                        <a:spcAft>
                          <a:spcPts val="0"/>
                        </a:spcAft>
                        <a:buClrTx/>
                        <a:buSzTx/>
                        <a:buFont typeface="Arial" pitchFamily="34" charset="0"/>
                        <a:buChar char="•"/>
                        <a:tabLst/>
                        <a:defRPr/>
                      </a:pPr>
                      <a:r>
                        <a:rPr lang="en-US" sz="1200" b="0" i="0" dirty="0" err="1" smtClean="0">
                          <a:solidFill>
                            <a:schemeClr val="tx1"/>
                          </a:solidFill>
                          <a:latin typeface="L Frutiger Light"/>
                          <a:cs typeface="L Frutiger Light"/>
                        </a:rPr>
                        <a:t>EES</a:t>
                      </a:r>
                      <a:endParaRPr lang="en-US" sz="1200" b="0" i="0" dirty="0" smtClean="0">
                        <a:solidFill>
                          <a:schemeClr val="tx1"/>
                        </a:solidFill>
                        <a:latin typeface="L Frutiger Light"/>
                        <a:cs typeface="L Frutiger Light"/>
                      </a:endParaRPr>
                    </a:p>
                  </a:txBody>
                  <a:tcPr marL="78226" marR="78226" marT="41459" marB="41459">
                    <a:lnL w="12700" cap="flat" cmpd="sng" algn="ctr">
                      <a:solidFill>
                        <a:srgbClr val="D53B81"/>
                      </a:solidFill>
                      <a:prstDash val="solid"/>
                      <a:round/>
                      <a:headEnd type="none" w="med" len="med"/>
                      <a:tailEnd type="none" w="med" len="med"/>
                    </a:lnL>
                    <a:lnR w="12700" cap="flat" cmpd="sng" algn="ctr">
                      <a:solidFill>
                        <a:srgbClr val="D53B81"/>
                      </a:solidFill>
                      <a:prstDash val="solid"/>
                      <a:round/>
                      <a:headEnd type="none" w="med" len="med"/>
                      <a:tailEnd type="none" w="med" len="med"/>
                    </a:lnR>
                    <a:lnT w="12700" cap="flat" cmpd="sng" algn="ctr">
                      <a:solidFill>
                        <a:srgbClr val="D53B81"/>
                      </a:solidFill>
                      <a:prstDash val="solid"/>
                      <a:round/>
                      <a:headEnd type="none" w="med" len="med"/>
                      <a:tailEnd type="none" w="med" len="med"/>
                    </a:lnT>
                    <a:lnB w="12700" cap="flat" cmpd="sng" algn="ctr">
                      <a:solidFill>
                        <a:srgbClr val="D53B81"/>
                      </a:solidFill>
                      <a:prstDash val="solid"/>
                      <a:round/>
                      <a:headEnd type="none" w="med" len="med"/>
                      <a:tailEnd type="none" w="med" len="med"/>
                    </a:lnB>
                    <a:solidFill>
                      <a:schemeClr val="bg1"/>
                    </a:solidFill>
                  </a:tcPr>
                </a:tc>
              </a:tr>
              <a:tr h="1052814">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US" sz="1200" b="0" i="0" dirty="0" smtClean="0">
                          <a:solidFill>
                            <a:srgbClr val="D53B81"/>
                          </a:solidFill>
                          <a:latin typeface="Rockwell"/>
                          <a:cs typeface="Rockwell"/>
                        </a:rPr>
                        <a:t>Provided Resources:</a:t>
                      </a:r>
                      <a:br>
                        <a:rPr lang="en-US" sz="1200" b="0" i="0" dirty="0" smtClean="0">
                          <a:solidFill>
                            <a:srgbClr val="D53B81"/>
                          </a:solidFill>
                          <a:latin typeface="Rockwell"/>
                          <a:cs typeface="Rockwell"/>
                        </a:rPr>
                      </a:br>
                      <a:r>
                        <a:rPr lang="en-US" sz="1200" b="0" i="0" dirty="0" smtClean="0">
                          <a:solidFill>
                            <a:srgbClr val="000000"/>
                          </a:solidFill>
                          <a:latin typeface="L Frutiger Light"/>
                          <a:cs typeface="L Frutiger Light"/>
                        </a:rPr>
                        <a:t>•</a:t>
                      </a:r>
                      <a:r>
                        <a:rPr lang="en-US" sz="1200" b="0" i="0" baseline="0" dirty="0" smtClean="0">
                          <a:solidFill>
                            <a:srgbClr val="000000"/>
                          </a:solidFill>
                          <a:latin typeface="L Frutiger Light"/>
                          <a:cs typeface="L Frutiger Light"/>
                        </a:rPr>
                        <a:t> </a:t>
                      </a:r>
                      <a:r>
                        <a:rPr lang="en-US" sz="1200" b="0" i="0" dirty="0" smtClean="0">
                          <a:solidFill>
                            <a:srgbClr val="000000"/>
                          </a:solidFill>
                          <a:latin typeface="L Frutiger Light"/>
                          <a:cs typeface="L Frutiger Light"/>
                        </a:rPr>
                        <a:t>ACRO Questionnaire </a:t>
                      </a:r>
                    </a:p>
                    <a:p>
                      <a:pPr marL="0" marR="0" indent="0" algn="l" defTabSz="521437" rtl="0" eaLnBrk="1" fontAlgn="auto" latinLnBrk="0" hangingPunct="1">
                        <a:lnSpc>
                          <a:spcPct val="100000"/>
                        </a:lnSpc>
                        <a:spcBef>
                          <a:spcPts val="0"/>
                        </a:spcBef>
                        <a:spcAft>
                          <a:spcPts val="0"/>
                        </a:spcAft>
                        <a:buClrTx/>
                        <a:buSzTx/>
                        <a:buFontTx/>
                        <a:buNone/>
                        <a:tabLst/>
                        <a:defRPr/>
                      </a:pPr>
                      <a:r>
                        <a:rPr lang="en-US" sz="1200" b="0" i="0" dirty="0" smtClean="0">
                          <a:solidFill>
                            <a:srgbClr val="000000"/>
                          </a:solidFill>
                          <a:latin typeface="L Frutiger Light"/>
                          <a:cs typeface="L Frutiger Light"/>
                        </a:rPr>
                        <a:t>•</a:t>
                      </a:r>
                      <a:r>
                        <a:rPr lang="en-US" sz="1200" b="0" i="0" baseline="0" dirty="0" smtClean="0">
                          <a:solidFill>
                            <a:srgbClr val="000000"/>
                          </a:solidFill>
                          <a:latin typeface="L Frutiger Light"/>
                          <a:cs typeface="L Frutiger Light"/>
                        </a:rPr>
                        <a:t> </a:t>
                      </a:r>
                      <a:r>
                        <a:rPr lang="en-US" sz="1200" b="0" i="0" dirty="0" err="1" smtClean="0">
                          <a:solidFill>
                            <a:srgbClr val="000000"/>
                          </a:solidFill>
                          <a:latin typeface="L Frutiger Light"/>
                          <a:cs typeface="L Frutiger Light"/>
                        </a:rPr>
                        <a:t>ACRO</a:t>
                      </a:r>
                      <a:r>
                        <a:rPr lang="en-US" sz="1200" b="0" i="0" dirty="0" smtClean="0">
                          <a:solidFill>
                            <a:srgbClr val="000000"/>
                          </a:solidFill>
                          <a:latin typeface="L Frutiger Light"/>
                          <a:cs typeface="L Frutiger Light"/>
                        </a:rPr>
                        <a:t> Portrait </a:t>
                      </a:r>
                    </a:p>
                    <a:p>
                      <a:pPr marL="0" marR="0" indent="0" algn="l" defTabSz="521437" rtl="0" eaLnBrk="1" fontAlgn="auto" latinLnBrk="0" hangingPunct="1">
                        <a:lnSpc>
                          <a:spcPct val="100000"/>
                        </a:lnSpc>
                        <a:spcBef>
                          <a:spcPts val="0"/>
                        </a:spcBef>
                        <a:spcAft>
                          <a:spcPts val="0"/>
                        </a:spcAft>
                        <a:buClrTx/>
                        <a:buSzTx/>
                        <a:buFontTx/>
                        <a:buNone/>
                        <a:tabLst/>
                        <a:defRPr/>
                      </a:pPr>
                      <a:r>
                        <a:rPr lang="en-US" sz="1200" b="0" i="0" dirty="0" smtClean="0">
                          <a:solidFill>
                            <a:srgbClr val="000000"/>
                          </a:solidFill>
                          <a:latin typeface="L Frutiger Light"/>
                          <a:cs typeface="L Frutiger Light"/>
                        </a:rPr>
                        <a:t>•</a:t>
                      </a:r>
                      <a:r>
                        <a:rPr lang="en-US" sz="1200" b="0" i="0" baseline="0" dirty="0" smtClean="0">
                          <a:solidFill>
                            <a:srgbClr val="000000"/>
                          </a:solidFill>
                          <a:latin typeface="L Frutiger Light"/>
                          <a:cs typeface="L Frutiger Light"/>
                        </a:rPr>
                        <a:t> </a:t>
                      </a:r>
                      <a:r>
                        <a:rPr lang="en-US" sz="1200" b="0" i="0" dirty="0" smtClean="0">
                          <a:solidFill>
                            <a:srgbClr val="000000"/>
                          </a:solidFill>
                          <a:latin typeface="L Frutiger Light"/>
                          <a:cs typeface="L Frutiger Light"/>
                        </a:rPr>
                        <a:t>Career Skills Sheet</a:t>
                      </a:r>
                    </a:p>
                    <a:p>
                      <a:pPr marL="0" marR="0" indent="0" algn="l" defTabSz="521437" rtl="0" eaLnBrk="1" fontAlgn="auto" latinLnBrk="0" hangingPunct="1">
                        <a:lnSpc>
                          <a:spcPct val="100000"/>
                        </a:lnSpc>
                        <a:spcBef>
                          <a:spcPts val="0"/>
                        </a:spcBef>
                        <a:spcAft>
                          <a:spcPts val="0"/>
                        </a:spcAft>
                        <a:buClrTx/>
                        <a:buSzTx/>
                        <a:buFontTx/>
                        <a:buNone/>
                        <a:tabLst/>
                        <a:defRPr/>
                      </a:pPr>
                      <a:r>
                        <a:rPr lang="en-US" sz="1200" b="0" i="0" dirty="0" smtClean="0">
                          <a:solidFill>
                            <a:srgbClr val="000000"/>
                          </a:solidFill>
                          <a:latin typeface="L Frutiger Light"/>
                          <a:cs typeface="L Frutiger Light"/>
                        </a:rPr>
                        <a:t>•</a:t>
                      </a:r>
                      <a:r>
                        <a:rPr lang="en-US" sz="1200" b="0" i="0" baseline="0" dirty="0" smtClean="0">
                          <a:solidFill>
                            <a:srgbClr val="000000"/>
                          </a:solidFill>
                          <a:latin typeface="L Frutiger Light"/>
                          <a:cs typeface="L Frutiger Light"/>
                        </a:rPr>
                        <a:t> </a:t>
                      </a:r>
                      <a:r>
                        <a:rPr lang="en-US" sz="1200" b="0" i="0" dirty="0" smtClean="0">
                          <a:solidFill>
                            <a:srgbClr val="000000"/>
                          </a:solidFill>
                          <a:latin typeface="L Frutiger Light"/>
                          <a:cs typeface="L Frutiger Light"/>
                        </a:rPr>
                        <a:t>PowerPoint </a:t>
                      </a:r>
                    </a:p>
                  </a:txBody>
                  <a:tcPr marL="78226" marR="78226" marT="41459" marB="41459">
                    <a:lnL w="12700" cap="flat" cmpd="sng" algn="ctr">
                      <a:solidFill>
                        <a:srgbClr val="D53B81"/>
                      </a:solidFill>
                      <a:prstDash val="solid"/>
                      <a:round/>
                      <a:headEnd type="none" w="med" len="med"/>
                      <a:tailEnd type="none" w="med" len="med"/>
                    </a:lnL>
                    <a:lnR w="12700" cap="flat" cmpd="sng" algn="ctr">
                      <a:solidFill>
                        <a:srgbClr val="D53B81"/>
                      </a:solidFill>
                      <a:prstDash val="solid"/>
                      <a:round/>
                      <a:headEnd type="none" w="med" len="med"/>
                      <a:tailEnd type="none" w="med" len="med"/>
                    </a:lnR>
                    <a:lnT w="12700" cap="flat" cmpd="sng" algn="ctr">
                      <a:solidFill>
                        <a:srgbClr val="D53B81"/>
                      </a:solidFill>
                      <a:prstDash val="solid"/>
                      <a:round/>
                      <a:headEnd type="none" w="med" len="med"/>
                      <a:tailEnd type="none" w="med" len="med"/>
                    </a:lnT>
                    <a:lnB w="12700" cap="flat" cmpd="sng" algn="ctr">
                      <a:solidFill>
                        <a:srgbClr val="D53B81"/>
                      </a:solidFill>
                      <a:prstDash val="solid"/>
                      <a:round/>
                      <a:headEnd type="none" w="med" len="med"/>
                      <a:tailEnd type="none" w="med" len="med"/>
                    </a:lnB>
                    <a:solidFill>
                      <a:schemeClr val="bg1"/>
                    </a:solidFill>
                  </a:tcPr>
                </a:tc>
              </a:tr>
              <a:tr h="701876">
                <a:tc>
                  <a:txBody>
                    <a:bodyPr/>
                    <a:lstStyle/>
                    <a:p>
                      <a:pPr marL="0" marR="0" indent="0" algn="l" defTabSz="521437" rtl="0" eaLnBrk="1" fontAlgn="auto" latinLnBrk="0" hangingPunct="1">
                        <a:lnSpc>
                          <a:spcPct val="100000"/>
                        </a:lnSpc>
                        <a:spcBef>
                          <a:spcPts val="0"/>
                        </a:spcBef>
                        <a:spcAft>
                          <a:spcPts val="0"/>
                        </a:spcAft>
                        <a:buClrTx/>
                        <a:buSzTx/>
                        <a:buFont typeface="Arial" pitchFamily="34" charset="0"/>
                        <a:buNone/>
                        <a:tabLst/>
                        <a:defRPr/>
                      </a:pPr>
                      <a:r>
                        <a:rPr lang="en-US" sz="1200" b="0" i="0" dirty="0" smtClean="0">
                          <a:solidFill>
                            <a:srgbClr val="D53B81"/>
                          </a:solidFill>
                          <a:latin typeface="Rockwell"/>
                          <a:cs typeface="Rockwell"/>
                        </a:rPr>
                        <a:t>Other Resources:</a:t>
                      </a:r>
                    </a:p>
                    <a:p>
                      <a:pPr marL="171450" marR="0" indent="-171450" algn="l" defTabSz="521437" rtl="0" eaLnBrk="1" fontAlgn="auto" latinLnBrk="0" hangingPunct="1">
                        <a:lnSpc>
                          <a:spcPct val="100000"/>
                        </a:lnSpc>
                        <a:spcBef>
                          <a:spcPts val="0"/>
                        </a:spcBef>
                        <a:spcAft>
                          <a:spcPts val="0"/>
                        </a:spcAft>
                        <a:buClrTx/>
                        <a:buSzTx/>
                        <a:buFont typeface="Arial" pitchFamily="34" charset="0"/>
                        <a:buChar char="•"/>
                        <a:tabLst/>
                        <a:defRPr/>
                      </a:pPr>
                      <a:r>
                        <a:rPr lang="en-US" sz="1200" b="0" i="0" dirty="0" smtClean="0">
                          <a:solidFill>
                            <a:srgbClr val="000000"/>
                          </a:solidFill>
                          <a:latin typeface="L Frutiger Light"/>
                          <a:cs typeface="L Frutiger Light"/>
                        </a:rPr>
                        <a:t>Job Advertisements</a:t>
                      </a:r>
                    </a:p>
                    <a:p>
                      <a:pPr marL="0" marR="0" indent="0" algn="l" defTabSz="521437" rtl="0" eaLnBrk="1" fontAlgn="auto" latinLnBrk="0" hangingPunct="1">
                        <a:lnSpc>
                          <a:spcPct val="100000"/>
                        </a:lnSpc>
                        <a:spcBef>
                          <a:spcPts val="0"/>
                        </a:spcBef>
                        <a:spcAft>
                          <a:spcPts val="0"/>
                        </a:spcAft>
                        <a:buClrTx/>
                        <a:buSzTx/>
                        <a:buFontTx/>
                        <a:buNone/>
                        <a:tabLst/>
                        <a:defRPr/>
                      </a:pPr>
                      <a:r>
                        <a:rPr lang="en-US" sz="1200" b="0" i="0" dirty="0" smtClean="0">
                          <a:solidFill>
                            <a:srgbClr val="000000"/>
                          </a:solidFill>
                          <a:latin typeface="L Frutiger Light"/>
                          <a:cs typeface="L Frutiger Light"/>
                        </a:rPr>
                        <a:t>  (optional) </a:t>
                      </a:r>
                    </a:p>
                  </a:txBody>
                  <a:tcPr marL="78226" marR="78226" marT="41459" marB="41459">
                    <a:lnL w="12700" cap="flat" cmpd="sng" algn="ctr">
                      <a:solidFill>
                        <a:srgbClr val="D53B81"/>
                      </a:solidFill>
                      <a:prstDash val="solid"/>
                      <a:round/>
                      <a:headEnd type="none" w="med" len="med"/>
                      <a:tailEnd type="none" w="med" len="med"/>
                    </a:lnL>
                    <a:lnR w="12700" cap="flat" cmpd="sng" algn="ctr">
                      <a:solidFill>
                        <a:srgbClr val="D53B81"/>
                      </a:solidFill>
                      <a:prstDash val="solid"/>
                      <a:round/>
                      <a:headEnd type="none" w="med" len="med"/>
                      <a:tailEnd type="none" w="med" len="med"/>
                    </a:lnR>
                    <a:lnT w="12700" cap="flat" cmpd="sng" algn="ctr">
                      <a:solidFill>
                        <a:srgbClr val="D53B81"/>
                      </a:solidFill>
                      <a:prstDash val="solid"/>
                      <a:round/>
                      <a:headEnd type="none" w="med" len="med"/>
                      <a:tailEnd type="none" w="med" len="med"/>
                    </a:lnT>
                    <a:lnB w="12700" cap="flat" cmpd="sng" algn="ctr">
                      <a:solidFill>
                        <a:srgbClr val="D53B81"/>
                      </a:solidFill>
                      <a:prstDash val="solid"/>
                      <a:round/>
                      <a:headEnd type="none" w="med" len="med"/>
                      <a:tailEnd type="none" w="med" len="med"/>
                    </a:lnB>
                    <a:solidFill>
                      <a:schemeClr val="bg1"/>
                    </a:solidFill>
                  </a:tcPr>
                </a:tc>
              </a:tr>
              <a:tr h="1625191">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US" sz="1200" b="0" i="0" dirty="0" smtClean="0">
                          <a:solidFill>
                            <a:srgbClr val="D53B81"/>
                          </a:solidFill>
                          <a:latin typeface="Rockwell"/>
                          <a:cs typeface="Rockwell"/>
                        </a:rPr>
                        <a:t>Learning Outcome:</a:t>
                      </a:r>
                      <a:endParaRPr lang="en-US" sz="1200" b="0" i="0" dirty="0" smtClean="0">
                        <a:solidFill>
                          <a:srgbClr val="000000"/>
                        </a:solidFill>
                        <a:latin typeface="L Frutiger Light"/>
                        <a:cs typeface="L Frutiger Light"/>
                      </a:endParaRPr>
                    </a:p>
                    <a:p>
                      <a:r>
                        <a:rPr lang="en-GB" sz="1200" dirty="0" smtClean="0">
                          <a:latin typeface="L Frutiger Light"/>
                        </a:rPr>
                        <a:t>Learners are able</a:t>
                      </a:r>
                      <a:r>
                        <a:rPr lang="en-GB" sz="1200" baseline="0" dirty="0" smtClean="0">
                          <a:latin typeface="L Frutiger Light"/>
                        </a:rPr>
                        <a:t> to </a:t>
                      </a:r>
                      <a:r>
                        <a:rPr lang="en-GB" sz="1200" dirty="0" smtClean="0">
                          <a:latin typeface="L Frutiger Light"/>
                        </a:rPr>
                        <a:t>identify skills necessary for a range of careers and recognise areas for their own self development. Learners also produce an effective CV.</a:t>
                      </a:r>
                      <a:endParaRPr lang="en-US" sz="1200" dirty="0">
                        <a:latin typeface="L Frutiger Light"/>
                      </a:endParaRPr>
                    </a:p>
                  </a:txBody>
                  <a:tcPr marL="78226" marR="78226" marT="41459" marB="41459">
                    <a:lnL w="12700" cap="flat" cmpd="sng" algn="ctr">
                      <a:solidFill>
                        <a:srgbClr val="D53B81"/>
                      </a:solidFill>
                      <a:prstDash val="solid"/>
                      <a:round/>
                      <a:headEnd type="none" w="med" len="med"/>
                      <a:tailEnd type="none" w="med" len="med"/>
                    </a:lnL>
                    <a:lnR w="12700" cap="flat" cmpd="sng" algn="ctr">
                      <a:solidFill>
                        <a:srgbClr val="D53B81"/>
                      </a:solidFill>
                      <a:prstDash val="solid"/>
                      <a:round/>
                      <a:headEnd type="none" w="med" len="med"/>
                      <a:tailEnd type="none" w="med" len="med"/>
                    </a:lnR>
                    <a:lnT w="12700" cap="flat" cmpd="sng" algn="ctr">
                      <a:solidFill>
                        <a:srgbClr val="D53B81"/>
                      </a:solidFill>
                      <a:prstDash val="solid"/>
                      <a:round/>
                      <a:headEnd type="none" w="med" len="med"/>
                      <a:tailEnd type="none" w="med" len="med"/>
                    </a:lnT>
                    <a:lnB w="12700" cap="flat" cmpd="sng" algn="ctr">
                      <a:solidFill>
                        <a:srgbClr val="D53B8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623155580"/>
              </p:ext>
            </p:extLst>
          </p:nvPr>
        </p:nvGraphicFramePr>
        <p:xfrm>
          <a:off x="181777" y="1151646"/>
          <a:ext cx="6608172" cy="5242345"/>
        </p:xfrm>
        <a:graphic>
          <a:graphicData uri="http://schemas.openxmlformats.org/drawingml/2006/table">
            <a:tbl>
              <a:tblPr firstRow="1" bandRow="1">
                <a:tableStyleId>{5C22544A-7EE6-4342-B048-85BDC9FD1C3A}</a:tableStyleId>
              </a:tblPr>
              <a:tblGrid>
                <a:gridCol w="6608172"/>
              </a:tblGrid>
              <a:tr h="331672">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US" sz="1600" b="0" i="0" dirty="0" smtClean="0">
                          <a:solidFill>
                            <a:srgbClr val="D53B81"/>
                          </a:solidFill>
                          <a:latin typeface="Rockwell"/>
                          <a:cs typeface="Rockwell"/>
                        </a:rPr>
                        <a:t>2. Aspiration</a:t>
                      </a:r>
                      <a:endParaRPr lang="en-US" sz="1600" b="0" i="0" dirty="0">
                        <a:solidFill>
                          <a:srgbClr val="000000"/>
                        </a:solidFill>
                        <a:latin typeface="Rockwell"/>
                        <a:cs typeface="Rockwell"/>
                      </a:endParaRPr>
                    </a:p>
                  </a:txBody>
                  <a:tcPr marL="78226" marR="78226" marT="41459" marB="41459">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r>
              <a:tr h="631558">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US" sz="1200" b="0" i="0" dirty="0" smtClean="0">
                          <a:solidFill>
                            <a:srgbClr val="D53B81"/>
                          </a:solidFill>
                          <a:latin typeface="Rockwell"/>
                          <a:cs typeface="Rockwell"/>
                        </a:rPr>
                        <a:t>Objective:</a:t>
                      </a:r>
                      <a:br>
                        <a:rPr lang="en-US" sz="1200" b="0" i="0" dirty="0" smtClean="0">
                          <a:solidFill>
                            <a:srgbClr val="D53B81"/>
                          </a:solidFill>
                          <a:latin typeface="Rockwell"/>
                          <a:cs typeface="Rockwell"/>
                        </a:rPr>
                      </a:br>
                      <a:r>
                        <a:rPr lang="en-GB" sz="1200" b="0" i="0" dirty="0" smtClean="0">
                          <a:solidFill>
                            <a:srgbClr val="000000"/>
                          </a:solidFill>
                          <a:latin typeface="L Frutiger Light"/>
                          <a:cs typeface="L Frutiger Light"/>
                        </a:rPr>
                        <a:t>To provide an opportunity which enables learners to identify the skills necessary to work towards medium and long-term aspirations.</a:t>
                      </a:r>
                      <a:endParaRPr lang="en-US" sz="1200" b="0" i="0" dirty="0" smtClean="0">
                        <a:solidFill>
                          <a:srgbClr val="000000"/>
                        </a:solidFill>
                        <a:latin typeface="L Frutiger Light"/>
                        <a:cs typeface="L Frutiger Light"/>
                      </a:endParaRPr>
                    </a:p>
                  </a:txBody>
                  <a:tcPr marL="78226" marR="78226" marT="41459" marB="41459">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r>
              <a:tr h="814438">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en-US" sz="1200" b="0" i="0" dirty="0" smtClean="0">
                          <a:solidFill>
                            <a:srgbClr val="D53B81"/>
                          </a:solidFill>
                          <a:latin typeface="Rockwell"/>
                          <a:cs typeface="Rockwell"/>
                        </a:rPr>
                        <a:t>Introduction:</a:t>
                      </a:r>
                      <a:br>
                        <a:rPr lang="en-US" sz="1200" b="0" i="0" dirty="0" smtClean="0">
                          <a:solidFill>
                            <a:srgbClr val="D53B81"/>
                          </a:solidFill>
                          <a:latin typeface="Rockwell"/>
                          <a:cs typeface="Rockwell"/>
                        </a:rPr>
                      </a:br>
                      <a:r>
                        <a:rPr lang="en-GB" sz="1200" b="0" i="0" dirty="0" smtClean="0">
                          <a:solidFill>
                            <a:srgbClr val="000000"/>
                          </a:solidFill>
                          <a:latin typeface="L Frutiger Light"/>
                          <a:cs typeface="L Frutiger Light"/>
                        </a:rPr>
                        <a:t>Following a stimulus video, this activity requires learners to</a:t>
                      </a:r>
                      <a:r>
                        <a:rPr lang="en-GB" sz="1200" b="0" i="0" baseline="0" dirty="0" smtClean="0">
                          <a:solidFill>
                            <a:srgbClr val="000000"/>
                          </a:solidFill>
                          <a:latin typeface="L Frutiger Light"/>
                          <a:cs typeface="L Frutiger Light"/>
                        </a:rPr>
                        <a:t> assess</a:t>
                      </a:r>
                      <a:r>
                        <a:rPr lang="en-GB" sz="1200" b="0" i="0" dirty="0" smtClean="0">
                          <a:solidFill>
                            <a:srgbClr val="000000"/>
                          </a:solidFill>
                          <a:latin typeface="L Frutiger Light"/>
                          <a:cs typeface="L Frutiger Light"/>
                        </a:rPr>
                        <a:t> their Attitude, Creativity, Relationship and Organisational skills (ACRO) through a questionnaire. Learners consider career aspirations, the types of skills required and methods for improvement and progression.</a:t>
                      </a:r>
                      <a:endParaRPr lang="en-US" sz="1200" b="0" i="0" dirty="0" smtClean="0">
                        <a:solidFill>
                          <a:srgbClr val="000000"/>
                        </a:solidFill>
                        <a:latin typeface="L Frutiger Light"/>
                        <a:cs typeface="L Frutiger Light"/>
                      </a:endParaRPr>
                    </a:p>
                  </a:txBody>
                  <a:tcPr marL="78226" marR="78226" marT="41459" marB="41459">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r>
              <a:tr h="2826118">
                <a:tc>
                  <a:txBody>
                    <a:bodyPr/>
                    <a:lstStyle/>
                    <a:p>
                      <a:pPr marL="0" marR="0" indent="0" algn="l" defTabSz="521437" rtl="0" eaLnBrk="1" fontAlgn="auto" latinLnBrk="0" hangingPunct="1">
                        <a:lnSpc>
                          <a:spcPct val="100000"/>
                        </a:lnSpc>
                        <a:spcBef>
                          <a:spcPts val="0"/>
                        </a:spcBef>
                        <a:spcAft>
                          <a:spcPts val="0"/>
                        </a:spcAft>
                        <a:buClrTx/>
                        <a:buSzTx/>
                        <a:buFont typeface="+mj-lt"/>
                        <a:buNone/>
                        <a:tabLst/>
                        <a:defRPr/>
                      </a:pPr>
                      <a:r>
                        <a:rPr lang="en-US" sz="1200" b="0" i="0" dirty="0" smtClean="0">
                          <a:solidFill>
                            <a:srgbClr val="D53B81"/>
                          </a:solidFill>
                          <a:latin typeface="Rockwell"/>
                          <a:cs typeface="Rockwell"/>
                        </a:rPr>
                        <a:t>Activity:</a:t>
                      </a:r>
                    </a:p>
                    <a:p>
                      <a:pPr marL="228600" marR="0" indent="-228600" algn="l" defTabSz="521437" rtl="0" eaLnBrk="1" fontAlgn="auto" latinLnBrk="0" hangingPunct="1">
                        <a:lnSpc>
                          <a:spcPct val="100000"/>
                        </a:lnSpc>
                        <a:spcBef>
                          <a:spcPts val="0"/>
                        </a:spcBef>
                        <a:spcAft>
                          <a:spcPts val="0"/>
                        </a:spcAft>
                        <a:buClrTx/>
                        <a:buSzTx/>
                        <a:buFont typeface="+mj-lt"/>
                        <a:buAutoNum type="arabicPeriod"/>
                        <a:tabLst/>
                        <a:defRPr/>
                      </a:pPr>
                      <a:r>
                        <a:rPr lang="en-GB" sz="1200" b="0" i="0" dirty="0" smtClean="0">
                          <a:solidFill>
                            <a:srgbClr val="000000"/>
                          </a:solidFill>
                          <a:latin typeface="L Frutiger Light"/>
                          <a:cs typeface="L Frutiger Light"/>
                        </a:rPr>
                        <a:t>Using the PowerPoint, explain to learners which skills can be grouped into categories such as Attitude, Creativity, Relationships, and Organisation (ACRO) stressing the importance that most careers need a combination of these skills.</a:t>
                      </a:r>
                    </a:p>
                    <a:p>
                      <a:pPr marL="228600" marR="0" indent="-228600" algn="l" defTabSz="521437" rtl="0" eaLnBrk="1" fontAlgn="auto" latinLnBrk="0" hangingPunct="1">
                        <a:lnSpc>
                          <a:spcPct val="100000"/>
                        </a:lnSpc>
                        <a:spcBef>
                          <a:spcPts val="0"/>
                        </a:spcBef>
                        <a:spcAft>
                          <a:spcPts val="0"/>
                        </a:spcAft>
                        <a:buClrTx/>
                        <a:buSzTx/>
                        <a:buFont typeface="+mj-lt"/>
                        <a:buAutoNum type="arabicPeriod"/>
                        <a:tabLst/>
                        <a:defRPr/>
                      </a:pPr>
                      <a:r>
                        <a:rPr lang="en-GB" sz="1200" b="0" i="0" dirty="0" smtClean="0">
                          <a:solidFill>
                            <a:srgbClr val="000000"/>
                          </a:solidFill>
                          <a:latin typeface="L Frutiger Light"/>
                          <a:cs typeface="L Frutiger Light"/>
                        </a:rPr>
                        <a:t>Using the stimulus video in the PowerPoint, introduce learners to role models discussing the skills they use in their careers.</a:t>
                      </a:r>
                    </a:p>
                    <a:p>
                      <a:pPr marL="228600" marR="0" indent="-228600" algn="l" defTabSz="521437" rtl="0" eaLnBrk="1" fontAlgn="auto" latinLnBrk="0" hangingPunct="1">
                        <a:lnSpc>
                          <a:spcPct val="100000"/>
                        </a:lnSpc>
                        <a:spcBef>
                          <a:spcPts val="0"/>
                        </a:spcBef>
                        <a:spcAft>
                          <a:spcPts val="0"/>
                        </a:spcAft>
                        <a:buClrTx/>
                        <a:buSzTx/>
                        <a:buFont typeface="+mj-lt"/>
                        <a:buAutoNum type="arabicPeriod"/>
                        <a:tabLst/>
                        <a:defRPr/>
                      </a:pPr>
                      <a:r>
                        <a:rPr lang="en-GB" sz="1200" b="0" i="0" dirty="0" smtClean="0">
                          <a:solidFill>
                            <a:srgbClr val="000000"/>
                          </a:solidFill>
                          <a:latin typeface="L Frutiger Light"/>
                          <a:cs typeface="L Frutiger Light"/>
                        </a:rPr>
                        <a:t>Using the </a:t>
                      </a:r>
                      <a:r>
                        <a:rPr lang="en-GB" sz="1200" b="0" i="0" dirty="0" err="1" smtClean="0">
                          <a:solidFill>
                            <a:srgbClr val="000000"/>
                          </a:solidFill>
                          <a:latin typeface="L Frutiger Light"/>
                          <a:cs typeface="L Frutiger Light"/>
                        </a:rPr>
                        <a:t>ACRO</a:t>
                      </a:r>
                      <a:r>
                        <a:rPr lang="en-GB" sz="1200" b="0" i="0" baseline="0" dirty="0" smtClean="0">
                          <a:solidFill>
                            <a:srgbClr val="000000"/>
                          </a:solidFill>
                          <a:latin typeface="L Frutiger Light"/>
                          <a:cs typeface="L Frutiger Light"/>
                        </a:rPr>
                        <a:t> </a:t>
                      </a:r>
                      <a:r>
                        <a:rPr lang="en-GB" sz="1200" b="0" i="0" dirty="0" smtClean="0">
                          <a:solidFill>
                            <a:srgbClr val="000000"/>
                          </a:solidFill>
                          <a:latin typeface="L Frutiger Light"/>
                          <a:cs typeface="L Frutiger Light"/>
                        </a:rPr>
                        <a:t>Questionnaire, learners undertake a skills check and record their results.</a:t>
                      </a:r>
                    </a:p>
                    <a:p>
                      <a:pPr marL="228600" marR="0" indent="-228600" algn="l" defTabSz="521437" rtl="0" eaLnBrk="1" fontAlgn="auto" latinLnBrk="0" hangingPunct="1">
                        <a:lnSpc>
                          <a:spcPct val="100000"/>
                        </a:lnSpc>
                        <a:spcBef>
                          <a:spcPts val="0"/>
                        </a:spcBef>
                        <a:spcAft>
                          <a:spcPts val="0"/>
                        </a:spcAft>
                        <a:buClrTx/>
                        <a:buSzTx/>
                        <a:buFont typeface="+mj-lt"/>
                        <a:buAutoNum type="arabicPeriod"/>
                        <a:tabLst/>
                        <a:defRPr/>
                      </a:pPr>
                      <a:r>
                        <a:rPr lang="en-GB" sz="1200" b="0" i="0" dirty="0" smtClean="0">
                          <a:solidFill>
                            <a:srgbClr val="000000"/>
                          </a:solidFill>
                          <a:latin typeface="L Frutiger Light"/>
                          <a:cs typeface="L Frutiger Light"/>
                        </a:rPr>
                        <a:t>Using the </a:t>
                      </a:r>
                      <a:r>
                        <a:rPr lang="en-GB" sz="1200" b="0" i="0" dirty="0" err="1" smtClean="0">
                          <a:solidFill>
                            <a:srgbClr val="000000"/>
                          </a:solidFill>
                          <a:latin typeface="L Frutiger Light"/>
                          <a:cs typeface="L Frutiger Light"/>
                        </a:rPr>
                        <a:t>ACRO</a:t>
                      </a:r>
                      <a:r>
                        <a:rPr lang="en-GB" sz="1200" b="0" i="0" dirty="0" smtClean="0">
                          <a:solidFill>
                            <a:srgbClr val="000000"/>
                          </a:solidFill>
                          <a:latin typeface="L Frutiger Light"/>
                          <a:cs typeface="L Frutiger Light"/>
                        </a:rPr>
                        <a:t> Portraits, learners identify their own profile in terms of strongest and weakest skills areas.</a:t>
                      </a:r>
                    </a:p>
                    <a:p>
                      <a:pPr marL="228600" marR="0" indent="-228600" algn="l" defTabSz="521437" rtl="0" eaLnBrk="1" fontAlgn="auto" latinLnBrk="0" hangingPunct="1">
                        <a:lnSpc>
                          <a:spcPct val="100000"/>
                        </a:lnSpc>
                        <a:spcBef>
                          <a:spcPts val="0"/>
                        </a:spcBef>
                        <a:spcAft>
                          <a:spcPts val="0"/>
                        </a:spcAft>
                        <a:buClrTx/>
                        <a:buSzTx/>
                        <a:buFont typeface="+mj-lt"/>
                        <a:buAutoNum type="arabicPeriod"/>
                        <a:tabLst/>
                        <a:defRPr/>
                      </a:pPr>
                      <a:r>
                        <a:rPr lang="en-GB" sz="1200" b="0" i="0" dirty="0" smtClean="0">
                          <a:solidFill>
                            <a:srgbClr val="000000"/>
                          </a:solidFill>
                          <a:latin typeface="L Frutiger Light"/>
                          <a:cs typeface="L Frutiger Light"/>
                        </a:rPr>
                        <a:t>Using the Career Skills Sheet, looking at job advertisements, learners consider the relative importance of skill sets for different careers. Learners could work either individually or in groups. Encourage learners to appreciate how and why a combination of skills might have different parts to play in different careers. Group or paired discussion is helpful at this stage.</a:t>
                      </a:r>
                    </a:p>
                    <a:p>
                      <a:pPr marL="228600" marR="0" indent="-228600" algn="l" defTabSz="521437" rtl="0" eaLnBrk="1" fontAlgn="auto" latinLnBrk="0" hangingPunct="1">
                        <a:lnSpc>
                          <a:spcPct val="100000"/>
                        </a:lnSpc>
                        <a:spcBef>
                          <a:spcPts val="0"/>
                        </a:spcBef>
                        <a:spcAft>
                          <a:spcPts val="0"/>
                        </a:spcAft>
                        <a:buClrTx/>
                        <a:buSzTx/>
                        <a:buFont typeface="+mj-lt"/>
                        <a:buAutoNum type="arabicPeriod"/>
                        <a:tabLst/>
                        <a:defRPr/>
                      </a:pPr>
                      <a:r>
                        <a:rPr lang="en-GB" sz="1200" b="0" i="0" dirty="0" smtClean="0">
                          <a:solidFill>
                            <a:srgbClr val="000000"/>
                          </a:solidFill>
                          <a:latin typeface="L Frutiger Light"/>
                          <a:cs typeface="L Frutiger Light"/>
                        </a:rPr>
                        <a:t>Learners create a CV; making reference </a:t>
                      </a:r>
                      <a:r>
                        <a:rPr lang="en-GB" sz="1200" b="0" i="0" dirty="0" smtClean="0">
                          <a:solidFill>
                            <a:schemeClr val="tx1"/>
                          </a:solidFill>
                          <a:latin typeface="L Frutiger Light"/>
                          <a:cs typeface="L Frutiger Light"/>
                        </a:rPr>
                        <a:t>to their </a:t>
                      </a:r>
                      <a:r>
                        <a:rPr lang="en-GB" sz="1200" b="0" i="0" dirty="0" smtClean="0">
                          <a:solidFill>
                            <a:srgbClr val="000000"/>
                          </a:solidFill>
                          <a:latin typeface="L Frutiger Light"/>
                          <a:cs typeface="L Frutiger Light"/>
                        </a:rPr>
                        <a:t>particular ACRO skills,</a:t>
                      </a:r>
                      <a:r>
                        <a:rPr lang="en-GB" sz="1200" b="0" i="0" baseline="0" dirty="0" smtClean="0">
                          <a:solidFill>
                            <a:srgbClr val="000000"/>
                          </a:solidFill>
                          <a:latin typeface="L Frutiger Light"/>
                          <a:cs typeface="L Frutiger Light"/>
                        </a:rPr>
                        <a:t> </a:t>
                      </a:r>
                      <a:r>
                        <a:rPr lang="en-GB" sz="1200" b="0" i="0" dirty="0" smtClean="0">
                          <a:solidFill>
                            <a:srgbClr val="000000"/>
                          </a:solidFill>
                          <a:latin typeface="L Frutiger Light"/>
                          <a:cs typeface="L Frutiger Light"/>
                        </a:rPr>
                        <a:t>providing relevant examples. Learners may wish to respond to specific job advertisements.</a:t>
                      </a:r>
                    </a:p>
                  </a:txBody>
                  <a:tcPr marL="78226" marR="78226" marT="41459" marB="41459">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r>
              <a:tr h="638559">
                <a:tc>
                  <a:txBody>
                    <a:bodyPr/>
                    <a:lstStyle/>
                    <a:p>
                      <a:pPr marL="0" marR="0" indent="0" algn="l" defTabSz="521437" rtl="0" eaLnBrk="1" fontAlgn="auto" latinLnBrk="0" hangingPunct="1">
                        <a:lnSpc>
                          <a:spcPct val="100000"/>
                        </a:lnSpc>
                        <a:spcBef>
                          <a:spcPts val="0"/>
                        </a:spcBef>
                        <a:spcAft>
                          <a:spcPts val="0"/>
                        </a:spcAft>
                        <a:buClrTx/>
                        <a:buSzTx/>
                        <a:buFont typeface="+mj-lt"/>
                        <a:buNone/>
                        <a:tabLst/>
                        <a:defRPr/>
                      </a:pPr>
                      <a:r>
                        <a:rPr lang="en-US" sz="1200" b="0" i="0" dirty="0" smtClean="0">
                          <a:solidFill>
                            <a:srgbClr val="D53B81"/>
                          </a:solidFill>
                          <a:latin typeface="Rockwell"/>
                          <a:cs typeface="Rockwell"/>
                        </a:rPr>
                        <a:t>Plenary:</a:t>
                      </a:r>
                      <a:endParaRPr lang="en-GB" sz="1200" b="0" i="0" dirty="0" smtClean="0">
                        <a:solidFill>
                          <a:srgbClr val="000000"/>
                        </a:solidFill>
                        <a:latin typeface="L Frutiger Light"/>
                        <a:cs typeface="L Frutiger Light"/>
                      </a:endParaRPr>
                    </a:p>
                    <a:p>
                      <a:pPr marL="0" marR="0" indent="0" algn="l" defTabSz="521437" rtl="0" eaLnBrk="1" fontAlgn="auto" latinLnBrk="0" hangingPunct="1">
                        <a:lnSpc>
                          <a:spcPct val="100000"/>
                        </a:lnSpc>
                        <a:spcBef>
                          <a:spcPts val="0"/>
                        </a:spcBef>
                        <a:spcAft>
                          <a:spcPts val="0"/>
                        </a:spcAft>
                        <a:buClrTx/>
                        <a:buSzTx/>
                        <a:buFont typeface="+mj-lt"/>
                        <a:buNone/>
                        <a:tabLst/>
                        <a:defRPr/>
                      </a:pPr>
                      <a:r>
                        <a:rPr lang="en-GB" sz="1200" b="0" i="0" dirty="0" smtClean="0">
                          <a:solidFill>
                            <a:srgbClr val="000000"/>
                          </a:solidFill>
                          <a:latin typeface="L Frutiger Light"/>
                          <a:cs typeface="L Frutiger Light"/>
                        </a:rPr>
                        <a:t>Further discussion to explore how all</a:t>
                      </a:r>
                      <a:r>
                        <a:rPr lang="en-GB" sz="1200" b="0" i="0" baseline="0" dirty="0" smtClean="0">
                          <a:solidFill>
                            <a:srgbClr val="000000"/>
                          </a:solidFill>
                          <a:latin typeface="L Frutiger Light"/>
                          <a:cs typeface="L Frutiger Light"/>
                        </a:rPr>
                        <a:t> </a:t>
                      </a:r>
                      <a:r>
                        <a:rPr lang="en-GB" sz="1200" b="0" i="0" dirty="0" smtClean="0">
                          <a:solidFill>
                            <a:srgbClr val="000000"/>
                          </a:solidFill>
                          <a:latin typeface="L Frutiger Light"/>
                          <a:cs typeface="L Frutiger Light"/>
                        </a:rPr>
                        <a:t>skills have a part to play and that to work towards a career aspiration, learners should further develop strengths and address areas requiring improvement.</a:t>
                      </a:r>
                    </a:p>
                  </a:txBody>
                  <a:tcPr marL="78226" marR="78226" marT="41459" marB="41459">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r>
            </a:tbl>
          </a:graphicData>
        </a:graphic>
      </p:graphicFrame>
      <p:cxnSp>
        <p:nvCxnSpPr>
          <p:cNvPr id="8" name="Straight Arrow Connector 7">
            <a:hlinkClick r:id="" action="ppaction://noaction"/>
          </p:cNvPr>
          <p:cNvCxnSpPr/>
          <p:nvPr/>
        </p:nvCxnSpPr>
        <p:spPr>
          <a:xfrm>
            <a:off x="8463861"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a:hlinkClick r:id="rId3" action="ppaction://hlinksldjump"/>
          </p:cNvPr>
          <p:cNvCxnSpPr/>
          <p:nvPr/>
        </p:nvCxnSpPr>
        <p:spPr>
          <a:xfrm flipH="1">
            <a:off x="7436538"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ectangle 9">
            <a:hlinkClick r:id="rId4" action="ppaction://hlinksldjump"/>
          </p:cNvPr>
          <p:cNvSpPr/>
          <p:nvPr/>
        </p:nvSpPr>
        <p:spPr>
          <a:xfrm>
            <a:off x="8014854" y="6674150"/>
            <a:ext cx="318655"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44"/>
            <a:endParaRPr lang="en-GB">
              <a:solidFill>
                <a:prstClr val="white"/>
              </a:solidFill>
            </a:endParaRPr>
          </a:p>
        </p:txBody>
      </p:sp>
    </p:spTree>
    <p:extLst>
      <p:ext uri="{BB962C8B-B14F-4D97-AF65-F5344CB8AC3E}">
        <p14:creationId xmlns:p14="http://schemas.microsoft.com/office/powerpoint/2010/main" val="1151680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14347" name="TextBox 1"/>
          <p:cNvSpPr txBox="1">
            <a:spLocks noChangeArrowheads="1"/>
          </p:cNvSpPr>
          <p:nvPr/>
        </p:nvSpPr>
        <p:spPr bwMode="auto">
          <a:xfrm>
            <a:off x="243098" y="1328703"/>
            <a:ext cx="8440510" cy="557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5" tIns="40073" rIns="80145" bIns="40073">
            <a:spAutoFit/>
          </a:bodyPr>
          <a:lstStyle>
            <a:lvl1pPr eaLnBrk="0" hangingPunct="0">
              <a:defRPr sz="2100">
                <a:solidFill>
                  <a:schemeClr val="tx1"/>
                </a:solidFill>
                <a:latin typeface="Calibri" charset="0"/>
                <a:ea typeface="ＭＳ Ｐゴシック" charset="0"/>
                <a:cs typeface="ＭＳ Ｐゴシック" charset="0"/>
              </a:defRPr>
            </a:lvl1pPr>
            <a:lvl2pPr marL="742950" indent="-285750" eaLnBrk="0" hangingPunct="0">
              <a:defRPr sz="2100">
                <a:solidFill>
                  <a:schemeClr val="tx1"/>
                </a:solidFill>
                <a:latin typeface="Calibri" charset="0"/>
                <a:ea typeface="ＭＳ Ｐゴシック" charset="0"/>
              </a:defRPr>
            </a:lvl2pPr>
            <a:lvl3pPr marL="1143000" indent="-228600" eaLnBrk="0" hangingPunct="0">
              <a:defRPr sz="2100">
                <a:solidFill>
                  <a:schemeClr val="tx1"/>
                </a:solidFill>
                <a:latin typeface="Calibri" charset="0"/>
                <a:ea typeface="ＭＳ Ｐゴシック" charset="0"/>
              </a:defRPr>
            </a:lvl3pPr>
            <a:lvl4pPr marL="1600200" indent="-228600" eaLnBrk="0" hangingPunct="0">
              <a:defRPr sz="2100">
                <a:solidFill>
                  <a:schemeClr val="tx1"/>
                </a:solidFill>
                <a:latin typeface="Calibri" charset="0"/>
                <a:ea typeface="ＭＳ Ｐゴシック" charset="0"/>
              </a:defRPr>
            </a:lvl4pPr>
            <a:lvl5pPr marL="2057400" indent="-228600" eaLnBrk="0" hangingPunct="0">
              <a:defRPr sz="2100">
                <a:solidFill>
                  <a:schemeClr val="tx1"/>
                </a:solidFill>
                <a:latin typeface="Calibri" charset="0"/>
                <a:ea typeface="ＭＳ Ｐゴシック" charset="0"/>
              </a:defRPr>
            </a:lvl5pPr>
            <a:lvl6pPr marL="2514600" indent="-228600" defTabSz="520700" eaLnBrk="0" fontAlgn="base" hangingPunct="0">
              <a:spcBef>
                <a:spcPct val="0"/>
              </a:spcBef>
              <a:spcAft>
                <a:spcPct val="0"/>
              </a:spcAft>
              <a:defRPr sz="2100">
                <a:solidFill>
                  <a:schemeClr val="tx1"/>
                </a:solidFill>
                <a:latin typeface="Calibri" charset="0"/>
                <a:ea typeface="ＭＳ Ｐゴシック" charset="0"/>
              </a:defRPr>
            </a:lvl6pPr>
            <a:lvl7pPr marL="2971800" indent="-228600" defTabSz="520700" eaLnBrk="0" fontAlgn="base" hangingPunct="0">
              <a:spcBef>
                <a:spcPct val="0"/>
              </a:spcBef>
              <a:spcAft>
                <a:spcPct val="0"/>
              </a:spcAft>
              <a:defRPr sz="2100">
                <a:solidFill>
                  <a:schemeClr val="tx1"/>
                </a:solidFill>
                <a:latin typeface="Calibri" charset="0"/>
                <a:ea typeface="ＭＳ Ｐゴシック" charset="0"/>
              </a:defRPr>
            </a:lvl7pPr>
            <a:lvl8pPr marL="3429000" indent="-228600" defTabSz="520700" eaLnBrk="0" fontAlgn="base" hangingPunct="0">
              <a:spcBef>
                <a:spcPct val="0"/>
              </a:spcBef>
              <a:spcAft>
                <a:spcPct val="0"/>
              </a:spcAft>
              <a:defRPr sz="2100">
                <a:solidFill>
                  <a:schemeClr val="tx1"/>
                </a:solidFill>
                <a:latin typeface="Calibri" charset="0"/>
                <a:ea typeface="ＭＳ Ｐゴシック" charset="0"/>
              </a:defRPr>
            </a:lvl8pPr>
            <a:lvl9pPr marL="3886200" indent="-228600" defTabSz="520700" eaLnBrk="0" fontAlgn="base" hangingPunct="0">
              <a:spcBef>
                <a:spcPct val="0"/>
              </a:spcBef>
              <a:spcAft>
                <a:spcPct val="0"/>
              </a:spcAft>
              <a:defRPr sz="2100">
                <a:solidFill>
                  <a:schemeClr val="tx1"/>
                </a:solidFill>
                <a:latin typeface="Calibri" charset="0"/>
                <a:ea typeface="ＭＳ Ｐゴシック" charset="0"/>
              </a:defRPr>
            </a:lvl9pPr>
          </a:lstStyle>
          <a:p>
            <a:pPr defTabSz="456385" eaLnBrk="1" fontAlgn="base" hangingPunct="1">
              <a:spcBef>
                <a:spcPct val="0"/>
              </a:spcBef>
              <a:spcAft>
                <a:spcPct val="0"/>
              </a:spcAft>
            </a:pPr>
            <a:r>
              <a:rPr lang="en-US" sz="2000" dirty="0" smtClean="0">
                <a:solidFill>
                  <a:srgbClr val="D53B81"/>
                </a:solidFill>
                <a:latin typeface="Rockwell" charset="0"/>
                <a:cs typeface="Rockwell" charset="0"/>
              </a:rPr>
              <a:t>2. Aspiration</a:t>
            </a:r>
            <a:endParaRPr lang="en-US" sz="2000" dirty="0">
              <a:solidFill>
                <a:srgbClr val="D53B81"/>
              </a:solidFill>
              <a:latin typeface="Rockwell" charset="0"/>
              <a:cs typeface="Rockwell" charset="0"/>
            </a:endParaRPr>
          </a:p>
          <a:p>
            <a:pPr defTabSz="456385" eaLnBrk="1" fontAlgn="base" hangingPunct="1">
              <a:spcBef>
                <a:spcPct val="0"/>
              </a:spcBef>
              <a:spcAft>
                <a:spcPct val="0"/>
              </a:spcAft>
            </a:pPr>
            <a:endParaRPr lang="en-GB" sz="1100" dirty="0">
              <a:solidFill>
                <a:srgbClr val="D53B81"/>
              </a:solidFill>
              <a:latin typeface="Rockwell" charset="0"/>
              <a:cs typeface="Rockwell"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617662202"/>
              </p:ext>
            </p:extLst>
          </p:nvPr>
        </p:nvGraphicFramePr>
        <p:xfrm>
          <a:off x="272976" y="2026433"/>
          <a:ext cx="8500127" cy="4371577"/>
        </p:xfrm>
        <a:graphic>
          <a:graphicData uri="http://schemas.openxmlformats.org/drawingml/2006/table">
            <a:tbl>
              <a:tblPr firstRow="1" bandRow="1">
                <a:tableStyleId>{21E4AEA4-8DFA-4A89-87EB-49C32662AFE0}</a:tableStyleId>
              </a:tblPr>
              <a:tblGrid>
                <a:gridCol w="8500127"/>
              </a:tblGrid>
              <a:tr h="280961">
                <a:tc>
                  <a:txBody>
                    <a:bodyPr/>
                    <a:lstStyle/>
                    <a:p>
                      <a:endParaRPr lang="en-GB" sz="1100" baseline="0" dirty="0">
                        <a:solidFill>
                          <a:schemeClr val="bg1"/>
                        </a:solidFill>
                        <a:latin typeface="L Frutiger Light"/>
                      </a:endParaRPr>
                    </a:p>
                  </a:txBody>
                  <a:tcPr marL="78226" marR="78226" marT="41459" marB="41459">
                    <a:solidFill>
                      <a:srgbClr val="D53B81"/>
                    </a:solidFill>
                  </a:tcPr>
                </a:tc>
              </a:tr>
              <a:tr h="4090616">
                <a:tc>
                  <a:txBody>
                    <a:bodyPr/>
                    <a:lstStyle/>
                    <a:p>
                      <a:pPr marL="0" marR="0" lvl="0" indent="0" algn="ctr" defTabSz="521437"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D53B81"/>
                          </a:solidFill>
                          <a:effectLst/>
                          <a:uLnTx/>
                          <a:uFillTx/>
                          <a:latin typeface="Rockwell"/>
                          <a:ea typeface="+mn-ea"/>
                          <a:cs typeface="Rockwell"/>
                        </a:rPr>
                        <a:t>What is ACRO?</a:t>
                      </a:r>
                    </a:p>
                    <a:p>
                      <a:pPr marL="0" marR="0" lvl="0" indent="0" algn="l" defTabSz="521437"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smtClean="0">
                        <a:ln>
                          <a:noFill/>
                        </a:ln>
                        <a:solidFill>
                          <a:srgbClr val="D53B81"/>
                        </a:solidFill>
                        <a:effectLst/>
                        <a:uLnTx/>
                        <a:uFillTx/>
                        <a:latin typeface="Rockwell"/>
                        <a:ea typeface="+mn-ea"/>
                        <a:cs typeface="Rockwell"/>
                      </a:endParaRPr>
                    </a:p>
                    <a:p>
                      <a:pPr marL="0" marR="0" lvl="0" indent="0" algn="l" defTabSz="521437"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smtClean="0">
                          <a:ln>
                            <a:noFill/>
                          </a:ln>
                          <a:solidFill>
                            <a:prstClr val="black"/>
                          </a:solidFill>
                          <a:effectLst/>
                          <a:uLnTx/>
                          <a:uFillTx/>
                          <a:latin typeface="L Frutiger Light"/>
                          <a:ea typeface="+mn-ea"/>
                          <a:cs typeface="+mn-cs"/>
                        </a:rPr>
                        <a:t>ACRO is an acronym</a:t>
                      </a:r>
                    </a:p>
                    <a:p>
                      <a:pPr marL="0" marR="0" lvl="0" indent="0" algn="l" defTabSz="521437"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smtClean="0">
                        <a:ln>
                          <a:noFill/>
                        </a:ln>
                        <a:solidFill>
                          <a:prstClr val="black"/>
                        </a:solidFill>
                        <a:effectLst/>
                        <a:uLnTx/>
                        <a:uFillTx/>
                        <a:latin typeface="L Frutiger Light"/>
                        <a:ea typeface="+mn-ea"/>
                        <a:cs typeface="Rockwel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smtClean="0">
                          <a:ln>
                            <a:noFill/>
                          </a:ln>
                          <a:solidFill>
                            <a:prstClr val="black"/>
                          </a:solidFill>
                          <a:effectLst/>
                          <a:uLnTx/>
                          <a:uFillTx/>
                          <a:latin typeface="L Frutiger Light"/>
                          <a:ea typeface="+mn-ea"/>
                          <a:cs typeface="+mn-cs"/>
                        </a:rPr>
                        <a:t>The letters stand for: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smtClean="0">
                        <a:ln>
                          <a:noFill/>
                        </a:ln>
                        <a:solidFill>
                          <a:prstClr val="black"/>
                        </a:solidFill>
                        <a:effectLst/>
                        <a:uLnTx/>
                        <a:uFillTx/>
                        <a:latin typeface="L Frutiger Ligh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smtClean="0">
                          <a:ln>
                            <a:noFill/>
                          </a:ln>
                          <a:solidFill>
                            <a:prstClr val="black"/>
                          </a:solidFill>
                          <a:effectLst/>
                          <a:uLnTx/>
                          <a:uFillTx/>
                          <a:latin typeface="L Frutiger Light"/>
                          <a:ea typeface="+mn-ea"/>
                          <a:cs typeface="+mn-cs"/>
                        </a:rPr>
                        <a:t>A = Attitude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smtClean="0">
                          <a:ln>
                            <a:noFill/>
                          </a:ln>
                          <a:solidFill>
                            <a:prstClr val="black"/>
                          </a:solidFill>
                          <a:effectLst/>
                          <a:uLnTx/>
                          <a:uFillTx/>
                          <a:latin typeface="L Frutiger Light"/>
                          <a:ea typeface="+mn-ea"/>
                          <a:cs typeface="+mn-cs"/>
                        </a:rPr>
                        <a:t>C = Creativity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smtClean="0">
                          <a:ln>
                            <a:noFill/>
                          </a:ln>
                          <a:solidFill>
                            <a:prstClr val="black"/>
                          </a:solidFill>
                          <a:effectLst/>
                          <a:uLnTx/>
                          <a:uFillTx/>
                          <a:latin typeface="L Frutiger Light"/>
                          <a:ea typeface="+mn-ea"/>
                          <a:cs typeface="+mn-cs"/>
                        </a:rPr>
                        <a:t>R = Relationships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smtClean="0">
                          <a:ln>
                            <a:noFill/>
                          </a:ln>
                          <a:solidFill>
                            <a:prstClr val="black"/>
                          </a:solidFill>
                          <a:effectLst/>
                          <a:uLnTx/>
                          <a:uFillTx/>
                          <a:latin typeface="L Frutiger Light"/>
                          <a:ea typeface="+mn-ea"/>
                          <a:cs typeface="+mn-cs"/>
                        </a:rPr>
                        <a:t>O = Organisation</a:t>
                      </a:r>
                    </a:p>
                    <a:p>
                      <a:pPr marL="0" indent="0" algn="ctr">
                        <a:buNone/>
                      </a:pPr>
                      <a:endParaRPr lang="en-GB" sz="1800" dirty="0" smtClean="0">
                        <a:solidFill>
                          <a:srgbClr val="FF0000"/>
                        </a:solidFill>
                        <a:latin typeface="L Frutiger Light"/>
                      </a:endParaRPr>
                    </a:p>
                    <a:p>
                      <a:pPr marL="0" indent="0" algn="ctr">
                        <a:buNone/>
                      </a:pPr>
                      <a:endParaRPr lang="en-GB" sz="1800" dirty="0" smtClean="0">
                        <a:solidFill>
                          <a:srgbClr val="FF0000"/>
                        </a:solidFill>
                        <a:latin typeface="L Frutiger Light"/>
                      </a:endParaRPr>
                    </a:p>
                    <a:p>
                      <a:pPr marL="0" indent="0" algn="ctr">
                        <a:buNone/>
                      </a:pPr>
                      <a:endParaRPr lang="en-GB" sz="1800" dirty="0" smtClean="0">
                        <a:solidFill>
                          <a:srgbClr val="FF0000"/>
                        </a:solidFill>
                        <a:latin typeface="L Frutiger Light"/>
                      </a:endParaRPr>
                    </a:p>
                    <a:p>
                      <a:pPr algn="ctr"/>
                      <a:endParaRPr lang="en-GB" sz="900" baseline="0" dirty="0">
                        <a:latin typeface="L Frutiger Light"/>
                      </a:endParaRPr>
                    </a:p>
                  </a:txBody>
                  <a:tcPr marL="78226" marR="78226" marT="41459" marB="41459">
                    <a:solidFill>
                      <a:schemeClr val="bg1"/>
                    </a:solidFill>
                  </a:tcPr>
                </a:tc>
              </a:tr>
            </a:tbl>
          </a:graphicData>
        </a:graphic>
      </p:graphicFrame>
      <p:sp>
        <p:nvSpPr>
          <p:cNvPr id="4" name="TextBox 3"/>
          <p:cNvSpPr txBox="1">
            <a:spLocks noChangeArrowheads="1"/>
          </p:cNvSpPr>
          <p:nvPr/>
        </p:nvSpPr>
        <p:spPr bwMode="auto">
          <a:xfrm>
            <a:off x="181985" y="6584487"/>
            <a:ext cx="8762377" cy="25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5" tIns="40073" rIns="80145" bIns="40073">
            <a:spAutoFit/>
          </a:bodyPr>
          <a:lstStyle>
            <a:lvl1pPr eaLnBrk="0" hangingPunct="0">
              <a:defRPr sz="2100">
                <a:solidFill>
                  <a:schemeClr val="tx1"/>
                </a:solidFill>
                <a:latin typeface="Calibri" charset="0"/>
                <a:ea typeface="ＭＳ Ｐゴシック" charset="0"/>
                <a:cs typeface="ＭＳ Ｐゴシック" charset="0"/>
              </a:defRPr>
            </a:lvl1pPr>
            <a:lvl2pPr marL="742950" indent="-285750" eaLnBrk="0" hangingPunct="0">
              <a:defRPr sz="2100">
                <a:solidFill>
                  <a:schemeClr val="tx1"/>
                </a:solidFill>
                <a:latin typeface="Calibri" charset="0"/>
                <a:ea typeface="ＭＳ Ｐゴシック" charset="0"/>
              </a:defRPr>
            </a:lvl2pPr>
            <a:lvl3pPr marL="1143000" indent="-228600" eaLnBrk="0" hangingPunct="0">
              <a:defRPr sz="2100">
                <a:solidFill>
                  <a:schemeClr val="tx1"/>
                </a:solidFill>
                <a:latin typeface="Calibri" charset="0"/>
                <a:ea typeface="ＭＳ Ｐゴシック" charset="0"/>
              </a:defRPr>
            </a:lvl3pPr>
            <a:lvl4pPr marL="1600200" indent="-228600" eaLnBrk="0" hangingPunct="0">
              <a:defRPr sz="2100">
                <a:solidFill>
                  <a:schemeClr val="tx1"/>
                </a:solidFill>
                <a:latin typeface="Calibri" charset="0"/>
                <a:ea typeface="ＭＳ Ｐゴシック" charset="0"/>
              </a:defRPr>
            </a:lvl4pPr>
            <a:lvl5pPr marL="2057400" indent="-228600" eaLnBrk="0" hangingPunct="0">
              <a:defRPr sz="2100">
                <a:solidFill>
                  <a:schemeClr val="tx1"/>
                </a:solidFill>
                <a:latin typeface="Calibri" charset="0"/>
                <a:ea typeface="ＭＳ Ｐゴシック" charset="0"/>
              </a:defRPr>
            </a:lvl5pPr>
            <a:lvl6pPr marL="2514600" indent="-228600" defTabSz="520700" eaLnBrk="0" fontAlgn="base" hangingPunct="0">
              <a:spcBef>
                <a:spcPct val="0"/>
              </a:spcBef>
              <a:spcAft>
                <a:spcPct val="0"/>
              </a:spcAft>
              <a:defRPr sz="2100">
                <a:solidFill>
                  <a:schemeClr val="tx1"/>
                </a:solidFill>
                <a:latin typeface="Calibri" charset="0"/>
                <a:ea typeface="ＭＳ Ｐゴシック" charset="0"/>
              </a:defRPr>
            </a:lvl6pPr>
            <a:lvl7pPr marL="2971800" indent="-228600" defTabSz="520700" eaLnBrk="0" fontAlgn="base" hangingPunct="0">
              <a:spcBef>
                <a:spcPct val="0"/>
              </a:spcBef>
              <a:spcAft>
                <a:spcPct val="0"/>
              </a:spcAft>
              <a:defRPr sz="2100">
                <a:solidFill>
                  <a:schemeClr val="tx1"/>
                </a:solidFill>
                <a:latin typeface="Calibri" charset="0"/>
                <a:ea typeface="ＭＳ Ｐゴシック" charset="0"/>
              </a:defRPr>
            </a:lvl7pPr>
            <a:lvl8pPr marL="3429000" indent="-228600" defTabSz="520700" eaLnBrk="0" fontAlgn="base" hangingPunct="0">
              <a:spcBef>
                <a:spcPct val="0"/>
              </a:spcBef>
              <a:spcAft>
                <a:spcPct val="0"/>
              </a:spcAft>
              <a:defRPr sz="2100">
                <a:solidFill>
                  <a:schemeClr val="tx1"/>
                </a:solidFill>
                <a:latin typeface="Calibri" charset="0"/>
                <a:ea typeface="ＭＳ Ｐゴシック" charset="0"/>
              </a:defRPr>
            </a:lvl8pPr>
            <a:lvl9pPr marL="3886200" indent="-228600" defTabSz="520700" eaLnBrk="0" fontAlgn="base" hangingPunct="0">
              <a:spcBef>
                <a:spcPct val="0"/>
              </a:spcBef>
              <a:spcAft>
                <a:spcPct val="0"/>
              </a:spcAft>
              <a:defRPr sz="2100">
                <a:solidFill>
                  <a:schemeClr val="tx1"/>
                </a:solidFill>
                <a:latin typeface="Calibri" charset="0"/>
                <a:ea typeface="ＭＳ Ｐゴシック" charset="0"/>
              </a:defRPr>
            </a:lvl9pPr>
          </a:lstStyle>
          <a:p>
            <a:pPr defTabSz="456385" eaLnBrk="1" fontAlgn="base" hangingPunct="1">
              <a:spcBef>
                <a:spcPct val="0"/>
              </a:spcBef>
              <a:spcAft>
                <a:spcPct val="0"/>
              </a:spcAft>
            </a:pPr>
            <a:r>
              <a:rPr lang="en-US" sz="1100" dirty="0">
                <a:solidFill>
                  <a:prstClr val="black"/>
                </a:solidFill>
                <a:latin typeface="B Frutiger Bold" charset="0"/>
                <a:cs typeface="B Frutiger Bold" charset="0"/>
              </a:rPr>
              <a:t>Powerpoint</a:t>
            </a:r>
          </a:p>
        </p:txBody>
      </p:sp>
      <p:cxnSp>
        <p:nvCxnSpPr>
          <p:cNvPr id="8" name="Straight Arrow Connector 7">
            <a:hlinkClick r:id="" action="ppaction://noaction"/>
          </p:cNvPr>
          <p:cNvCxnSpPr/>
          <p:nvPr/>
        </p:nvCxnSpPr>
        <p:spPr>
          <a:xfrm>
            <a:off x="8463861"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a:hlinkClick r:id="" action="ppaction://noaction"/>
          </p:cNvPr>
          <p:cNvCxnSpPr/>
          <p:nvPr/>
        </p:nvCxnSpPr>
        <p:spPr>
          <a:xfrm flipH="1">
            <a:off x="7436538"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ectangle 9">
            <a:hlinkClick r:id="rId4" action="ppaction://hlinksldjump"/>
          </p:cNvPr>
          <p:cNvSpPr/>
          <p:nvPr/>
        </p:nvSpPr>
        <p:spPr>
          <a:xfrm>
            <a:off x="8014854" y="6674150"/>
            <a:ext cx="318655"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44"/>
            <a:endParaRPr lang="en-GB">
              <a:solidFill>
                <a:prstClr val="white"/>
              </a:solidFill>
            </a:endParaRPr>
          </a:p>
        </p:txBody>
      </p:sp>
    </p:spTree>
    <p:extLst>
      <p:ext uri="{BB962C8B-B14F-4D97-AF65-F5344CB8AC3E}">
        <p14:creationId xmlns:p14="http://schemas.microsoft.com/office/powerpoint/2010/main" val="560119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050" name="TextBox 4"/>
          <p:cNvSpPr txBox="1">
            <a:spLocks noChangeArrowheads="1"/>
          </p:cNvSpPr>
          <p:nvPr/>
        </p:nvSpPr>
        <p:spPr bwMode="auto">
          <a:xfrm>
            <a:off x="359896" y="1975058"/>
            <a:ext cx="1529206" cy="149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5" tIns="40073" rIns="80145" bIns="40073">
            <a:spAutoFit/>
          </a:bodyPr>
          <a:lstStyle>
            <a:lvl1pPr>
              <a:defRPr sz="2100">
                <a:solidFill>
                  <a:schemeClr val="tx1"/>
                </a:solidFill>
                <a:latin typeface="Calibri" charset="0"/>
                <a:ea typeface="ＭＳ Ｐゴシック" charset="0"/>
                <a:cs typeface="ＭＳ Ｐゴシック" charset="0"/>
              </a:defRPr>
            </a:lvl1pPr>
            <a:lvl2pPr marL="742950" indent="-285750">
              <a:defRPr sz="2100">
                <a:solidFill>
                  <a:schemeClr val="tx1"/>
                </a:solidFill>
                <a:latin typeface="Calibri" charset="0"/>
                <a:ea typeface="ＭＳ Ｐゴシック" charset="0"/>
              </a:defRPr>
            </a:lvl2pPr>
            <a:lvl3pPr marL="1143000" indent="-228600">
              <a:defRPr sz="2100">
                <a:solidFill>
                  <a:schemeClr val="tx1"/>
                </a:solidFill>
                <a:latin typeface="Calibri" charset="0"/>
                <a:ea typeface="ＭＳ Ｐゴシック" charset="0"/>
              </a:defRPr>
            </a:lvl3pPr>
            <a:lvl4pPr marL="1600200" indent="-228600">
              <a:defRPr sz="2100">
                <a:solidFill>
                  <a:schemeClr val="tx1"/>
                </a:solidFill>
                <a:latin typeface="Calibri" charset="0"/>
                <a:ea typeface="ＭＳ Ｐゴシック" charset="0"/>
              </a:defRPr>
            </a:lvl4pPr>
            <a:lvl5pPr marL="2057400" indent="-228600">
              <a:defRPr sz="2100">
                <a:solidFill>
                  <a:schemeClr val="tx1"/>
                </a:solidFill>
                <a:latin typeface="Calibri" charset="0"/>
                <a:ea typeface="ＭＳ Ｐゴシック" charset="0"/>
              </a:defRPr>
            </a:lvl5pPr>
            <a:lvl6pPr marL="2514600" indent="-228600" defTabSz="520700" fontAlgn="base">
              <a:spcBef>
                <a:spcPct val="0"/>
              </a:spcBef>
              <a:spcAft>
                <a:spcPct val="0"/>
              </a:spcAft>
              <a:defRPr sz="2100">
                <a:solidFill>
                  <a:schemeClr val="tx1"/>
                </a:solidFill>
                <a:latin typeface="Calibri" charset="0"/>
                <a:ea typeface="ＭＳ Ｐゴシック" charset="0"/>
              </a:defRPr>
            </a:lvl6pPr>
            <a:lvl7pPr marL="2971800" indent="-228600" defTabSz="520700" fontAlgn="base">
              <a:spcBef>
                <a:spcPct val="0"/>
              </a:spcBef>
              <a:spcAft>
                <a:spcPct val="0"/>
              </a:spcAft>
              <a:defRPr sz="2100">
                <a:solidFill>
                  <a:schemeClr val="tx1"/>
                </a:solidFill>
                <a:latin typeface="Calibri" charset="0"/>
                <a:ea typeface="ＭＳ Ｐゴシック" charset="0"/>
              </a:defRPr>
            </a:lvl7pPr>
            <a:lvl8pPr marL="3429000" indent="-228600" defTabSz="520700" fontAlgn="base">
              <a:spcBef>
                <a:spcPct val="0"/>
              </a:spcBef>
              <a:spcAft>
                <a:spcPct val="0"/>
              </a:spcAft>
              <a:defRPr sz="2100">
                <a:solidFill>
                  <a:schemeClr val="tx1"/>
                </a:solidFill>
                <a:latin typeface="Calibri" charset="0"/>
                <a:ea typeface="ＭＳ Ｐゴシック" charset="0"/>
              </a:defRPr>
            </a:lvl8pPr>
            <a:lvl9pPr marL="3886200" indent="-228600" defTabSz="520700" fontAlgn="base">
              <a:spcBef>
                <a:spcPct val="0"/>
              </a:spcBef>
              <a:spcAft>
                <a:spcPct val="0"/>
              </a:spcAft>
              <a:defRPr sz="2100">
                <a:solidFill>
                  <a:schemeClr val="tx1"/>
                </a:solidFill>
                <a:latin typeface="Calibri" charset="0"/>
                <a:ea typeface="ＭＳ Ｐゴシック" charset="0"/>
              </a:defRPr>
            </a:lvl9pPr>
          </a:lstStyle>
          <a:p>
            <a:pPr defTabSz="456385" fontAlgn="base">
              <a:spcBef>
                <a:spcPct val="0"/>
              </a:spcBef>
              <a:spcAft>
                <a:spcPct val="0"/>
              </a:spcAft>
            </a:pPr>
            <a:r>
              <a:rPr lang="en-US" sz="2000" dirty="0">
                <a:solidFill>
                  <a:srgbClr val="D53B81"/>
                </a:solidFill>
                <a:latin typeface="Rockwell" charset="0"/>
                <a:cs typeface="Rockwell" charset="0"/>
              </a:rPr>
              <a:t>Attitude -</a:t>
            </a:r>
          </a:p>
          <a:p>
            <a:pPr defTabSz="456385" fontAlgn="base">
              <a:spcBef>
                <a:spcPct val="0"/>
              </a:spcBef>
              <a:spcAft>
                <a:spcPct val="0"/>
              </a:spcAft>
            </a:pPr>
            <a:r>
              <a:rPr lang="en-GB" sz="1200" dirty="0">
                <a:solidFill>
                  <a:srgbClr val="D53B81"/>
                </a:solidFill>
                <a:latin typeface="L Frutiger Light" charset="0"/>
                <a:cs typeface="L Frutiger Light" charset="0"/>
              </a:rPr>
              <a:t>understanding yourself and your motivation and setting and achieving your goals.</a:t>
            </a:r>
            <a:endParaRPr lang="en-US" sz="1200" dirty="0">
              <a:solidFill>
                <a:srgbClr val="D53B81"/>
              </a:solidFill>
              <a:latin typeface="L Frutiger Light" charset="0"/>
              <a:cs typeface="L Frutiger Light" charset="0"/>
            </a:endParaRPr>
          </a:p>
        </p:txBody>
      </p:sp>
      <p:sp>
        <p:nvSpPr>
          <p:cNvPr id="2051" name="TextBox 8"/>
          <p:cNvSpPr txBox="1">
            <a:spLocks noChangeArrowheads="1"/>
          </p:cNvSpPr>
          <p:nvPr/>
        </p:nvSpPr>
        <p:spPr bwMode="auto">
          <a:xfrm>
            <a:off x="359894" y="4718834"/>
            <a:ext cx="1962393" cy="1312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145" tIns="40073" rIns="80145" bIns="40073">
            <a:spAutoFit/>
          </a:bodyPr>
          <a:lstStyle>
            <a:lvl1pPr>
              <a:defRPr sz="2100">
                <a:solidFill>
                  <a:schemeClr val="tx1"/>
                </a:solidFill>
                <a:latin typeface="Calibri" charset="0"/>
                <a:ea typeface="ＭＳ Ｐゴシック" charset="0"/>
                <a:cs typeface="ＭＳ Ｐゴシック" charset="0"/>
              </a:defRPr>
            </a:lvl1pPr>
            <a:lvl2pPr marL="742950" indent="-285750">
              <a:defRPr sz="2100">
                <a:solidFill>
                  <a:schemeClr val="tx1"/>
                </a:solidFill>
                <a:latin typeface="Calibri" charset="0"/>
                <a:ea typeface="ＭＳ Ｐゴシック" charset="0"/>
              </a:defRPr>
            </a:lvl2pPr>
            <a:lvl3pPr marL="1143000" indent="-228600">
              <a:defRPr sz="2100">
                <a:solidFill>
                  <a:schemeClr val="tx1"/>
                </a:solidFill>
                <a:latin typeface="Calibri" charset="0"/>
                <a:ea typeface="ＭＳ Ｐゴシック" charset="0"/>
              </a:defRPr>
            </a:lvl3pPr>
            <a:lvl4pPr marL="1600200" indent="-228600">
              <a:defRPr sz="2100">
                <a:solidFill>
                  <a:schemeClr val="tx1"/>
                </a:solidFill>
                <a:latin typeface="Calibri" charset="0"/>
                <a:ea typeface="ＭＳ Ｐゴシック" charset="0"/>
              </a:defRPr>
            </a:lvl4pPr>
            <a:lvl5pPr marL="2057400" indent="-228600">
              <a:defRPr sz="2100">
                <a:solidFill>
                  <a:schemeClr val="tx1"/>
                </a:solidFill>
                <a:latin typeface="Calibri" charset="0"/>
                <a:ea typeface="ＭＳ Ｐゴシック" charset="0"/>
              </a:defRPr>
            </a:lvl5pPr>
            <a:lvl6pPr marL="2514600" indent="-228600" defTabSz="520700" fontAlgn="base">
              <a:spcBef>
                <a:spcPct val="0"/>
              </a:spcBef>
              <a:spcAft>
                <a:spcPct val="0"/>
              </a:spcAft>
              <a:defRPr sz="2100">
                <a:solidFill>
                  <a:schemeClr val="tx1"/>
                </a:solidFill>
                <a:latin typeface="Calibri" charset="0"/>
                <a:ea typeface="ＭＳ Ｐゴシック" charset="0"/>
              </a:defRPr>
            </a:lvl6pPr>
            <a:lvl7pPr marL="2971800" indent="-228600" defTabSz="520700" fontAlgn="base">
              <a:spcBef>
                <a:spcPct val="0"/>
              </a:spcBef>
              <a:spcAft>
                <a:spcPct val="0"/>
              </a:spcAft>
              <a:defRPr sz="2100">
                <a:solidFill>
                  <a:schemeClr val="tx1"/>
                </a:solidFill>
                <a:latin typeface="Calibri" charset="0"/>
                <a:ea typeface="ＭＳ Ｐゴシック" charset="0"/>
              </a:defRPr>
            </a:lvl7pPr>
            <a:lvl8pPr marL="3429000" indent="-228600" defTabSz="520700" fontAlgn="base">
              <a:spcBef>
                <a:spcPct val="0"/>
              </a:spcBef>
              <a:spcAft>
                <a:spcPct val="0"/>
              </a:spcAft>
              <a:defRPr sz="2100">
                <a:solidFill>
                  <a:schemeClr val="tx1"/>
                </a:solidFill>
                <a:latin typeface="Calibri" charset="0"/>
                <a:ea typeface="ＭＳ Ｐゴシック" charset="0"/>
              </a:defRPr>
            </a:lvl8pPr>
            <a:lvl9pPr marL="3886200" indent="-228600" defTabSz="520700" fontAlgn="base">
              <a:spcBef>
                <a:spcPct val="0"/>
              </a:spcBef>
              <a:spcAft>
                <a:spcPct val="0"/>
              </a:spcAft>
              <a:defRPr sz="2100">
                <a:solidFill>
                  <a:schemeClr val="tx1"/>
                </a:solidFill>
                <a:latin typeface="Calibri" charset="0"/>
                <a:ea typeface="ＭＳ Ｐゴシック" charset="0"/>
              </a:defRPr>
            </a:lvl9pPr>
          </a:lstStyle>
          <a:p>
            <a:pPr defTabSz="456385" fontAlgn="base">
              <a:spcBef>
                <a:spcPct val="0"/>
              </a:spcBef>
              <a:spcAft>
                <a:spcPct val="0"/>
              </a:spcAft>
            </a:pPr>
            <a:r>
              <a:rPr lang="en-US" sz="2000" dirty="0">
                <a:solidFill>
                  <a:srgbClr val="8EC36A"/>
                </a:solidFill>
                <a:latin typeface="Rockwell" charset="0"/>
                <a:cs typeface="Rockwell" charset="0"/>
              </a:rPr>
              <a:t>Relationships - </a:t>
            </a:r>
          </a:p>
          <a:p>
            <a:pPr defTabSz="456385" fontAlgn="base">
              <a:spcBef>
                <a:spcPct val="0"/>
              </a:spcBef>
              <a:spcAft>
                <a:spcPct val="0"/>
              </a:spcAft>
            </a:pPr>
            <a:r>
              <a:rPr lang="en-GB" sz="1200" dirty="0">
                <a:solidFill>
                  <a:srgbClr val="8EC36A"/>
                </a:solidFill>
                <a:latin typeface="L Frutiger Light" charset="0"/>
                <a:cs typeface="L Frutiger Light" charset="0"/>
              </a:rPr>
              <a:t>expressing your own views and ideas, appreciating others’ viewpoints and working co-operatively.</a:t>
            </a:r>
            <a:endParaRPr lang="en-US" sz="1200" dirty="0">
              <a:solidFill>
                <a:srgbClr val="8EC36A"/>
              </a:solidFill>
              <a:latin typeface="L Frutiger Light" charset="0"/>
              <a:cs typeface="L Frutiger Light" charset="0"/>
            </a:endParaRPr>
          </a:p>
        </p:txBody>
      </p:sp>
      <p:sp>
        <p:nvSpPr>
          <p:cNvPr id="2052" name="TextBox 9"/>
          <p:cNvSpPr txBox="1">
            <a:spLocks noChangeArrowheads="1"/>
          </p:cNvSpPr>
          <p:nvPr/>
        </p:nvSpPr>
        <p:spPr bwMode="auto">
          <a:xfrm>
            <a:off x="6924886" y="1975059"/>
            <a:ext cx="1529206" cy="1127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5" tIns="40073" rIns="80145" bIns="40073">
            <a:spAutoFit/>
          </a:bodyPr>
          <a:lstStyle>
            <a:lvl1pPr>
              <a:defRPr sz="2100">
                <a:solidFill>
                  <a:schemeClr val="tx1"/>
                </a:solidFill>
                <a:latin typeface="Calibri" charset="0"/>
                <a:ea typeface="ＭＳ Ｐゴシック" charset="0"/>
                <a:cs typeface="ＭＳ Ｐゴシック" charset="0"/>
              </a:defRPr>
            </a:lvl1pPr>
            <a:lvl2pPr marL="742950" indent="-285750">
              <a:defRPr sz="2100">
                <a:solidFill>
                  <a:schemeClr val="tx1"/>
                </a:solidFill>
                <a:latin typeface="Calibri" charset="0"/>
                <a:ea typeface="ＭＳ Ｐゴシック" charset="0"/>
              </a:defRPr>
            </a:lvl2pPr>
            <a:lvl3pPr marL="1143000" indent="-228600">
              <a:defRPr sz="2100">
                <a:solidFill>
                  <a:schemeClr val="tx1"/>
                </a:solidFill>
                <a:latin typeface="Calibri" charset="0"/>
                <a:ea typeface="ＭＳ Ｐゴシック" charset="0"/>
              </a:defRPr>
            </a:lvl3pPr>
            <a:lvl4pPr marL="1600200" indent="-228600">
              <a:defRPr sz="2100">
                <a:solidFill>
                  <a:schemeClr val="tx1"/>
                </a:solidFill>
                <a:latin typeface="Calibri" charset="0"/>
                <a:ea typeface="ＭＳ Ｐゴシック" charset="0"/>
              </a:defRPr>
            </a:lvl4pPr>
            <a:lvl5pPr marL="2057400" indent="-228600">
              <a:defRPr sz="2100">
                <a:solidFill>
                  <a:schemeClr val="tx1"/>
                </a:solidFill>
                <a:latin typeface="Calibri" charset="0"/>
                <a:ea typeface="ＭＳ Ｐゴシック" charset="0"/>
              </a:defRPr>
            </a:lvl5pPr>
            <a:lvl6pPr marL="2514600" indent="-228600" defTabSz="520700" fontAlgn="base">
              <a:spcBef>
                <a:spcPct val="0"/>
              </a:spcBef>
              <a:spcAft>
                <a:spcPct val="0"/>
              </a:spcAft>
              <a:defRPr sz="2100">
                <a:solidFill>
                  <a:schemeClr val="tx1"/>
                </a:solidFill>
                <a:latin typeface="Calibri" charset="0"/>
                <a:ea typeface="ＭＳ Ｐゴシック" charset="0"/>
              </a:defRPr>
            </a:lvl6pPr>
            <a:lvl7pPr marL="2971800" indent="-228600" defTabSz="520700" fontAlgn="base">
              <a:spcBef>
                <a:spcPct val="0"/>
              </a:spcBef>
              <a:spcAft>
                <a:spcPct val="0"/>
              </a:spcAft>
              <a:defRPr sz="2100">
                <a:solidFill>
                  <a:schemeClr val="tx1"/>
                </a:solidFill>
                <a:latin typeface="Calibri" charset="0"/>
                <a:ea typeface="ＭＳ Ｐゴシック" charset="0"/>
              </a:defRPr>
            </a:lvl7pPr>
            <a:lvl8pPr marL="3429000" indent="-228600" defTabSz="520700" fontAlgn="base">
              <a:spcBef>
                <a:spcPct val="0"/>
              </a:spcBef>
              <a:spcAft>
                <a:spcPct val="0"/>
              </a:spcAft>
              <a:defRPr sz="2100">
                <a:solidFill>
                  <a:schemeClr val="tx1"/>
                </a:solidFill>
                <a:latin typeface="Calibri" charset="0"/>
                <a:ea typeface="ＭＳ Ｐゴシック" charset="0"/>
              </a:defRPr>
            </a:lvl8pPr>
            <a:lvl9pPr marL="3886200" indent="-228600" defTabSz="520700" fontAlgn="base">
              <a:spcBef>
                <a:spcPct val="0"/>
              </a:spcBef>
              <a:spcAft>
                <a:spcPct val="0"/>
              </a:spcAft>
              <a:defRPr sz="2100">
                <a:solidFill>
                  <a:schemeClr val="tx1"/>
                </a:solidFill>
                <a:latin typeface="Calibri" charset="0"/>
                <a:ea typeface="ＭＳ Ｐゴシック" charset="0"/>
              </a:defRPr>
            </a:lvl9pPr>
          </a:lstStyle>
          <a:p>
            <a:pPr defTabSz="456385" fontAlgn="base">
              <a:spcBef>
                <a:spcPct val="0"/>
              </a:spcBef>
              <a:spcAft>
                <a:spcPct val="0"/>
              </a:spcAft>
            </a:pPr>
            <a:r>
              <a:rPr lang="en-US" sz="2000" dirty="0">
                <a:solidFill>
                  <a:srgbClr val="EDA05F"/>
                </a:solidFill>
                <a:latin typeface="Rockwell" charset="0"/>
                <a:cs typeface="Rockwell" charset="0"/>
              </a:rPr>
              <a:t>Creativity -</a:t>
            </a:r>
          </a:p>
          <a:p>
            <a:pPr defTabSz="456385" fontAlgn="base">
              <a:spcBef>
                <a:spcPct val="0"/>
              </a:spcBef>
              <a:spcAft>
                <a:spcPct val="0"/>
              </a:spcAft>
            </a:pPr>
            <a:r>
              <a:rPr lang="en-GB" sz="1200" dirty="0">
                <a:solidFill>
                  <a:srgbClr val="EDA05F"/>
                </a:solidFill>
                <a:latin typeface="L Frutiger Light" charset="0"/>
                <a:cs typeface="L Frutiger Light" charset="0"/>
              </a:rPr>
              <a:t>generating ideas, solving problems and creating opportunities.</a:t>
            </a:r>
            <a:endParaRPr lang="en-US" sz="1200" dirty="0">
              <a:solidFill>
                <a:srgbClr val="EDA05F"/>
              </a:solidFill>
              <a:latin typeface="L Frutiger Light" charset="0"/>
              <a:cs typeface="L Frutiger Light" charset="0"/>
            </a:endParaRPr>
          </a:p>
        </p:txBody>
      </p:sp>
      <p:sp>
        <p:nvSpPr>
          <p:cNvPr id="2053" name="TextBox 10"/>
          <p:cNvSpPr txBox="1">
            <a:spLocks noChangeArrowheads="1"/>
          </p:cNvSpPr>
          <p:nvPr/>
        </p:nvSpPr>
        <p:spPr bwMode="auto">
          <a:xfrm>
            <a:off x="6924886" y="4718834"/>
            <a:ext cx="2015914" cy="149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145" tIns="40073" rIns="80145" bIns="40073">
            <a:spAutoFit/>
          </a:bodyPr>
          <a:lstStyle>
            <a:lvl1pPr>
              <a:defRPr sz="2100">
                <a:solidFill>
                  <a:schemeClr val="tx1"/>
                </a:solidFill>
                <a:latin typeface="Calibri" charset="0"/>
                <a:ea typeface="ＭＳ Ｐゴシック" charset="0"/>
                <a:cs typeface="ＭＳ Ｐゴシック" charset="0"/>
              </a:defRPr>
            </a:lvl1pPr>
            <a:lvl2pPr marL="742950" indent="-285750">
              <a:defRPr sz="2100">
                <a:solidFill>
                  <a:schemeClr val="tx1"/>
                </a:solidFill>
                <a:latin typeface="Calibri" charset="0"/>
                <a:ea typeface="ＭＳ Ｐゴシック" charset="0"/>
              </a:defRPr>
            </a:lvl2pPr>
            <a:lvl3pPr marL="1143000" indent="-228600">
              <a:defRPr sz="2100">
                <a:solidFill>
                  <a:schemeClr val="tx1"/>
                </a:solidFill>
                <a:latin typeface="Calibri" charset="0"/>
                <a:ea typeface="ＭＳ Ｐゴシック" charset="0"/>
              </a:defRPr>
            </a:lvl3pPr>
            <a:lvl4pPr marL="1600200" indent="-228600">
              <a:defRPr sz="2100">
                <a:solidFill>
                  <a:schemeClr val="tx1"/>
                </a:solidFill>
                <a:latin typeface="Calibri" charset="0"/>
                <a:ea typeface="ＭＳ Ｐゴシック" charset="0"/>
              </a:defRPr>
            </a:lvl4pPr>
            <a:lvl5pPr marL="2057400" indent="-228600">
              <a:defRPr sz="2100">
                <a:solidFill>
                  <a:schemeClr val="tx1"/>
                </a:solidFill>
                <a:latin typeface="Calibri" charset="0"/>
                <a:ea typeface="ＭＳ Ｐゴシック" charset="0"/>
              </a:defRPr>
            </a:lvl5pPr>
            <a:lvl6pPr marL="2514600" indent="-228600" defTabSz="520700" fontAlgn="base">
              <a:spcBef>
                <a:spcPct val="0"/>
              </a:spcBef>
              <a:spcAft>
                <a:spcPct val="0"/>
              </a:spcAft>
              <a:defRPr sz="2100">
                <a:solidFill>
                  <a:schemeClr val="tx1"/>
                </a:solidFill>
                <a:latin typeface="Calibri" charset="0"/>
                <a:ea typeface="ＭＳ Ｐゴシック" charset="0"/>
              </a:defRPr>
            </a:lvl6pPr>
            <a:lvl7pPr marL="2971800" indent="-228600" defTabSz="520700" fontAlgn="base">
              <a:spcBef>
                <a:spcPct val="0"/>
              </a:spcBef>
              <a:spcAft>
                <a:spcPct val="0"/>
              </a:spcAft>
              <a:defRPr sz="2100">
                <a:solidFill>
                  <a:schemeClr val="tx1"/>
                </a:solidFill>
                <a:latin typeface="Calibri" charset="0"/>
                <a:ea typeface="ＭＳ Ｐゴシック" charset="0"/>
              </a:defRPr>
            </a:lvl7pPr>
            <a:lvl8pPr marL="3429000" indent="-228600" defTabSz="520700" fontAlgn="base">
              <a:spcBef>
                <a:spcPct val="0"/>
              </a:spcBef>
              <a:spcAft>
                <a:spcPct val="0"/>
              </a:spcAft>
              <a:defRPr sz="2100">
                <a:solidFill>
                  <a:schemeClr val="tx1"/>
                </a:solidFill>
                <a:latin typeface="Calibri" charset="0"/>
                <a:ea typeface="ＭＳ Ｐゴシック" charset="0"/>
              </a:defRPr>
            </a:lvl8pPr>
            <a:lvl9pPr marL="3886200" indent="-228600" defTabSz="520700" fontAlgn="base">
              <a:spcBef>
                <a:spcPct val="0"/>
              </a:spcBef>
              <a:spcAft>
                <a:spcPct val="0"/>
              </a:spcAft>
              <a:defRPr sz="2100">
                <a:solidFill>
                  <a:schemeClr val="tx1"/>
                </a:solidFill>
                <a:latin typeface="Calibri" charset="0"/>
                <a:ea typeface="ＭＳ Ｐゴシック" charset="0"/>
              </a:defRPr>
            </a:lvl9pPr>
          </a:lstStyle>
          <a:p>
            <a:pPr defTabSz="456385" fontAlgn="base">
              <a:spcBef>
                <a:spcPct val="0"/>
              </a:spcBef>
              <a:spcAft>
                <a:spcPct val="0"/>
              </a:spcAft>
            </a:pPr>
            <a:r>
              <a:rPr lang="en-US" sz="2000" dirty="0">
                <a:solidFill>
                  <a:srgbClr val="67BED0"/>
                </a:solidFill>
                <a:latin typeface="Rockwell" charset="0"/>
                <a:cs typeface="Rockwell" charset="0"/>
              </a:rPr>
              <a:t>Organisation - </a:t>
            </a:r>
          </a:p>
          <a:p>
            <a:pPr defTabSz="456385" fontAlgn="base">
              <a:spcBef>
                <a:spcPct val="0"/>
              </a:spcBef>
              <a:spcAft>
                <a:spcPct val="0"/>
              </a:spcAft>
            </a:pPr>
            <a:r>
              <a:rPr lang="en-GB" sz="1200" dirty="0">
                <a:solidFill>
                  <a:srgbClr val="67BED0"/>
                </a:solidFill>
                <a:latin typeface="L Frutiger Light" charset="0"/>
                <a:cs typeface="L Frutiger Light" charset="0"/>
              </a:rPr>
              <a:t>being able to make  informed decisions and fulfil your objectives by researching, planning and managing situations, opportunities and risk.</a:t>
            </a:r>
            <a:endParaRPr lang="en-US" sz="1200" dirty="0">
              <a:solidFill>
                <a:srgbClr val="67BED0"/>
              </a:solidFill>
              <a:latin typeface="L Frutiger Light" charset="0"/>
              <a:cs typeface="L Frutiger Light" charset="0"/>
            </a:endParaRPr>
          </a:p>
        </p:txBody>
      </p:sp>
      <p:cxnSp>
        <p:nvCxnSpPr>
          <p:cNvPr id="8" name="Straight Arrow Connector 7">
            <a:hlinkClick r:id="" action="ppaction://noaction"/>
          </p:cNvPr>
          <p:cNvCxnSpPr/>
          <p:nvPr/>
        </p:nvCxnSpPr>
        <p:spPr>
          <a:xfrm>
            <a:off x="8463861"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a:hlinkClick r:id="" action="ppaction://noaction"/>
          </p:cNvPr>
          <p:cNvCxnSpPr/>
          <p:nvPr/>
        </p:nvCxnSpPr>
        <p:spPr>
          <a:xfrm flipH="1">
            <a:off x="7436538"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ectangle 9">
            <a:hlinkClick r:id="rId4" action="ppaction://hlinksldjump"/>
          </p:cNvPr>
          <p:cNvSpPr/>
          <p:nvPr/>
        </p:nvSpPr>
        <p:spPr>
          <a:xfrm>
            <a:off x="8014854" y="6674150"/>
            <a:ext cx="318655"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44"/>
            <a:endParaRPr lang="en-GB">
              <a:solidFill>
                <a:prstClr val="white"/>
              </a:solidFill>
            </a:endParaRPr>
          </a:p>
        </p:txBody>
      </p:sp>
    </p:spTree>
    <p:extLst>
      <p:ext uri="{BB962C8B-B14F-4D97-AF65-F5344CB8AC3E}">
        <p14:creationId xmlns:p14="http://schemas.microsoft.com/office/powerpoint/2010/main" val="292647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14347" name="TextBox 1"/>
          <p:cNvSpPr txBox="1">
            <a:spLocks noChangeArrowheads="1"/>
          </p:cNvSpPr>
          <p:nvPr/>
        </p:nvSpPr>
        <p:spPr bwMode="auto">
          <a:xfrm>
            <a:off x="243098" y="1328704"/>
            <a:ext cx="8440510" cy="94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5" tIns="40073" rIns="80145" bIns="40073">
            <a:spAutoFit/>
          </a:bodyPr>
          <a:lstStyle>
            <a:lvl1pPr eaLnBrk="0" hangingPunct="0">
              <a:defRPr sz="2100">
                <a:solidFill>
                  <a:schemeClr val="tx1"/>
                </a:solidFill>
                <a:latin typeface="Calibri" charset="0"/>
                <a:ea typeface="ＭＳ Ｐゴシック" charset="0"/>
                <a:cs typeface="ＭＳ Ｐゴシック" charset="0"/>
              </a:defRPr>
            </a:lvl1pPr>
            <a:lvl2pPr marL="742950" indent="-285750" eaLnBrk="0" hangingPunct="0">
              <a:defRPr sz="2100">
                <a:solidFill>
                  <a:schemeClr val="tx1"/>
                </a:solidFill>
                <a:latin typeface="Calibri" charset="0"/>
                <a:ea typeface="ＭＳ Ｐゴシック" charset="0"/>
              </a:defRPr>
            </a:lvl2pPr>
            <a:lvl3pPr marL="1143000" indent="-228600" eaLnBrk="0" hangingPunct="0">
              <a:defRPr sz="2100">
                <a:solidFill>
                  <a:schemeClr val="tx1"/>
                </a:solidFill>
                <a:latin typeface="Calibri" charset="0"/>
                <a:ea typeface="ＭＳ Ｐゴシック" charset="0"/>
              </a:defRPr>
            </a:lvl3pPr>
            <a:lvl4pPr marL="1600200" indent="-228600" eaLnBrk="0" hangingPunct="0">
              <a:defRPr sz="2100">
                <a:solidFill>
                  <a:schemeClr val="tx1"/>
                </a:solidFill>
                <a:latin typeface="Calibri" charset="0"/>
                <a:ea typeface="ＭＳ Ｐゴシック" charset="0"/>
              </a:defRPr>
            </a:lvl4pPr>
            <a:lvl5pPr marL="2057400" indent="-228600" eaLnBrk="0" hangingPunct="0">
              <a:defRPr sz="2100">
                <a:solidFill>
                  <a:schemeClr val="tx1"/>
                </a:solidFill>
                <a:latin typeface="Calibri" charset="0"/>
                <a:ea typeface="ＭＳ Ｐゴシック" charset="0"/>
              </a:defRPr>
            </a:lvl5pPr>
            <a:lvl6pPr marL="2514600" indent="-228600" defTabSz="520700" eaLnBrk="0" fontAlgn="base" hangingPunct="0">
              <a:spcBef>
                <a:spcPct val="0"/>
              </a:spcBef>
              <a:spcAft>
                <a:spcPct val="0"/>
              </a:spcAft>
              <a:defRPr sz="2100">
                <a:solidFill>
                  <a:schemeClr val="tx1"/>
                </a:solidFill>
                <a:latin typeface="Calibri" charset="0"/>
                <a:ea typeface="ＭＳ Ｐゴシック" charset="0"/>
              </a:defRPr>
            </a:lvl6pPr>
            <a:lvl7pPr marL="2971800" indent="-228600" defTabSz="520700" eaLnBrk="0" fontAlgn="base" hangingPunct="0">
              <a:spcBef>
                <a:spcPct val="0"/>
              </a:spcBef>
              <a:spcAft>
                <a:spcPct val="0"/>
              </a:spcAft>
              <a:defRPr sz="2100">
                <a:solidFill>
                  <a:schemeClr val="tx1"/>
                </a:solidFill>
                <a:latin typeface="Calibri" charset="0"/>
                <a:ea typeface="ＭＳ Ｐゴシック" charset="0"/>
              </a:defRPr>
            </a:lvl7pPr>
            <a:lvl8pPr marL="3429000" indent="-228600" defTabSz="520700" eaLnBrk="0" fontAlgn="base" hangingPunct="0">
              <a:spcBef>
                <a:spcPct val="0"/>
              </a:spcBef>
              <a:spcAft>
                <a:spcPct val="0"/>
              </a:spcAft>
              <a:defRPr sz="2100">
                <a:solidFill>
                  <a:schemeClr val="tx1"/>
                </a:solidFill>
                <a:latin typeface="Calibri" charset="0"/>
                <a:ea typeface="ＭＳ Ｐゴシック" charset="0"/>
              </a:defRPr>
            </a:lvl8pPr>
            <a:lvl9pPr marL="3886200" indent="-228600" defTabSz="520700" eaLnBrk="0" fontAlgn="base" hangingPunct="0">
              <a:spcBef>
                <a:spcPct val="0"/>
              </a:spcBef>
              <a:spcAft>
                <a:spcPct val="0"/>
              </a:spcAft>
              <a:defRPr sz="2100">
                <a:solidFill>
                  <a:schemeClr val="tx1"/>
                </a:solidFill>
                <a:latin typeface="Calibri" charset="0"/>
                <a:ea typeface="ＭＳ Ｐゴシック" charset="0"/>
              </a:defRPr>
            </a:lvl9pPr>
          </a:lstStyle>
          <a:p>
            <a:pPr defTabSz="456385" eaLnBrk="1" fontAlgn="base" hangingPunct="1">
              <a:spcBef>
                <a:spcPct val="0"/>
              </a:spcBef>
              <a:spcAft>
                <a:spcPct val="0"/>
              </a:spcAft>
            </a:pPr>
            <a:r>
              <a:rPr lang="en-US" sz="2000" dirty="0" smtClean="0">
                <a:solidFill>
                  <a:srgbClr val="D53B81"/>
                </a:solidFill>
                <a:latin typeface="Rockwell" charset="0"/>
                <a:cs typeface="Rockwell" charset="0"/>
              </a:rPr>
              <a:t>2. Attitude</a:t>
            </a:r>
            <a:endParaRPr lang="en-US" sz="2000" dirty="0">
              <a:solidFill>
                <a:srgbClr val="D53B81"/>
              </a:solidFill>
              <a:latin typeface="Rockwell" charset="0"/>
              <a:cs typeface="Rockwell" charset="0"/>
            </a:endParaRPr>
          </a:p>
          <a:p>
            <a:pPr defTabSz="456385" eaLnBrk="1" fontAlgn="base" hangingPunct="1">
              <a:spcBef>
                <a:spcPct val="0"/>
              </a:spcBef>
              <a:spcAft>
                <a:spcPct val="0"/>
              </a:spcAft>
            </a:pPr>
            <a:r>
              <a:rPr lang="en-GB" sz="1400" dirty="0">
                <a:solidFill>
                  <a:srgbClr val="D53B81"/>
                </a:solidFill>
                <a:latin typeface="Rockwell" charset="0"/>
                <a:cs typeface="Rockwell" charset="0"/>
              </a:rPr>
              <a:t>To enable </a:t>
            </a:r>
            <a:r>
              <a:rPr lang="en-GB" sz="1400" dirty="0" smtClean="0">
                <a:solidFill>
                  <a:srgbClr val="D53B81"/>
                </a:solidFill>
                <a:latin typeface="Rockwell" charset="0"/>
                <a:cs typeface="Rockwell" charset="0"/>
              </a:rPr>
              <a:t>learners </a:t>
            </a:r>
            <a:r>
              <a:rPr lang="en-GB" sz="1400" dirty="0">
                <a:solidFill>
                  <a:srgbClr val="D53B81"/>
                </a:solidFill>
                <a:latin typeface="Rockwell" charset="0"/>
                <a:cs typeface="Rockwell" charset="0"/>
              </a:rPr>
              <a:t>to understand themselves, their motivation and to set and achieve their goals.</a:t>
            </a:r>
          </a:p>
          <a:p>
            <a:pPr defTabSz="456385" eaLnBrk="1" fontAlgn="base" hangingPunct="1">
              <a:spcBef>
                <a:spcPct val="0"/>
              </a:spcBef>
              <a:spcAft>
                <a:spcPct val="0"/>
              </a:spcAft>
            </a:pPr>
            <a:endParaRPr lang="en-US" dirty="0">
              <a:solidFill>
                <a:srgbClr val="D53B81"/>
              </a:solidFill>
              <a:latin typeface="Rockwell" charset="0"/>
              <a:cs typeface="Rockwell" charset="0"/>
            </a:endParaRPr>
          </a:p>
        </p:txBody>
      </p:sp>
      <p:sp>
        <p:nvSpPr>
          <p:cNvPr id="14348" name="TextBox 3"/>
          <p:cNvSpPr txBox="1">
            <a:spLocks noChangeArrowheads="1"/>
          </p:cNvSpPr>
          <p:nvPr/>
        </p:nvSpPr>
        <p:spPr bwMode="auto">
          <a:xfrm>
            <a:off x="181985" y="6584487"/>
            <a:ext cx="8762377" cy="25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5" tIns="40073" rIns="80145" bIns="40073">
            <a:spAutoFit/>
          </a:bodyPr>
          <a:lstStyle>
            <a:lvl1pPr eaLnBrk="0" hangingPunct="0">
              <a:defRPr sz="2100">
                <a:solidFill>
                  <a:schemeClr val="tx1"/>
                </a:solidFill>
                <a:latin typeface="Calibri" charset="0"/>
                <a:ea typeface="ＭＳ Ｐゴシック" charset="0"/>
                <a:cs typeface="ＭＳ Ｐゴシック" charset="0"/>
              </a:defRPr>
            </a:lvl1pPr>
            <a:lvl2pPr marL="742950" indent="-285750" eaLnBrk="0" hangingPunct="0">
              <a:defRPr sz="2100">
                <a:solidFill>
                  <a:schemeClr val="tx1"/>
                </a:solidFill>
                <a:latin typeface="Calibri" charset="0"/>
                <a:ea typeface="ＭＳ Ｐゴシック" charset="0"/>
              </a:defRPr>
            </a:lvl2pPr>
            <a:lvl3pPr marL="1143000" indent="-228600" eaLnBrk="0" hangingPunct="0">
              <a:defRPr sz="2100">
                <a:solidFill>
                  <a:schemeClr val="tx1"/>
                </a:solidFill>
                <a:latin typeface="Calibri" charset="0"/>
                <a:ea typeface="ＭＳ Ｐゴシック" charset="0"/>
              </a:defRPr>
            </a:lvl3pPr>
            <a:lvl4pPr marL="1600200" indent="-228600" eaLnBrk="0" hangingPunct="0">
              <a:defRPr sz="2100">
                <a:solidFill>
                  <a:schemeClr val="tx1"/>
                </a:solidFill>
                <a:latin typeface="Calibri" charset="0"/>
                <a:ea typeface="ＭＳ Ｐゴシック" charset="0"/>
              </a:defRPr>
            </a:lvl4pPr>
            <a:lvl5pPr marL="2057400" indent="-228600" eaLnBrk="0" hangingPunct="0">
              <a:defRPr sz="2100">
                <a:solidFill>
                  <a:schemeClr val="tx1"/>
                </a:solidFill>
                <a:latin typeface="Calibri" charset="0"/>
                <a:ea typeface="ＭＳ Ｐゴシック" charset="0"/>
              </a:defRPr>
            </a:lvl5pPr>
            <a:lvl6pPr marL="2514600" indent="-228600" defTabSz="520700" eaLnBrk="0" fontAlgn="base" hangingPunct="0">
              <a:spcBef>
                <a:spcPct val="0"/>
              </a:spcBef>
              <a:spcAft>
                <a:spcPct val="0"/>
              </a:spcAft>
              <a:defRPr sz="2100">
                <a:solidFill>
                  <a:schemeClr val="tx1"/>
                </a:solidFill>
                <a:latin typeface="Calibri" charset="0"/>
                <a:ea typeface="ＭＳ Ｐゴシック" charset="0"/>
              </a:defRPr>
            </a:lvl6pPr>
            <a:lvl7pPr marL="2971800" indent="-228600" defTabSz="520700" eaLnBrk="0" fontAlgn="base" hangingPunct="0">
              <a:spcBef>
                <a:spcPct val="0"/>
              </a:spcBef>
              <a:spcAft>
                <a:spcPct val="0"/>
              </a:spcAft>
              <a:defRPr sz="2100">
                <a:solidFill>
                  <a:schemeClr val="tx1"/>
                </a:solidFill>
                <a:latin typeface="Calibri" charset="0"/>
                <a:ea typeface="ＭＳ Ｐゴシック" charset="0"/>
              </a:defRPr>
            </a:lvl7pPr>
            <a:lvl8pPr marL="3429000" indent="-228600" defTabSz="520700" eaLnBrk="0" fontAlgn="base" hangingPunct="0">
              <a:spcBef>
                <a:spcPct val="0"/>
              </a:spcBef>
              <a:spcAft>
                <a:spcPct val="0"/>
              </a:spcAft>
              <a:defRPr sz="2100">
                <a:solidFill>
                  <a:schemeClr val="tx1"/>
                </a:solidFill>
                <a:latin typeface="Calibri" charset="0"/>
                <a:ea typeface="ＭＳ Ｐゴシック" charset="0"/>
              </a:defRPr>
            </a:lvl8pPr>
            <a:lvl9pPr marL="3886200" indent="-228600" defTabSz="520700" eaLnBrk="0" fontAlgn="base" hangingPunct="0">
              <a:spcBef>
                <a:spcPct val="0"/>
              </a:spcBef>
              <a:spcAft>
                <a:spcPct val="0"/>
              </a:spcAft>
              <a:defRPr sz="2100">
                <a:solidFill>
                  <a:schemeClr val="tx1"/>
                </a:solidFill>
                <a:latin typeface="Calibri" charset="0"/>
                <a:ea typeface="ＭＳ Ｐゴシック" charset="0"/>
              </a:defRPr>
            </a:lvl9pPr>
          </a:lstStyle>
          <a:p>
            <a:pPr defTabSz="456385" eaLnBrk="1" fontAlgn="base" hangingPunct="1">
              <a:spcBef>
                <a:spcPct val="0"/>
              </a:spcBef>
              <a:spcAft>
                <a:spcPct val="0"/>
              </a:spcAft>
            </a:pPr>
            <a:r>
              <a:rPr lang="en-US" sz="1100" dirty="0">
                <a:solidFill>
                  <a:prstClr val="black"/>
                </a:solidFill>
                <a:latin typeface="B Frutiger Bold" charset="0"/>
                <a:cs typeface="B Frutiger Bold" charset="0"/>
              </a:rPr>
              <a:t>Powerpoint</a:t>
            </a:r>
          </a:p>
        </p:txBody>
      </p:sp>
      <p:graphicFrame>
        <p:nvGraphicFramePr>
          <p:cNvPr id="7" name="Table 6"/>
          <p:cNvGraphicFramePr>
            <a:graphicFrameLocks noGrp="1"/>
          </p:cNvGraphicFramePr>
          <p:nvPr>
            <p:extLst>
              <p:ext uri="{D42A27DB-BD31-4B8C-83A1-F6EECF244321}">
                <p14:modId xmlns:p14="http://schemas.microsoft.com/office/powerpoint/2010/main" val="2143904389"/>
              </p:ext>
            </p:extLst>
          </p:nvPr>
        </p:nvGraphicFramePr>
        <p:xfrm>
          <a:off x="272976" y="2092635"/>
          <a:ext cx="8500127" cy="3620748"/>
        </p:xfrm>
        <a:graphic>
          <a:graphicData uri="http://schemas.openxmlformats.org/drawingml/2006/table">
            <a:tbl>
              <a:tblPr firstRow="1" bandRow="1">
                <a:tableStyleId>{21E4AEA4-8DFA-4A89-87EB-49C32662AFE0}</a:tableStyleId>
              </a:tblPr>
              <a:tblGrid>
                <a:gridCol w="8500127"/>
              </a:tblGrid>
              <a:tr h="359311">
                <a:tc>
                  <a:txBody>
                    <a:bodyPr/>
                    <a:lstStyle/>
                    <a:p>
                      <a:pPr marL="0" marR="0" indent="0" algn="l" defTabSz="457144" rtl="0" eaLnBrk="1" fontAlgn="auto" latinLnBrk="0" hangingPunct="1">
                        <a:lnSpc>
                          <a:spcPct val="100000"/>
                        </a:lnSpc>
                        <a:spcBef>
                          <a:spcPts val="0"/>
                        </a:spcBef>
                        <a:spcAft>
                          <a:spcPts val="0"/>
                        </a:spcAft>
                        <a:buClrTx/>
                        <a:buSzTx/>
                        <a:buFontTx/>
                        <a:buNone/>
                        <a:tabLst/>
                        <a:defRPr/>
                      </a:pPr>
                      <a:r>
                        <a:rPr lang="en-GB" sz="1800" dirty="0" smtClean="0">
                          <a:latin typeface="L Frutiger Light"/>
                        </a:rPr>
                        <a:t>including:</a:t>
                      </a:r>
                    </a:p>
                  </a:txBody>
                  <a:tcPr marL="78226" marR="78226" marT="41459" marB="41459">
                    <a:solidFill>
                      <a:srgbClr val="D53B81"/>
                    </a:solidFill>
                  </a:tcPr>
                </a:tc>
              </a:tr>
              <a:tr h="3261437">
                <a:tc>
                  <a:txBody>
                    <a:bodyPr/>
                    <a:lstStyle/>
                    <a:p>
                      <a:pPr marL="342900" indent="-342900">
                        <a:lnSpc>
                          <a:spcPct val="200000"/>
                        </a:lnSpc>
                        <a:buFont typeface="Arial" pitchFamily="34" charset="0"/>
                        <a:buChar char="•"/>
                      </a:pPr>
                      <a:r>
                        <a:rPr lang="en-GB" sz="1800" dirty="0" smtClean="0">
                          <a:latin typeface="L Frutiger Light"/>
                        </a:rPr>
                        <a:t>Self knowledge/belief/confidence</a:t>
                      </a:r>
                    </a:p>
                    <a:p>
                      <a:pPr marL="342900" indent="-342900">
                        <a:lnSpc>
                          <a:spcPct val="200000"/>
                        </a:lnSpc>
                        <a:buFont typeface="Arial" pitchFamily="34" charset="0"/>
                        <a:buChar char="•"/>
                      </a:pPr>
                      <a:r>
                        <a:rPr lang="en-GB" sz="1800" dirty="0" smtClean="0">
                          <a:latin typeface="L Frutiger Light"/>
                        </a:rPr>
                        <a:t>Motivation</a:t>
                      </a:r>
                    </a:p>
                    <a:p>
                      <a:pPr marL="342900" indent="-342900">
                        <a:lnSpc>
                          <a:spcPct val="200000"/>
                        </a:lnSpc>
                        <a:buFont typeface="Arial" pitchFamily="34" charset="0"/>
                        <a:buChar char="•"/>
                      </a:pPr>
                      <a:r>
                        <a:rPr lang="en-GB" sz="1800" dirty="0" smtClean="0">
                          <a:latin typeface="L Frutiger Light"/>
                        </a:rPr>
                        <a:t>Aspiration</a:t>
                      </a:r>
                    </a:p>
                    <a:p>
                      <a:pPr marL="342900" indent="-342900">
                        <a:lnSpc>
                          <a:spcPct val="200000"/>
                        </a:lnSpc>
                        <a:buFont typeface="Arial" pitchFamily="34" charset="0"/>
                        <a:buChar char="•"/>
                      </a:pPr>
                      <a:r>
                        <a:rPr lang="en-GB" sz="1800" dirty="0" smtClean="0">
                          <a:latin typeface="L Frutiger Light"/>
                        </a:rPr>
                        <a:t>Determination</a:t>
                      </a:r>
                    </a:p>
                    <a:p>
                      <a:pPr marL="342900" indent="-342900">
                        <a:lnSpc>
                          <a:spcPct val="200000"/>
                        </a:lnSpc>
                        <a:buFont typeface="Arial" pitchFamily="34" charset="0"/>
                        <a:buChar char="•"/>
                      </a:pPr>
                      <a:r>
                        <a:rPr lang="en-GB" sz="1800" dirty="0" smtClean="0">
                          <a:latin typeface="L Frutiger Light"/>
                        </a:rPr>
                        <a:t>Competitiveness</a:t>
                      </a:r>
                    </a:p>
                    <a:p>
                      <a:pPr algn="ctr"/>
                      <a:endParaRPr lang="en-GB" sz="900" baseline="0" dirty="0">
                        <a:latin typeface="L Frutiger Light"/>
                      </a:endParaRPr>
                    </a:p>
                  </a:txBody>
                  <a:tcPr marL="78226" marR="78226" marT="41459" marB="41459"/>
                </a:tc>
              </a:tr>
            </a:tbl>
          </a:graphicData>
        </a:graphic>
      </p:graphicFrame>
      <p:cxnSp>
        <p:nvCxnSpPr>
          <p:cNvPr id="8" name="Straight Arrow Connector 7">
            <a:hlinkClick r:id="" action="ppaction://noaction"/>
          </p:cNvPr>
          <p:cNvCxnSpPr/>
          <p:nvPr/>
        </p:nvCxnSpPr>
        <p:spPr>
          <a:xfrm>
            <a:off x="8463861"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a:hlinkClick r:id="" action="ppaction://noaction"/>
          </p:cNvPr>
          <p:cNvCxnSpPr/>
          <p:nvPr/>
        </p:nvCxnSpPr>
        <p:spPr>
          <a:xfrm flipH="1">
            <a:off x="7436538"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ectangle 9">
            <a:hlinkClick r:id="rId4" action="ppaction://hlinksldjump"/>
          </p:cNvPr>
          <p:cNvSpPr/>
          <p:nvPr/>
        </p:nvSpPr>
        <p:spPr>
          <a:xfrm>
            <a:off x="8014854" y="6674150"/>
            <a:ext cx="318655"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44"/>
            <a:endParaRPr lang="en-GB">
              <a:solidFill>
                <a:prstClr val="white"/>
              </a:solidFill>
            </a:endParaRPr>
          </a:p>
        </p:txBody>
      </p:sp>
    </p:spTree>
    <p:extLst>
      <p:ext uri="{BB962C8B-B14F-4D97-AF65-F5344CB8AC3E}">
        <p14:creationId xmlns:p14="http://schemas.microsoft.com/office/powerpoint/2010/main" val="1097408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14347" name="TextBox 1"/>
          <p:cNvSpPr txBox="1">
            <a:spLocks noChangeArrowheads="1"/>
          </p:cNvSpPr>
          <p:nvPr/>
        </p:nvSpPr>
        <p:spPr bwMode="auto">
          <a:xfrm>
            <a:off x="243098" y="1328703"/>
            <a:ext cx="8440510" cy="85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5" tIns="40073" rIns="80145" bIns="40073">
            <a:spAutoFit/>
          </a:bodyPr>
          <a:lstStyle>
            <a:lvl1pPr eaLnBrk="0" hangingPunct="0">
              <a:defRPr sz="2100">
                <a:solidFill>
                  <a:schemeClr val="tx1"/>
                </a:solidFill>
                <a:latin typeface="Calibri" charset="0"/>
                <a:ea typeface="ＭＳ Ｐゴシック" charset="0"/>
                <a:cs typeface="ＭＳ Ｐゴシック" charset="0"/>
              </a:defRPr>
            </a:lvl1pPr>
            <a:lvl2pPr marL="742950" indent="-285750" eaLnBrk="0" hangingPunct="0">
              <a:defRPr sz="2100">
                <a:solidFill>
                  <a:schemeClr val="tx1"/>
                </a:solidFill>
                <a:latin typeface="Calibri" charset="0"/>
                <a:ea typeface="ＭＳ Ｐゴシック" charset="0"/>
              </a:defRPr>
            </a:lvl2pPr>
            <a:lvl3pPr marL="1143000" indent="-228600" eaLnBrk="0" hangingPunct="0">
              <a:defRPr sz="2100">
                <a:solidFill>
                  <a:schemeClr val="tx1"/>
                </a:solidFill>
                <a:latin typeface="Calibri" charset="0"/>
                <a:ea typeface="ＭＳ Ｐゴシック" charset="0"/>
              </a:defRPr>
            </a:lvl3pPr>
            <a:lvl4pPr marL="1600200" indent="-228600" eaLnBrk="0" hangingPunct="0">
              <a:defRPr sz="2100">
                <a:solidFill>
                  <a:schemeClr val="tx1"/>
                </a:solidFill>
                <a:latin typeface="Calibri" charset="0"/>
                <a:ea typeface="ＭＳ Ｐゴシック" charset="0"/>
              </a:defRPr>
            </a:lvl4pPr>
            <a:lvl5pPr marL="2057400" indent="-228600" eaLnBrk="0" hangingPunct="0">
              <a:defRPr sz="2100">
                <a:solidFill>
                  <a:schemeClr val="tx1"/>
                </a:solidFill>
                <a:latin typeface="Calibri" charset="0"/>
                <a:ea typeface="ＭＳ Ｐゴシック" charset="0"/>
              </a:defRPr>
            </a:lvl5pPr>
            <a:lvl6pPr marL="2514600" indent="-228600" defTabSz="520700" eaLnBrk="0" fontAlgn="base" hangingPunct="0">
              <a:spcBef>
                <a:spcPct val="0"/>
              </a:spcBef>
              <a:spcAft>
                <a:spcPct val="0"/>
              </a:spcAft>
              <a:defRPr sz="2100">
                <a:solidFill>
                  <a:schemeClr val="tx1"/>
                </a:solidFill>
                <a:latin typeface="Calibri" charset="0"/>
                <a:ea typeface="ＭＳ Ｐゴシック" charset="0"/>
              </a:defRPr>
            </a:lvl6pPr>
            <a:lvl7pPr marL="2971800" indent="-228600" defTabSz="520700" eaLnBrk="0" fontAlgn="base" hangingPunct="0">
              <a:spcBef>
                <a:spcPct val="0"/>
              </a:spcBef>
              <a:spcAft>
                <a:spcPct val="0"/>
              </a:spcAft>
              <a:defRPr sz="2100">
                <a:solidFill>
                  <a:schemeClr val="tx1"/>
                </a:solidFill>
                <a:latin typeface="Calibri" charset="0"/>
                <a:ea typeface="ＭＳ Ｐゴシック" charset="0"/>
              </a:defRPr>
            </a:lvl7pPr>
            <a:lvl8pPr marL="3429000" indent="-228600" defTabSz="520700" eaLnBrk="0" fontAlgn="base" hangingPunct="0">
              <a:spcBef>
                <a:spcPct val="0"/>
              </a:spcBef>
              <a:spcAft>
                <a:spcPct val="0"/>
              </a:spcAft>
              <a:defRPr sz="2100">
                <a:solidFill>
                  <a:schemeClr val="tx1"/>
                </a:solidFill>
                <a:latin typeface="Calibri" charset="0"/>
                <a:ea typeface="ＭＳ Ｐゴシック" charset="0"/>
              </a:defRPr>
            </a:lvl8pPr>
            <a:lvl9pPr marL="3886200" indent="-228600" defTabSz="520700" eaLnBrk="0" fontAlgn="base" hangingPunct="0">
              <a:spcBef>
                <a:spcPct val="0"/>
              </a:spcBef>
              <a:spcAft>
                <a:spcPct val="0"/>
              </a:spcAft>
              <a:defRPr sz="2100">
                <a:solidFill>
                  <a:schemeClr val="tx1"/>
                </a:solidFill>
                <a:latin typeface="Calibri" charset="0"/>
                <a:ea typeface="ＭＳ Ｐゴシック" charset="0"/>
              </a:defRPr>
            </a:lvl9pPr>
          </a:lstStyle>
          <a:p>
            <a:pPr defTabSz="456385" eaLnBrk="1" fontAlgn="base" hangingPunct="1">
              <a:spcBef>
                <a:spcPct val="0"/>
              </a:spcBef>
              <a:spcAft>
                <a:spcPct val="0"/>
              </a:spcAft>
            </a:pPr>
            <a:r>
              <a:rPr lang="en-US" sz="2000" dirty="0" smtClean="0">
                <a:solidFill>
                  <a:srgbClr val="F79646"/>
                </a:solidFill>
                <a:latin typeface="Rockwell" charset="0"/>
                <a:cs typeface="Rockwell" charset="0"/>
              </a:rPr>
              <a:t>2. Creativity</a:t>
            </a:r>
            <a:endParaRPr lang="en-US" sz="2000" dirty="0">
              <a:solidFill>
                <a:srgbClr val="F79646"/>
              </a:solidFill>
              <a:latin typeface="Rockwell" charset="0"/>
              <a:cs typeface="Rockwell" charset="0"/>
            </a:endParaRPr>
          </a:p>
          <a:p>
            <a:pPr defTabSz="456385" eaLnBrk="1" fontAlgn="base" hangingPunct="1">
              <a:spcBef>
                <a:spcPct val="0"/>
              </a:spcBef>
              <a:spcAft>
                <a:spcPct val="0"/>
              </a:spcAft>
            </a:pPr>
            <a:r>
              <a:rPr lang="en-GB" sz="1400" dirty="0">
                <a:solidFill>
                  <a:srgbClr val="F79646"/>
                </a:solidFill>
                <a:latin typeface="Rockwell" charset="0"/>
                <a:cs typeface="Rockwell" charset="0"/>
              </a:rPr>
              <a:t>To enable </a:t>
            </a:r>
            <a:r>
              <a:rPr lang="en-GB" sz="1400" dirty="0" smtClean="0">
                <a:solidFill>
                  <a:srgbClr val="F79646"/>
                </a:solidFill>
                <a:latin typeface="Rockwell" charset="0"/>
                <a:cs typeface="Rockwell" charset="0"/>
              </a:rPr>
              <a:t>learners </a:t>
            </a:r>
            <a:r>
              <a:rPr lang="en-GB" sz="1400" dirty="0">
                <a:solidFill>
                  <a:srgbClr val="F79646"/>
                </a:solidFill>
                <a:latin typeface="Rockwell" charset="0"/>
                <a:cs typeface="Rockwell" charset="0"/>
              </a:rPr>
              <a:t>to generate ideas, solve problems and create opportunities..</a:t>
            </a:r>
          </a:p>
          <a:p>
            <a:pPr defTabSz="456385" eaLnBrk="1" fontAlgn="base" hangingPunct="1">
              <a:spcBef>
                <a:spcPct val="0"/>
              </a:spcBef>
              <a:spcAft>
                <a:spcPct val="0"/>
              </a:spcAft>
            </a:pPr>
            <a:endParaRPr lang="en-US" sz="1400" dirty="0">
              <a:solidFill>
                <a:srgbClr val="D53B81"/>
              </a:solidFill>
              <a:latin typeface="Rockwell" charset="0"/>
              <a:cs typeface="Rockwell" charset="0"/>
            </a:endParaRPr>
          </a:p>
        </p:txBody>
      </p:sp>
      <p:sp>
        <p:nvSpPr>
          <p:cNvPr id="14348" name="TextBox 3"/>
          <p:cNvSpPr txBox="1">
            <a:spLocks noChangeArrowheads="1"/>
          </p:cNvSpPr>
          <p:nvPr/>
        </p:nvSpPr>
        <p:spPr bwMode="auto">
          <a:xfrm>
            <a:off x="181985" y="6584487"/>
            <a:ext cx="8762377" cy="25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5" tIns="40073" rIns="80145" bIns="40073">
            <a:spAutoFit/>
          </a:bodyPr>
          <a:lstStyle>
            <a:lvl1pPr eaLnBrk="0" hangingPunct="0">
              <a:defRPr sz="2100">
                <a:solidFill>
                  <a:schemeClr val="tx1"/>
                </a:solidFill>
                <a:latin typeface="Calibri" charset="0"/>
                <a:ea typeface="ＭＳ Ｐゴシック" charset="0"/>
                <a:cs typeface="ＭＳ Ｐゴシック" charset="0"/>
              </a:defRPr>
            </a:lvl1pPr>
            <a:lvl2pPr marL="742950" indent="-285750" eaLnBrk="0" hangingPunct="0">
              <a:defRPr sz="2100">
                <a:solidFill>
                  <a:schemeClr val="tx1"/>
                </a:solidFill>
                <a:latin typeface="Calibri" charset="0"/>
                <a:ea typeface="ＭＳ Ｐゴシック" charset="0"/>
              </a:defRPr>
            </a:lvl2pPr>
            <a:lvl3pPr marL="1143000" indent="-228600" eaLnBrk="0" hangingPunct="0">
              <a:defRPr sz="2100">
                <a:solidFill>
                  <a:schemeClr val="tx1"/>
                </a:solidFill>
                <a:latin typeface="Calibri" charset="0"/>
                <a:ea typeface="ＭＳ Ｐゴシック" charset="0"/>
              </a:defRPr>
            </a:lvl3pPr>
            <a:lvl4pPr marL="1600200" indent="-228600" eaLnBrk="0" hangingPunct="0">
              <a:defRPr sz="2100">
                <a:solidFill>
                  <a:schemeClr val="tx1"/>
                </a:solidFill>
                <a:latin typeface="Calibri" charset="0"/>
                <a:ea typeface="ＭＳ Ｐゴシック" charset="0"/>
              </a:defRPr>
            </a:lvl4pPr>
            <a:lvl5pPr marL="2057400" indent="-228600" eaLnBrk="0" hangingPunct="0">
              <a:defRPr sz="2100">
                <a:solidFill>
                  <a:schemeClr val="tx1"/>
                </a:solidFill>
                <a:latin typeface="Calibri" charset="0"/>
                <a:ea typeface="ＭＳ Ｐゴシック" charset="0"/>
              </a:defRPr>
            </a:lvl5pPr>
            <a:lvl6pPr marL="2514600" indent="-228600" defTabSz="520700" eaLnBrk="0" fontAlgn="base" hangingPunct="0">
              <a:spcBef>
                <a:spcPct val="0"/>
              </a:spcBef>
              <a:spcAft>
                <a:spcPct val="0"/>
              </a:spcAft>
              <a:defRPr sz="2100">
                <a:solidFill>
                  <a:schemeClr val="tx1"/>
                </a:solidFill>
                <a:latin typeface="Calibri" charset="0"/>
                <a:ea typeface="ＭＳ Ｐゴシック" charset="0"/>
              </a:defRPr>
            </a:lvl6pPr>
            <a:lvl7pPr marL="2971800" indent="-228600" defTabSz="520700" eaLnBrk="0" fontAlgn="base" hangingPunct="0">
              <a:spcBef>
                <a:spcPct val="0"/>
              </a:spcBef>
              <a:spcAft>
                <a:spcPct val="0"/>
              </a:spcAft>
              <a:defRPr sz="2100">
                <a:solidFill>
                  <a:schemeClr val="tx1"/>
                </a:solidFill>
                <a:latin typeface="Calibri" charset="0"/>
                <a:ea typeface="ＭＳ Ｐゴシック" charset="0"/>
              </a:defRPr>
            </a:lvl7pPr>
            <a:lvl8pPr marL="3429000" indent="-228600" defTabSz="520700" eaLnBrk="0" fontAlgn="base" hangingPunct="0">
              <a:spcBef>
                <a:spcPct val="0"/>
              </a:spcBef>
              <a:spcAft>
                <a:spcPct val="0"/>
              </a:spcAft>
              <a:defRPr sz="2100">
                <a:solidFill>
                  <a:schemeClr val="tx1"/>
                </a:solidFill>
                <a:latin typeface="Calibri" charset="0"/>
                <a:ea typeface="ＭＳ Ｐゴシック" charset="0"/>
              </a:defRPr>
            </a:lvl8pPr>
            <a:lvl9pPr marL="3886200" indent="-228600" defTabSz="520700" eaLnBrk="0" fontAlgn="base" hangingPunct="0">
              <a:spcBef>
                <a:spcPct val="0"/>
              </a:spcBef>
              <a:spcAft>
                <a:spcPct val="0"/>
              </a:spcAft>
              <a:defRPr sz="2100">
                <a:solidFill>
                  <a:schemeClr val="tx1"/>
                </a:solidFill>
                <a:latin typeface="Calibri" charset="0"/>
                <a:ea typeface="ＭＳ Ｐゴシック" charset="0"/>
              </a:defRPr>
            </a:lvl9pPr>
          </a:lstStyle>
          <a:p>
            <a:pPr defTabSz="456385" eaLnBrk="1" fontAlgn="base" hangingPunct="1">
              <a:spcBef>
                <a:spcPct val="0"/>
              </a:spcBef>
              <a:spcAft>
                <a:spcPct val="0"/>
              </a:spcAft>
            </a:pPr>
            <a:r>
              <a:rPr lang="en-US" sz="1100" dirty="0">
                <a:solidFill>
                  <a:prstClr val="black"/>
                </a:solidFill>
                <a:latin typeface="B Frutiger Bold" charset="0"/>
                <a:cs typeface="B Frutiger Bold" charset="0"/>
              </a:rPr>
              <a:t>Powerpoint</a:t>
            </a:r>
          </a:p>
        </p:txBody>
      </p:sp>
      <p:graphicFrame>
        <p:nvGraphicFramePr>
          <p:cNvPr id="7" name="Table 6"/>
          <p:cNvGraphicFramePr>
            <a:graphicFrameLocks noGrp="1"/>
          </p:cNvGraphicFramePr>
          <p:nvPr>
            <p:extLst>
              <p:ext uri="{D42A27DB-BD31-4B8C-83A1-F6EECF244321}">
                <p14:modId xmlns:p14="http://schemas.microsoft.com/office/powerpoint/2010/main" val="1154126364"/>
              </p:ext>
            </p:extLst>
          </p:nvPr>
        </p:nvGraphicFramePr>
        <p:xfrm>
          <a:off x="272976" y="2106455"/>
          <a:ext cx="8500127" cy="3067962"/>
        </p:xfrm>
        <a:graphic>
          <a:graphicData uri="http://schemas.openxmlformats.org/drawingml/2006/table">
            <a:tbl>
              <a:tblPr firstRow="1" bandRow="1">
                <a:tableStyleId>{93296810-A885-4BE3-A3E7-6D5BEEA58F35}</a:tableStyleId>
              </a:tblPr>
              <a:tblGrid>
                <a:gridCol w="8500127"/>
              </a:tblGrid>
              <a:tr h="359311">
                <a:tc>
                  <a:txBody>
                    <a:bodyPr/>
                    <a:lstStyle/>
                    <a:p>
                      <a:pPr marL="0" marR="0" indent="0" algn="l" defTabSz="457144" rtl="0" eaLnBrk="1" fontAlgn="auto" latinLnBrk="0" hangingPunct="1">
                        <a:lnSpc>
                          <a:spcPct val="100000"/>
                        </a:lnSpc>
                        <a:spcBef>
                          <a:spcPts val="0"/>
                        </a:spcBef>
                        <a:spcAft>
                          <a:spcPts val="0"/>
                        </a:spcAft>
                        <a:buClrTx/>
                        <a:buSzTx/>
                        <a:buFontTx/>
                        <a:buNone/>
                        <a:tabLst/>
                        <a:defRPr/>
                      </a:pPr>
                      <a:r>
                        <a:rPr lang="en-GB" sz="1800" dirty="0" smtClean="0">
                          <a:latin typeface="L Frutiger Light"/>
                        </a:rPr>
                        <a:t>including:</a:t>
                      </a:r>
                    </a:p>
                  </a:txBody>
                  <a:tcPr marL="78226" marR="78226" marT="41459" marB="41459"/>
                </a:tc>
              </a:tr>
              <a:tr h="2708651">
                <a:tc>
                  <a:txBody>
                    <a:bodyPr/>
                    <a:lstStyle/>
                    <a:p>
                      <a:pPr marL="342900" indent="-342900">
                        <a:lnSpc>
                          <a:spcPct val="200000"/>
                        </a:lnSpc>
                        <a:buFont typeface="Arial" pitchFamily="34" charset="0"/>
                        <a:buChar char="•"/>
                      </a:pPr>
                      <a:r>
                        <a:rPr lang="en-GB" sz="1800" dirty="0" smtClean="0">
                          <a:latin typeface="L Frutiger Light"/>
                        </a:rPr>
                        <a:t>Problem solving</a:t>
                      </a:r>
                    </a:p>
                    <a:p>
                      <a:pPr marL="342900" indent="-342900">
                        <a:lnSpc>
                          <a:spcPct val="200000"/>
                        </a:lnSpc>
                        <a:buFont typeface="Arial" pitchFamily="34" charset="0"/>
                        <a:buChar char="•"/>
                      </a:pPr>
                      <a:r>
                        <a:rPr lang="en-GB" sz="1800" dirty="0" smtClean="0">
                          <a:latin typeface="L Frutiger Light"/>
                        </a:rPr>
                        <a:t>Lateral thinking / ideas generation</a:t>
                      </a:r>
                    </a:p>
                    <a:p>
                      <a:pPr marL="342900" indent="-342900">
                        <a:lnSpc>
                          <a:spcPct val="200000"/>
                        </a:lnSpc>
                        <a:buFont typeface="Arial" pitchFamily="34" charset="0"/>
                        <a:buChar char="•"/>
                      </a:pPr>
                      <a:r>
                        <a:rPr lang="en-GB" sz="1800" dirty="0" smtClean="0">
                          <a:latin typeface="L Frutiger Light"/>
                        </a:rPr>
                        <a:t>Spotting and creating opportunities</a:t>
                      </a:r>
                    </a:p>
                    <a:p>
                      <a:pPr marL="342900" indent="-342900">
                        <a:lnSpc>
                          <a:spcPct val="200000"/>
                        </a:lnSpc>
                        <a:buFont typeface="Arial" pitchFamily="34" charset="0"/>
                        <a:buChar char="•"/>
                      </a:pPr>
                      <a:r>
                        <a:rPr lang="en-GB" sz="1800" dirty="0" smtClean="0">
                          <a:latin typeface="L Frutiger Light"/>
                        </a:rPr>
                        <a:t>Innovation</a:t>
                      </a:r>
                    </a:p>
                    <a:p>
                      <a:pPr algn="ctr"/>
                      <a:endParaRPr lang="en-GB" sz="900" baseline="0" dirty="0">
                        <a:latin typeface="L Frutiger Light"/>
                      </a:endParaRPr>
                    </a:p>
                  </a:txBody>
                  <a:tcPr marL="78226" marR="78226" marT="41459" marB="41459"/>
                </a:tc>
              </a:tr>
            </a:tbl>
          </a:graphicData>
        </a:graphic>
      </p:graphicFrame>
      <p:cxnSp>
        <p:nvCxnSpPr>
          <p:cNvPr id="8" name="Straight Arrow Connector 7">
            <a:hlinkClick r:id="" action="ppaction://noaction"/>
          </p:cNvPr>
          <p:cNvCxnSpPr/>
          <p:nvPr/>
        </p:nvCxnSpPr>
        <p:spPr>
          <a:xfrm>
            <a:off x="8463861"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a:hlinkClick r:id="" action="ppaction://noaction"/>
          </p:cNvPr>
          <p:cNvCxnSpPr/>
          <p:nvPr/>
        </p:nvCxnSpPr>
        <p:spPr>
          <a:xfrm flipH="1">
            <a:off x="7436538"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ectangle 9">
            <a:hlinkClick r:id="rId4" action="ppaction://hlinksldjump"/>
          </p:cNvPr>
          <p:cNvSpPr/>
          <p:nvPr/>
        </p:nvSpPr>
        <p:spPr>
          <a:xfrm>
            <a:off x="8014854" y="6674150"/>
            <a:ext cx="318655"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44"/>
            <a:endParaRPr lang="en-GB">
              <a:solidFill>
                <a:prstClr val="white"/>
              </a:solidFill>
            </a:endParaRPr>
          </a:p>
        </p:txBody>
      </p:sp>
    </p:spTree>
    <p:extLst>
      <p:ext uri="{BB962C8B-B14F-4D97-AF65-F5344CB8AC3E}">
        <p14:creationId xmlns:p14="http://schemas.microsoft.com/office/powerpoint/2010/main" val="4186747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14347" name="TextBox 1"/>
          <p:cNvSpPr txBox="1">
            <a:spLocks noChangeArrowheads="1"/>
          </p:cNvSpPr>
          <p:nvPr/>
        </p:nvSpPr>
        <p:spPr bwMode="auto">
          <a:xfrm>
            <a:off x="243098" y="1328702"/>
            <a:ext cx="8440510" cy="988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5" tIns="40073" rIns="80145" bIns="40073">
            <a:spAutoFit/>
          </a:bodyPr>
          <a:lstStyle>
            <a:lvl1pPr eaLnBrk="0" hangingPunct="0">
              <a:defRPr sz="2100">
                <a:solidFill>
                  <a:schemeClr val="tx1"/>
                </a:solidFill>
                <a:latin typeface="Calibri" charset="0"/>
                <a:ea typeface="ＭＳ Ｐゴシック" charset="0"/>
                <a:cs typeface="ＭＳ Ｐゴシック" charset="0"/>
              </a:defRPr>
            </a:lvl1pPr>
            <a:lvl2pPr marL="742950" indent="-285750" eaLnBrk="0" hangingPunct="0">
              <a:defRPr sz="2100">
                <a:solidFill>
                  <a:schemeClr val="tx1"/>
                </a:solidFill>
                <a:latin typeface="Calibri" charset="0"/>
                <a:ea typeface="ＭＳ Ｐゴシック" charset="0"/>
              </a:defRPr>
            </a:lvl2pPr>
            <a:lvl3pPr marL="1143000" indent="-228600" eaLnBrk="0" hangingPunct="0">
              <a:defRPr sz="2100">
                <a:solidFill>
                  <a:schemeClr val="tx1"/>
                </a:solidFill>
                <a:latin typeface="Calibri" charset="0"/>
                <a:ea typeface="ＭＳ Ｐゴシック" charset="0"/>
              </a:defRPr>
            </a:lvl3pPr>
            <a:lvl4pPr marL="1600200" indent="-228600" eaLnBrk="0" hangingPunct="0">
              <a:defRPr sz="2100">
                <a:solidFill>
                  <a:schemeClr val="tx1"/>
                </a:solidFill>
                <a:latin typeface="Calibri" charset="0"/>
                <a:ea typeface="ＭＳ Ｐゴシック" charset="0"/>
              </a:defRPr>
            </a:lvl4pPr>
            <a:lvl5pPr marL="2057400" indent="-228600" eaLnBrk="0" hangingPunct="0">
              <a:defRPr sz="2100">
                <a:solidFill>
                  <a:schemeClr val="tx1"/>
                </a:solidFill>
                <a:latin typeface="Calibri" charset="0"/>
                <a:ea typeface="ＭＳ Ｐゴシック" charset="0"/>
              </a:defRPr>
            </a:lvl5pPr>
            <a:lvl6pPr marL="2514600" indent="-228600" defTabSz="520700" eaLnBrk="0" fontAlgn="base" hangingPunct="0">
              <a:spcBef>
                <a:spcPct val="0"/>
              </a:spcBef>
              <a:spcAft>
                <a:spcPct val="0"/>
              </a:spcAft>
              <a:defRPr sz="2100">
                <a:solidFill>
                  <a:schemeClr val="tx1"/>
                </a:solidFill>
                <a:latin typeface="Calibri" charset="0"/>
                <a:ea typeface="ＭＳ Ｐゴシック" charset="0"/>
              </a:defRPr>
            </a:lvl6pPr>
            <a:lvl7pPr marL="2971800" indent="-228600" defTabSz="520700" eaLnBrk="0" fontAlgn="base" hangingPunct="0">
              <a:spcBef>
                <a:spcPct val="0"/>
              </a:spcBef>
              <a:spcAft>
                <a:spcPct val="0"/>
              </a:spcAft>
              <a:defRPr sz="2100">
                <a:solidFill>
                  <a:schemeClr val="tx1"/>
                </a:solidFill>
                <a:latin typeface="Calibri" charset="0"/>
                <a:ea typeface="ＭＳ Ｐゴシック" charset="0"/>
              </a:defRPr>
            </a:lvl7pPr>
            <a:lvl8pPr marL="3429000" indent="-228600" defTabSz="520700" eaLnBrk="0" fontAlgn="base" hangingPunct="0">
              <a:spcBef>
                <a:spcPct val="0"/>
              </a:spcBef>
              <a:spcAft>
                <a:spcPct val="0"/>
              </a:spcAft>
              <a:defRPr sz="2100">
                <a:solidFill>
                  <a:schemeClr val="tx1"/>
                </a:solidFill>
                <a:latin typeface="Calibri" charset="0"/>
                <a:ea typeface="ＭＳ Ｐゴシック" charset="0"/>
              </a:defRPr>
            </a:lvl8pPr>
            <a:lvl9pPr marL="3886200" indent="-228600" defTabSz="520700" eaLnBrk="0" fontAlgn="base" hangingPunct="0">
              <a:spcBef>
                <a:spcPct val="0"/>
              </a:spcBef>
              <a:spcAft>
                <a:spcPct val="0"/>
              </a:spcAft>
              <a:defRPr sz="2100">
                <a:solidFill>
                  <a:schemeClr val="tx1"/>
                </a:solidFill>
                <a:latin typeface="Calibri" charset="0"/>
                <a:ea typeface="ＭＳ Ｐゴシック" charset="0"/>
              </a:defRPr>
            </a:lvl9pPr>
          </a:lstStyle>
          <a:p>
            <a:pPr defTabSz="456385" eaLnBrk="1" fontAlgn="base" hangingPunct="1">
              <a:spcBef>
                <a:spcPct val="0"/>
              </a:spcBef>
              <a:spcAft>
                <a:spcPct val="0"/>
              </a:spcAft>
            </a:pPr>
            <a:r>
              <a:rPr lang="en-US" sz="2000" dirty="0" smtClean="0">
                <a:solidFill>
                  <a:srgbClr val="9BBB59"/>
                </a:solidFill>
                <a:latin typeface="Rockwell" charset="0"/>
                <a:cs typeface="Rockwell" charset="0"/>
              </a:rPr>
              <a:t>2. Relationships</a:t>
            </a:r>
            <a:endParaRPr lang="en-US" sz="2000" dirty="0">
              <a:solidFill>
                <a:srgbClr val="9BBB59"/>
              </a:solidFill>
              <a:latin typeface="Rockwell" charset="0"/>
              <a:cs typeface="Rockwell" charset="0"/>
            </a:endParaRPr>
          </a:p>
          <a:p>
            <a:pPr defTabSz="456385" eaLnBrk="1" fontAlgn="base" hangingPunct="1">
              <a:spcBef>
                <a:spcPct val="0"/>
              </a:spcBef>
              <a:spcAft>
                <a:spcPct val="0"/>
              </a:spcAft>
            </a:pPr>
            <a:r>
              <a:rPr lang="en-GB" sz="1400" dirty="0">
                <a:solidFill>
                  <a:srgbClr val="9BBB59"/>
                </a:solidFill>
                <a:latin typeface="Rockwell" charset="0"/>
                <a:cs typeface="Rockwell" charset="0"/>
              </a:rPr>
              <a:t>To enable </a:t>
            </a:r>
            <a:r>
              <a:rPr lang="en-GB" sz="1400" dirty="0" smtClean="0">
                <a:solidFill>
                  <a:srgbClr val="9BBB59"/>
                </a:solidFill>
                <a:latin typeface="Rockwell" charset="0"/>
                <a:cs typeface="Rockwell" charset="0"/>
              </a:rPr>
              <a:t>learners </a:t>
            </a:r>
            <a:r>
              <a:rPr lang="en-GB" sz="1400" dirty="0">
                <a:solidFill>
                  <a:srgbClr val="9BBB59"/>
                </a:solidFill>
                <a:latin typeface="Rockwell" charset="0"/>
                <a:cs typeface="Rockwell" charset="0"/>
              </a:rPr>
              <a:t>to express their own views and ideas, appreciate the viewpoints of others and work co-operatively.</a:t>
            </a:r>
          </a:p>
          <a:p>
            <a:pPr defTabSz="456385" eaLnBrk="1" fontAlgn="base" hangingPunct="1">
              <a:spcBef>
                <a:spcPct val="0"/>
              </a:spcBef>
              <a:spcAft>
                <a:spcPct val="0"/>
              </a:spcAft>
            </a:pPr>
            <a:endParaRPr lang="en-GB" sz="1100" dirty="0">
              <a:solidFill>
                <a:srgbClr val="9BBB59"/>
              </a:solidFill>
              <a:latin typeface="Rockwell" charset="0"/>
              <a:cs typeface="Rockwell" charset="0"/>
            </a:endParaRPr>
          </a:p>
        </p:txBody>
      </p:sp>
      <p:sp>
        <p:nvSpPr>
          <p:cNvPr id="14348" name="TextBox 3"/>
          <p:cNvSpPr txBox="1">
            <a:spLocks noChangeArrowheads="1"/>
          </p:cNvSpPr>
          <p:nvPr/>
        </p:nvSpPr>
        <p:spPr bwMode="auto">
          <a:xfrm>
            <a:off x="181985" y="6584487"/>
            <a:ext cx="8762377" cy="25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5" tIns="40073" rIns="80145" bIns="40073">
            <a:spAutoFit/>
          </a:bodyPr>
          <a:lstStyle>
            <a:lvl1pPr eaLnBrk="0" hangingPunct="0">
              <a:defRPr sz="2100">
                <a:solidFill>
                  <a:schemeClr val="tx1"/>
                </a:solidFill>
                <a:latin typeface="Calibri" charset="0"/>
                <a:ea typeface="ＭＳ Ｐゴシック" charset="0"/>
                <a:cs typeface="ＭＳ Ｐゴシック" charset="0"/>
              </a:defRPr>
            </a:lvl1pPr>
            <a:lvl2pPr marL="742950" indent="-285750" eaLnBrk="0" hangingPunct="0">
              <a:defRPr sz="2100">
                <a:solidFill>
                  <a:schemeClr val="tx1"/>
                </a:solidFill>
                <a:latin typeface="Calibri" charset="0"/>
                <a:ea typeface="ＭＳ Ｐゴシック" charset="0"/>
              </a:defRPr>
            </a:lvl2pPr>
            <a:lvl3pPr marL="1143000" indent="-228600" eaLnBrk="0" hangingPunct="0">
              <a:defRPr sz="2100">
                <a:solidFill>
                  <a:schemeClr val="tx1"/>
                </a:solidFill>
                <a:latin typeface="Calibri" charset="0"/>
                <a:ea typeface="ＭＳ Ｐゴシック" charset="0"/>
              </a:defRPr>
            </a:lvl3pPr>
            <a:lvl4pPr marL="1600200" indent="-228600" eaLnBrk="0" hangingPunct="0">
              <a:defRPr sz="2100">
                <a:solidFill>
                  <a:schemeClr val="tx1"/>
                </a:solidFill>
                <a:latin typeface="Calibri" charset="0"/>
                <a:ea typeface="ＭＳ Ｐゴシック" charset="0"/>
              </a:defRPr>
            </a:lvl4pPr>
            <a:lvl5pPr marL="2057400" indent="-228600" eaLnBrk="0" hangingPunct="0">
              <a:defRPr sz="2100">
                <a:solidFill>
                  <a:schemeClr val="tx1"/>
                </a:solidFill>
                <a:latin typeface="Calibri" charset="0"/>
                <a:ea typeface="ＭＳ Ｐゴシック" charset="0"/>
              </a:defRPr>
            </a:lvl5pPr>
            <a:lvl6pPr marL="2514600" indent="-228600" defTabSz="520700" eaLnBrk="0" fontAlgn="base" hangingPunct="0">
              <a:spcBef>
                <a:spcPct val="0"/>
              </a:spcBef>
              <a:spcAft>
                <a:spcPct val="0"/>
              </a:spcAft>
              <a:defRPr sz="2100">
                <a:solidFill>
                  <a:schemeClr val="tx1"/>
                </a:solidFill>
                <a:latin typeface="Calibri" charset="0"/>
                <a:ea typeface="ＭＳ Ｐゴシック" charset="0"/>
              </a:defRPr>
            </a:lvl6pPr>
            <a:lvl7pPr marL="2971800" indent="-228600" defTabSz="520700" eaLnBrk="0" fontAlgn="base" hangingPunct="0">
              <a:spcBef>
                <a:spcPct val="0"/>
              </a:spcBef>
              <a:spcAft>
                <a:spcPct val="0"/>
              </a:spcAft>
              <a:defRPr sz="2100">
                <a:solidFill>
                  <a:schemeClr val="tx1"/>
                </a:solidFill>
                <a:latin typeface="Calibri" charset="0"/>
                <a:ea typeface="ＭＳ Ｐゴシック" charset="0"/>
              </a:defRPr>
            </a:lvl7pPr>
            <a:lvl8pPr marL="3429000" indent="-228600" defTabSz="520700" eaLnBrk="0" fontAlgn="base" hangingPunct="0">
              <a:spcBef>
                <a:spcPct val="0"/>
              </a:spcBef>
              <a:spcAft>
                <a:spcPct val="0"/>
              </a:spcAft>
              <a:defRPr sz="2100">
                <a:solidFill>
                  <a:schemeClr val="tx1"/>
                </a:solidFill>
                <a:latin typeface="Calibri" charset="0"/>
                <a:ea typeface="ＭＳ Ｐゴシック" charset="0"/>
              </a:defRPr>
            </a:lvl8pPr>
            <a:lvl9pPr marL="3886200" indent="-228600" defTabSz="520700" eaLnBrk="0" fontAlgn="base" hangingPunct="0">
              <a:spcBef>
                <a:spcPct val="0"/>
              </a:spcBef>
              <a:spcAft>
                <a:spcPct val="0"/>
              </a:spcAft>
              <a:defRPr sz="2100">
                <a:solidFill>
                  <a:schemeClr val="tx1"/>
                </a:solidFill>
                <a:latin typeface="Calibri" charset="0"/>
                <a:ea typeface="ＭＳ Ｐゴシック" charset="0"/>
              </a:defRPr>
            </a:lvl9pPr>
          </a:lstStyle>
          <a:p>
            <a:pPr defTabSz="456385" eaLnBrk="1" fontAlgn="base" hangingPunct="1">
              <a:spcBef>
                <a:spcPct val="0"/>
              </a:spcBef>
              <a:spcAft>
                <a:spcPct val="0"/>
              </a:spcAft>
            </a:pPr>
            <a:r>
              <a:rPr lang="en-US" sz="1100" dirty="0">
                <a:solidFill>
                  <a:prstClr val="black"/>
                </a:solidFill>
                <a:latin typeface="B Frutiger Bold" charset="0"/>
                <a:cs typeface="B Frutiger Bold" charset="0"/>
              </a:rPr>
              <a:t>Powerpoint</a:t>
            </a:r>
          </a:p>
        </p:txBody>
      </p:sp>
      <p:graphicFrame>
        <p:nvGraphicFramePr>
          <p:cNvPr id="7" name="Table 6"/>
          <p:cNvGraphicFramePr>
            <a:graphicFrameLocks noGrp="1"/>
          </p:cNvGraphicFramePr>
          <p:nvPr>
            <p:extLst>
              <p:ext uri="{D42A27DB-BD31-4B8C-83A1-F6EECF244321}">
                <p14:modId xmlns:p14="http://schemas.microsoft.com/office/powerpoint/2010/main" val="757058979"/>
              </p:ext>
            </p:extLst>
          </p:nvPr>
        </p:nvGraphicFramePr>
        <p:xfrm>
          <a:off x="272976" y="2201468"/>
          <a:ext cx="8500127" cy="3620748"/>
        </p:xfrm>
        <a:graphic>
          <a:graphicData uri="http://schemas.openxmlformats.org/drawingml/2006/table">
            <a:tbl>
              <a:tblPr firstRow="1" bandRow="1">
                <a:tableStyleId>{F5AB1C69-6EDB-4FF4-983F-18BD219EF322}</a:tableStyleId>
              </a:tblPr>
              <a:tblGrid>
                <a:gridCol w="8500127"/>
              </a:tblGrid>
              <a:tr h="359311">
                <a:tc>
                  <a:txBody>
                    <a:bodyPr/>
                    <a:lstStyle/>
                    <a:p>
                      <a:pPr marL="0" marR="0" indent="0" algn="l" defTabSz="457144" rtl="0" eaLnBrk="1" fontAlgn="auto" latinLnBrk="0" hangingPunct="1">
                        <a:lnSpc>
                          <a:spcPct val="100000"/>
                        </a:lnSpc>
                        <a:spcBef>
                          <a:spcPts val="0"/>
                        </a:spcBef>
                        <a:spcAft>
                          <a:spcPts val="0"/>
                        </a:spcAft>
                        <a:buClrTx/>
                        <a:buSzTx/>
                        <a:buFontTx/>
                        <a:buNone/>
                        <a:tabLst/>
                        <a:defRPr/>
                      </a:pPr>
                      <a:r>
                        <a:rPr lang="en-GB" sz="1800" dirty="0" smtClean="0">
                          <a:latin typeface="L Frutiger Light"/>
                        </a:rPr>
                        <a:t>including:</a:t>
                      </a:r>
                    </a:p>
                  </a:txBody>
                  <a:tcPr marL="78226" marR="78226" marT="41459" marB="41459"/>
                </a:tc>
              </a:tr>
              <a:tr h="3261437">
                <a:tc>
                  <a:txBody>
                    <a:bodyPr/>
                    <a:lstStyle/>
                    <a:p>
                      <a:pPr marL="342900" indent="-342900">
                        <a:lnSpc>
                          <a:spcPct val="200000"/>
                        </a:lnSpc>
                        <a:buFont typeface="Arial" pitchFamily="34" charset="0"/>
                        <a:buChar char="•"/>
                      </a:pPr>
                      <a:r>
                        <a:rPr lang="en-GB" sz="1800" dirty="0" smtClean="0">
                          <a:latin typeface="L Frutiger Light"/>
                        </a:rPr>
                        <a:t>Working with others</a:t>
                      </a:r>
                    </a:p>
                    <a:p>
                      <a:pPr marL="342900" indent="-342900">
                        <a:lnSpc>
                          <a:spcPct val="200000"/>
                        </a:lnSpc>
                        <a:buFont typeface="Arial" pitchFamily="34" charset="0"/>
                        <a:buChar char="•"/>
                      </a:pPr>
                      <a:r>
                        <a:rPr lang="en-GB" sz="1800" dirty="0" smtClean="0">
                          <a:latin typeface="L Frutiger Light"/>
                        </a:rPr>
                        <a:t>Managing difficult situations</a:t>
                      </a:r>
                    </a:p>
                    <a:p>
                      <a:pPr marL="342900" indent="-342900">
                        <a:lnSpc>
                          <a:spcPct val="200000"/>
                        </a:lnSpc>
                        <a:buFont typeface="Arial" pitchFamily="34" charset="0"/>
                        <a:buChar char="•"/>
                      </a:pPr>
                      <a:r>
                        <a:rPr lang="en-GB" sz="1800" dirty="0" smtClean="0">
                          <a:latin typeface="L Frutiger Light"/>
                        </a:rPr>
                        <a:t>Negotiation/persuasion/influence</a:t>
                      </a:r>
                    </a:p>
                    <a:p>
                      <a:pPr marL="342900" indent="-342900">
                        <a:lnSpc>
                          <a:spcPct val="200000"/>
                        </a:lnSpc>
                        <a:buFont typeface="Arial" pitchFamily="34" charset="0"/>
                        <a:buChar char="•"/>
                      </a:pPr>
                      <a:r>
                        <a:rPr lang="en-GB" sz="1800" dirty="0" smtClean="0">
                          <a:latin typeface="L Frutiger Light"/>
                        </a:rPr>
                        <a:t>Presentation</a:t>
                      </a:r>
                    </a:p>
                    <a:p>
                      <a:pPr marL="342900" indent="-342900">
                        <a:lnSpc>
                          <a:spcPct val="200000"/>
                        </a:lnSpc>
                        <a:buFont typeface="Arial" pitchFamily="34" charset="0"/>
                        <a:buChar char="•"/>
                      </a:pPr>
                      <a:r>
                        <a:rPr lang="en-GB" sz="1800" dirty="0" smtClean="0">
                          <a:latin typeface="L Frutiger Light"/>
                        </a:rPr>
                        <a:t>Communication</a:t>
                      </a:r>
                    </a:p>
                    <a:p>
                      <a:pPr algn="ctr"/>
                      <a:endParaRPr lang="en-GB" sz="900" baseline="0" dirty="0">
                        <a:latin typeface="L Frutiger Light"/>
                      </a:endParaRPr>
                    </a:p>
                  </a:txBody>
                  <a:tcPr marL="78226" marR="78226" marT="41459" marB="41459"/>
                </a:tc>
              </a:tr>
            </a:tbl>
          </a:graphicData>
        </a:graphic>
      </p:graphicFrame>
      <p:cxnSp>
        <p:nvCxnSpPr>
          <p:cNvPr id="8" name="Straight Arrow Connector 7">
            <a:hlinkClick r:id="" action="ppaction://noaction"/>
          </p:cNvPr>
          <p:cNvCxnSpPr/>
          <p:nvPr/>
        </p:nvCxnSpPr>
        <p:spPr>
          <a:xfrm>
            <a:off x="8463861"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a:hlinkClick r:id="" action="ppaction://noaction"/>
          </p:cNvPr>
          <p:cNvCxnSpPr/>
          <p:nvPr/>
        </p:nvCxnSpPr>
        <p:spPr>
          <a:xfrm flipH="1">
            <a:off x="7436538"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ectangle 9">
            <a:hlinkClick r:id="rId4" action="ppaction://hlinksldjump"/>
          </p:cNvPr>
          <p:cNvSpPr/>
          <p:nvPr/>
        </p:nvSpPr>
        <p:spPr>
          <a:xfrm>
            <a:off x="8014854" y="6674150"/>
            <a:ext cx="318655"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44"/>
            <a:endParaRPr lang="en-GB">
              <a:solidFill>
                <a:prstClr val="white"/>
              </a:solidFill>
            </a:endParaRPr>
          </a:p>
        </p:txBody>
      </p:sp>
    </p:spTree>
    <p:extLst>
      <p:ext uri="{BB962C8B-B14F-4D97-AF65-F5344CB8AC3E}">
        <p14:creationId xmlns:p14="http://schemas.microsoft.com/office/powerpoint/2010/main" val="492796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14347" name="TextBox 1"/>
          <p:cNvSpPr txBox="1">
            <a:spLocks noChangeArrowheads="1"/>
          </p:cNvSpPr>
          <p:nvPr/>
        </p:nvSpPr>
        <p:spPr bwMode="auto">
          <a:xfrm>
            <a:off x="243098" y="1328703"/>
            <a:ext cx="8440510" cy="83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5" tIns="40073" rIns="80145" bIns="40073">
            <a:spAutoFit/>
          </a:bodyPr>
          <a:lstStyle>
            <a:lvl1pPr eaLnBrk="0" hangingPunct="0">
              <a:defRPr sz="2100">
                <a:solidFill>
                  <a:schemeClr val="tx1"/>
                </a:solidFill>
                <a:latin typeface="Calibri" charset="0"/>
                <a:ea typeface="ＭＳ Ｐゴシック" charset="0"/>
                <a:cs typeface="ＭＳ Ｐゴシック" charset="0"/>
              </a:defRPr>
            </a:lvl1pPr>
            <a:lvl2pPr marL="742950" indent="-285750" eaLnBrk="0" hangingPunct="0">
              <a:defRPr sz="2100">
                <a:solidFill>
                  <a:schemeClr val="tx1"/>
                </a:solidFill>
                <a:latin typeface="Calibri" charset="0"/>
                <a:ea typeface="ＭＳ Ｐゴシック" charset="0"/>
              </a:defRPr>
            </a:lvl2pPr>
            <a:lvl3pPr marL="1143000" indent="-228600" eaLnBrk="0" hangingPunct="0">
              <a:defRPr sz="2100">
                <a:solidFill>
                  <a:schemeClr val="tx1"/>
                </a:solidFill>
                <a:latin typeface="Calibri" charset="0"/>
                <a:ea typeface="ＭＳ Ｐゴシック" charset="0"/>
              </a:defRPr>
            </a:lvl3pPr>
            <a:lvl4pPr marL="1600200" indent="-228600" eaLnBrk="0" hangingPunct="0">
              <a:defRPr sz="2100">
                <a:solidFill>
                  <a:schemeClr val="tx1"/>
                </a:solidFill>
                <a:latin typeface="Calibri" charset="0"/>
                <a:ea typeface="ＭＳ Ｐゴシック" charset="0"/>
              </a:defRPr>
            </a:lvl4pPr>
            <a:lvl5pPr marL="2057400" indent="-228600" eaLnBrk="0" hangingPunct="0">
              <a:defRPr sz="2100">
                <a:solidFill>
                  <a:schemeClr val="tx1"/>
                </a:solidFill>
                <a:latin typeface="Calibri" charset="0"/>
                <a:ea typeface="ＭＳ Ｐゴシック" charset="0"/>
              </a:defRPr>
            </a:lvl5pPr>
            <a:lvl6pPr marL="2514600" indent="-228600" defTabSz="520700" eaLnBrk="0" fontAlgn="base" hangingPunct="0">
              <a:spcBef>
                <a:spcPct val="0"/>
              </a:spcBef>
              <a:spcAft>
                <a:spcPct val="0"/>
              </a:spcAft>
              <a:defRPr sz="2100">
                <a:solidFill>
                  <a:schemeClr val="tx1"/>
                </a:solidFill>
                <a:latin typeface="Calibri" charset="0"/>
                <a:ea typeface="ＭＳ Ｐゴシック" charset="0"/>
              </a:defRPr>
            </a:lvl6pPr>
            <a:lvl7pPr marL="2971800" indent="-228600" defTabSz="520700" eaLnBrk="0" fontAlgn="base" hangingPunct="0">
              <a:spcBef>
                <a:spcPct val="0"/>
              </a:spcBef>
              <a:spcAft>
                <a:spcPct val="0"/>
              </a:spcAft>
              <a:defRPr sz="2100">
                <a:solidFill>
                  <a:schemeClr val="tx1"/>
                </a:solidFill>
                <a:latin typeface="Calibri" charset="0"/>
                <a:ea typeface="ＭＳ Ｐゴシック" charset="0"/>
              </a:defRPr>
            </a:lvl7pPr>
            <a:lvl8pPr marL="3429000" indent="-228600" defTabSz="520700" eaLnBrk="0" fontAlgn="base" hangingPunct="0">
              <a:spcBef>
                <a:spcPct val="0"/>
              </a:spcBef>
              <a:spcAft>
                <a:spcPct val="0"/>
              </a:spcAft>
              <a:defRPr sz="2100">
                <a:solidFill>
                  <a:schemeClr val="tx1"/>
                </a:solidFill>
                <a:latin typeface="Calibri" charset="0"/>
                <a:ea typeface="ＭＳ Ｐゴシック" charset="0"/>
              </a:defRPr>
            </a:lvl8pPr>
            <a:lvl9pPr marL="3886200" indent="-228600" defTabSz="520700" eaLnBrk="0" fontAlgn="base" hangingPunct="0">
              <a:spcBef>
                <a:spcPct val="0"/>
              </a:spcBef>
              <a:spcAft>
                <a:spcPct val="0"/>
              </a:spcAft>
              <a:defRPr sz="2100">
                <a:solidFill>
                  <a:schemeClr val="tx1"/>
                </a:solidFill>
                <a:latin typeface="Calibri" charset="0"/>
                <a:ea typeface="ＭＳ Ｐゴシック" charset="0"/>
              </a:defRPr>
            </a:lvl9pPr>
          </a:lstStyle>
          <a:p>
            <a:pPr defTabSz="456385" eaLnBrk="1" fontAlgn="base" hangingPunct="1">
              <a:spcBef>
                <a:spcPct val="0"/>
              </a:spcBef>
              <a:spcAft>
                <a:spcPct val="0"/>
              </a:spcAft>
            </a:pPr>
            <a:r>
              <a:rPr lang="en-US" dirty="0" smtClean="0">
                <a:solidFill>
                  <a:srgbClr val="67BED0"/>
                </a:solidFill>
                <a:latin typeface="Rockwell" charset="0"/>
                <a:cs typeface="Rockwell" charset="0"/>
              </a:rPr>
              <a:t>2. </a:t>
            </a:r>
            <a:r>
              <a:rPr lang="en-US" dirty="0" err="1" smtClean="0">
                <a:solidFill>
                  <a:srgbClr val="67BED0"/>
                </a:solidFill>
                <a:latin typeface="Rockwell" charset="0"/>
                <a:cs typeface="Rockwell" charset="0"/>
              </a:rPr>
              <a:t>Organisation</a:t>
            </a:r>
            <a:endParaRPr lang="en-US" dirty="0">
              <a:solidFill>
                <a:srgbClr val="67BED0"/>
              </a:solidFill>
              <a:latin typeface="Rockwell" charset="0"/>
              <a:cs typeface="Rockwell" charset="0"/>
            </a:endParaRPr>
          </a:p>
          <a:p>
            <a:pPr defTabSz="456385" eaLnBrk="1" fontAlgn="base" hangingPunct="1">
              <a:spcBef>
                <a:spcPct val="0"/>
              </a:spcBef>
              <a:spcAft>
                <a:spcPct val="0"/>
              </a:spcAft>
            </a:pPr>
            <a:r>
              <a:rPr lang="en-GB" sz="1400" dirty="0">
                <a:solidFill>
                  <a:srgbClr val="67BED0"/>
                </a:solidFill>
                <a:latin typeface="Rockwell" charset="0"/>
                <a:cs typeface="Rockwell" charset="0"/>
              </a:rPr>
              <a:t>To enable </a:t>
            </a:r>
            <a:r>
              <a:rPr lang="en-GB" sz="1400" dirty="0" smtClean="0">
                <a:solidFill>
                  <a:srgbClr val="67BED0"/>
                </a:solidFill>
                <a:latin typeface="Rockwell" charset="0"/>
                <a:cs typeface="Rockwell" charset="0"/>
              </a:rPr>
              <a:t>learners </a:t>
            </a:r>
            <a:r>
              <a:rPr lang="en-GB" sz="1400" dirty="0">
                <a:solidFill>
                  <a:srgbClr val="67BED0"/>
                </a:solidFill>
                <a:latin typeface="Rockwell" charset="0"/>
                <a:cs typeface="Rockwell" charset="0"/>
              </a:rPr>
              <a:t>to make decisions, fulfil their objectives by planning and managing situations, opportunities and risk.</a:t>
            </a:r>
          </a:p>
        </p:txBody>
      </p:sp>
      <p:sp>
        <p:nvSpPr>
          <p:cNvPr id="14348" name="TextBox 3"/>
          <p:cNvSpPr txBox="1">
            <a:spLocks noChangeArrowheads="1"/>
          </p:cNvSpPr>
          <p:nvPr/>
        </p:nvSpPr>
        <p:spPr bwMode="auto">
          <a:xfrm>
            <a:off x="168946" y="6584487"/>
            <a:ext cx="8762377" cy="25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45" tIns="40073" rIns="80145" bIns="40073">
            <a:spAutoFit/>
          </a:bodyPr>
          <a:lstStyle>
            <a:lvl1pPr eaLnBrk="0" hangingPunct="0">
              <a:defRPr sz="2100">
                <a:solidFill>
                  <a:schemeClr val="tx1"/>
                </a:solidFill>
                <a:latin typeface="Calibri" charset="0"/>
                <a:ea typeface="ＭＳ Ｐゴシック" charset="0"/>
                <a:cs typeface="ＭＳ Ｐゴシック" charset="0"/>
              </a:defRPr>
            </a:lvl1pPr>
            <a:lvl2pPr marL="742950" indent="-285750" eaLnBrk="0" hangingPunct="0">
              <a:defRPr sz="2100">
                <a:solidFill>
                  <a:schemeClr val="tx1"/>
                </a:solidFill>
                <a:latin typeface="Calibri" charset="0"/>
                <a:ea typeface="ＭＳ Ｐゴシック" charset="0"/>
              </a:defRPr>
            </a:lvl2pPr>
            <a:lvl3pPr marL="1143000" indent="-228600" eaLnBrk="0" hangingPunct="0">
              <a:defRPr sz="2100">
                <a:solidFill>
                  <a:schemeClr val="tx1"/>
                </a:solidFill>
                <a:latin typeface="Calibri" charset="0"/>
                <a:ea typeface="ＭＳ Ｐゴシック" charset="0"/>
              </a:defRPr>
            </a:lvl3pPr>
            <a:lvl4pPr marL="1600200" indent="-228600" eaLnBrk="0" hangingPunct="0">
              <a:defRPr sz="2100">
                <a:solidFill>
                  <a:schemeClr val="tx1"/>
                </a:solidFill>
                <a:latin typeface="Calibri" charset="0"/>
                <a:ea typeface="ＭＳ Ｐゴシック" charset="0"/>
              </a:defRPr>
            </a:lvl4pPr>
            <a:lvl5pPr marL="2057400" indent="-228600" eaLnBrk="0" hangingPunct="0">
              <a:defRPr sz="2100">
                <a:solidFill>
                  <a:schemeClr val="tx1"/>
                </a:solidFill>
                <a:latin typeface="Calibri" charset="0"/>
                <a:ea typeface="ＭＳ Ｐゴシック" charset="0"/>
              </a:defRPr>
            </a:lvl5pPr>
            <a:lvl6pPr marL="2514600" indent="-228600" defTabSz="520700" eaLnBrk="0" fontAlgn="base" hangingPunct="0">
              <a:spcBef>
                <a:spcPct val="0"/>
              </a:spcBef>
              <a:spcAft>
                <a:spcPct val="0"/>
              </a:spcAft>
              <a:defRPr sz="2100">
                <a:solidFill>
                  <a:schemeClr val="tx1"/>
                </a:solidFill>
                <a:latin typeface="Calibri" charset="0"/>
                <a:ea typeface="ＭＳ Ｐゴシック" charset="0"/>
              </a:defRPr>
            </a:lvl6pPr>
            <a:lvl7pPr marL="2971800" indent="-228600" defTabSz="520700" eaLnBrk="0" fontAlgn="base" hangingPunct="0">
              <a:spcBef>
                <a:spcPct val="0"/>
              </a:spcBef>
              <a:spcAft>
                <a:spcPct val="0"/>
              </a:spcAft>
              <a:defRPr sz="2100">
                <a:solidFill>
                  <a:schemeClr val="tx1"/>
                </a:solidFill>
                <a:latin typeface="Calibri" charset="0"/>
                <a:ea typeface="ＭＳ Ｐゴシック" charset="0"/>
              </a:defRPr>
            </a:lvl7pPr>
            <a:lvl8pPr marL="3429000" indent="-228600" defTabSz="520700" eaLnBrk="0" fontAlgn="base" hangingPunct="0">
              <a:spcBef>
                <a:spcPct val="0"/>
              </a:spcBef>
              <a:spcAft>
                <a:spcPct val="0"/>
              </a:spcAft>
              <a:defRPr sz="2100">
                <a:solidFill>
                  <a:schemeClr val="tx1"/>
                </a:solidFill>
                <a:latin typeface="Calibri" charset="0"/>
                <a:ea typeface="ＭＳ Ｐゴシック" charset="0"/>
              </a:defRPr>
            </a:lvl8pPr>
            <a:lvl9pPr marL="3886200" indent="-228600" defTabSz="520700" eaLnBrk="0" fontAlgn="base" hangingPunct="0">
              <a:spcBef>
                <a:spcPct val="0"/>
              </a:spcBef>
              <a:spcAft>
                <a:spcPct val="0"/>
              </a:spcAft>
              <a:defRPr sz="2100">
                <a:solidFill>
                  <a:schemeClr val="tx1"/>
                </a:solidFill>
                <a:latin typeface="Calibri" charset="0"/>
                <a:ea typeface="ＭＳ Ｐゴシック" charset="0"/>
              </a:defRPr>
            </a:lvl9pPr>
          </a:lstStyle>
          <a:p>
            <a:pPr defTabSz="456385" eaLnBrk="1" fontAlgn="base" hangingPunct="1">
              <a:spcBef>
                <a:spcPct val="0"/>
              </a:spcBef>
              <a:spcAft>
                <a:spcPct val="0"/>
              </a:spcAft>
            </a:pPr>
            <a:r>
              <a:rPr lang="en-US" sz="1100" dirty="0">
                <a:solidFill>
                  <a:prstClr val="black"/>
                </a:solidFill>
                <a:latin typeface="B Frutiger Bold" charset="0"/>
                <a:cs typeface="B Frutiger Bold" charset="0"/>
              </a:rPr>
              <a:t>Powerpoint</a:t>
            </a:r>
          </a:p>
        </p:txBody>
      </p:sp>
      <p:graphicFrame>
        <p:nvGraphicFramePr>
          <p:cNvPr id="7" name="Table 6"/>
          <p:cNvGraphicFramePr>
            <a:graphicFrameLocks noGrp="1"/>
          </p:cNvGraphicFramePr>
          <p:nvPr>
            <p:extLst>
              <p:ext uri="{D42A27DB-BD31-4B8C-83A1-F6EECF244321}">
                <p14:modId xmlns:p14="http://schemas.microsoft.com/office/powerpoint/2010/main" val="3137958068"/>
              </p:ext>
            </p:extLst>
          </p:nvPr>
        </p:nvGraphicFramePr>
        <p:xfrm>
          <a:off x="243100" y="2251836"/>
          <a:ext cx="8512351" cy="4173534"/>
        </p:xfrm>
        <a:graphic>
          <a:graphicData uri="http://schemas.openxmlformats.org/drawingml/2006/table">
            <a:tbl>
              <a:tblPr firstRow="1" bandRow="1">
                <a:tableStyleId>{7DF18680-E054-41AD-8BC1-D1AEF772440D}</a:tableStyleId>
              </a:tblPr>
              <a:tblGrid>
                <a:gridCol w="8512351"/>
              </a:tblGrid>
              <a:tr h="359311">
                <a:tc>
                  <a:txBody>
                    <a:bodyPr/>
                    <a:lstStyle/>
                    <a:p>
                      <a:pPr marL="0" marR="0" indent="0" algn="l" defTabSz="457144" rtl="0" eaLnBrk="1" fontAlgn="auto" latinLnBrk="0" hangingPunct="1">
                        <a:lnSpc>
                          <a:spcPct val="100000"/>
                        </a:lnSpc>
                        <a:spcBef>
                          <a:spcPts val="0"/>
                        </a:spcBef>
                        <a:spcAft>
                          <a:spcPts val="0"/>
                        </a:spcAft>
                        <a:buClrTx/>
                        <a:buSzTx/>
                        <a:buFontTx/>
                        <a:buNone/>
                        <a:tabLst/>
                        <a:defRPr/>
                      </a:pPr>
                      <a:r>
                        <a:rPr lang="en-GB" sz="1800" b="1" i="0" dirty="0" smtClean="0">
                          <a:latin typeface="L Frutiger Light"/>
                          <a:cs typeface="L Frutiger Light"/>
                        </a:rPr>
                        <a:t>including:</a:t>
                      </a:r>
                    </a:p>
                  </a:txBody>
                  <a:tcPr marL="78226" marR="78226" marT="41459" marB="41459"/>
                </a:tc>
              </a:tr>
              <a:tr h="3814223">
                <a:tc>
                  <a:txBody>
                    <a:bodyPr/>
                    <a:lstStyle/>
                    <a:p>
                      <a:pPr marL="342900" indent="-342900">
                        <a:lnSpc>
                          <a:spcPct val="200000"/>
                        </a:lnSpc>
                        <a:buFont typeface="Arial" pitchFamily="34" charset="0"/>
                        <a:buChar char="•"/>
                      </a:pPr>
                      <a:r>
                        <a:rPr lang="en-GB" sz="1800" b="0" i="0" dirty="0" smtClean="0">
                          <a:latin typeface="L Frutiger Light"/>
                          <a:cs typeface="L Frutiger Light"/>
                        </a:rPr>
                        <a:t>Planning</a:t>
                      </a:r>
                    </a:p>
                    <a:p>
                      <a:pPr marL="342900" indent="-342900">
                        <a:lnSpc>
                          <a:spcPct val="200000"/>
                        </a:lnSpc>
                        <a:buFont typeface="Arial" pitchFamily="34" charset="0"/>
                        <a:buChar char="•"/>
                      </a:pPr>
                      <a:r>
                        <a:rPr lang="en-GB" sz="1800" b="0" i="0" dirty="0" smtClean="0">
                          <a:latin typeface="L Frutiger Light"/>
                          <a:cs typeface="L Frutiger Light"/>
                        </a:rPr>
                        <a:t>Managing resources</a:t>
                      </a:r>
                    </a:p>
                    <a:p>
                      <a:pPr marL="342900" indent="-342900">
                        <a:lnSpc>
                          <a:spcPct val="200000"/>
                        </a:lnSpc>
                        <a:buFont typeface="Arial" pitchFamily="34" charset="0"/>
                        <a:buChar char="•"/>
                      </a:pPr>
                      <a:r>
                        <a:rPr lang="en-GB" sz="1800" b="0" i="0" dirty="0" smtClean="0">
                          <a:latin typeface="L Frutiger Light"/>
                          <a:cs typeface="L Frutiger Light"/>
                        </a:rPr>
                        <a:t>Decision making </a:t>
                      </a:r>
                    </a:p>
                    <a:p>
                      <a:pPr marL="342900" indent="-342900">
                        <a:lnSpc>
                          <a:spcPct val="200000"/>
                        </a:lnSpc>
                        <a:buFont typeface="Arial" pitchFamily="34" charset="0"/>
                        <a:buChar char="•"/>
                      </a:pPr>
                      <a:r>
                        <a:rPr lang="en-GB" sz="1800" b="0" i="0" dirty="0" smtClean="0">
                          <a:latin typeface="L Frutiger Light"/>
                          <a:cs typeface="L Frutiger Light"/>
                        </a:rPr>
                        <a:t>Research  / understanding the environment</a:t>
                      </a:r>
                    </a:p>
                    <a:p>
                      <a:pPr marL="342900" indent="-342900">
                        <a:lnSpc>
                          <a:spcPct val="200000"/>
                        </a:lnSpc>
                        <a:buFont typeface="Arial" pitchFamily="34" charset="0"/>
                        <a:buChar char="•"/>
                      </a:pPr>
                      <a:r>
                        <a:rPr lang="en-GB" sz="1800" b="0" i="0" dirty="0" smtClean="0">
                          <a:latin typeface="L Frutiger Light"/>
                          <a:cs typeface="L Frutiger Light"/>
                        </a:rPr>
                        <a:t>Managing risk</a:t>
                      </a:r>
                    </a:p>
                    <a:p>
                      <a:pPr marL="342900" indent="-342900">
                        <a:lnSpc>
                          <a:spcPct val="200000"/>
                        </a:lnSpc>
                        <a:buFont typeface="Arial" pitchFamily="34" charset="0"/>
                        <a:buChar char="•"/>
                      </a:pPr>
                      <a:r>
                        <a:rPr lang="en-GB" sz="1800" b="0" i="0" dirty="0" smtClean="0">
                          <a:latin typeface="L Frutiger Light"/>
                          <a:cs typeface="L Frutiger Light"/>
                        </a:rPr>
                        <a:t>Vision / goal setting</a:t>
                      </a:r>
                    </a:p>
                    <a:p>
                      <a:pPr algn="ctr"/>
                      <a:endParaRPr lang="en-GB" sz="900" baseline="0" dirty="0" smtClean="0">
                        <a:latin typeface="L Frutiger Light"/>
                      </a:endParaRPr>
                    </a:p>
                  </a:txBody>
                  <a:tcPr marL="78226" marR="78226" marT="41459" marB="41459"/>
                </a:tc>
              </a:tr>
            </a:tbl>
          </a:graphicData>
        </a:graphic>
      </p:graphicFrame>
      <p:cxnSp>
        <p:nvCxnSpPr>
          <p:cNvPr id="8" name="Straight Arrow Connector 7">
            <a:hlinkClick r:id="" action="ppaction://noaction"/>
          </p:cNvPr>
          <p:cNvCxnSpPr/>
          <p:nvPr/>
        </p:nvCxnSpPr>
        <p:spPr>
          <a:xfrm>
            <a:off x="8463861"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a:hlinkClick r:id="" action="ppaction://noaction"/>
          </p:cNvPr>
          <p:cNvCxnSpPr/>
          <p:nvPr/>
        </p:nvCxnSpPr>
        <p:spPr>
          <a:xfrm flipH="1">
            <a:off x="7436538" y="6709595"/>
            <a:ext cx="4394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ectangle 9">
            <a:hlinkClick r:id="rId4" action="ppaction://hlinksldjump"/>
          </p:cNvPr>
          <p:cNvSpPr/>
          <p:nvPr/>
        </p:nvSpPr>
        <p:spPr>
          <a:xfrm>
            <a:off x="8014854" y="6674150"/>
            <a:ext cx="318655"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44"/>
            <a:endParaRPr lang="en-GB">
              <a:solidFill>
                <a:prstClr val="white"/>
              </a:solidFill>
            </a:endParaRPr>
          </a:p>
        </p:txBody>
      </p:sp>
    </p:spTree>
    <p:extLst>
      <p:ext uri="{BB962C8B-B14F-4D97-AF65-F5344CB8AC3E}">
        <p14:creationId xmlns:p14="http://schemas.microsoft.com/office/powerpoint/2010/main" val="2798615602"/>
      </p:ext>
    </p:extLst>
  </p:cSld>
  <p:clrMapOvr>
    <a:masterClrMapping/>
  </p:clrMapOvr>
  <p:timing>
    <p:tnLst>
      <p:par>
        <p:cTn id="1" dur="indefinite" restart="never" nodeType="tmRoot"/>
      </p:par>
    </p:tnLst>
  </p:timing>
</p:sld>
</file>

<file path=ppt/theme/theme1.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igIdeasWales_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BigIdeas_Intro&amp;Gener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3112</Words>
  <Application>Microsoft Office PowerPoint</Application>
  <PresentationFormat>On-screen Show (4:3)</PresentationFormat>
  <Paragraphs>408</Paragraphs>
  <Slides>18</Slides>
  <Notes>16</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5_Office Theme</vt:lpstr>
      <vt:lpstr>BigIdeasWales_A</vt:lpstr>
      <vt:lpstr>BigIdeas_Intro&amp;Generic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Wales, Newport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cp:revision>
  <dcterms:created xsi:type="dcterms:W3CDTF">2015-09-01T00:47:46Z</dcterms:created>
  <dcterms:modified xsi:type="dcterms:W3CDTF">2015-09-01T00:50:28Z</dcterms:modified>
</cp:coreProperties>
</file>