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306" r:id="rId2"/>
    <p:sldId id="363" r:id="rId3"/>
    <p:sldId id="428" r:id="rId4"/>
    <p:sldId id="429" r:id="rId5"/>
    <p:sldId id="427" r:id="rId6"/>
    <p:sldId id="422" r:id="rId7"/>
    <p:sldId id="423" r:id="rId8"/>
    <p:sldId id="307" r:id="rId9"/>
    <p:sldId id="336" r:id="rId10"/>
    <p:sldId id="341" r:id="rId11"/>
    <p:sldId id="347" r:id="rId12"/>
    <p:sldId id="351" r:id="rId13"/>
    <p:sldId id="352" r:id="rId14"/>
    <p:sldId id="433" r:id="rId15"/>
    <p:sldId id="442" r:id="rId16"/>
    <p:sldId id="443" r:id="rId17"/>
    <p:sldId id="425" r:id="rId18"/>
    <p:sldId id="426" r:id="rId19"/>
    <p:sldId id="332" r:id="rId20"/>
    <p:sldId id="434" r:id="rId21"/>
    <p:sldId id="431" r:id="rId22"/>
    <p:sldId id="360" r:id="rId23"/>
    <p:sldId id="441" r:id="rId24"/>
    <p:sldId id="436" r:id="rId25"/>
    <p:sldId id="437" r:id="rId26"/>
    <p:sldId id="438" r:id="rId27"/>
    <p:sldId id="282" r:id="rId28"/>
    <p:sldId id="421" r:id="rId29"/>
  </p:sldIdLst>
  <p:sldSz cx="9144000" cy="6858000" type="screen4x3"/>
  <p:notesSz cx="6669088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600"/>
    <a:srgbClr val="251C62"/>
    <a:srgbClr val="4B116F"/>
    <a:srgbClr val="005799"/>
    <a:srgbClr val="8B75A0"/>
    <a:srgbClr val="9DD4E7"/>
    <a:srgbClr val="0A54A6"/>
    <a:srgbClr val="EF8523"/>
    <a:srgbClr val="850027"/>
    <a:srgbClr val="774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0447" autoAdjust="0"/>
  </p:normalViewPr>
  <p:slideViewPr>
    <p:cSldViewPr snapToGrid="0" snapToObjects="1">
      <p:cViewPr varScale="1">
        <p:scale>
          <a:sx n="80" d="100"/>
          <a:sy n="80" d="100"/>
        </p:scale>
        <p:origin x="162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7C44-62E5-420C-9D15-AA0E5136B18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3A134-5C74-4B39-B989-250834392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793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66910" y="4715153"/>
            <a:ext cx="533526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1390483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66910" y="4715153"/>
            <a:ext cx="533526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2019 </a:t>
            </a:r>
            <a:r>
              <a:rPr lang="en-GB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78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84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6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62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2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1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items are available irrespective</a:t>
            </a:r>
            <a:r>
              <a:rPr lang="en-US" baseline="0" dirty="0" smtClean="0"/>
              <a:t> of where the initial software purchase was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30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77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87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23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mandated</a:t>
            </a:r>
            <a:r>
              <a:rPr lang="en-US" baseline="0" dirty="0" smtClean="0"/>
              <a:t> that suppliers upload items.</a:t>
            </a:r>
          </a:p>
          <a:p>
            <a:r>
              <a:rPr lang="en-US" baseline="0" dirty="0" smtClean="0"/>
              <a:t>Suppliers can upload as they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66910" y="4715153"/>
            <a:ext cx="533526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 to include </a:t>
            </a:r>
            <a:endParaRPr lang="en-US" sz="1600" b="0" dirty="0" smtClean="0">
              <a:effectLst/>
            </a:endParaRPr>
          </a:p>
          <a:p>
            <a:pPr rtl="0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Welcome to CCS, </a:t>
            </a:r>
            <a:endParaRPr lang="en-US" sz="1600" b="0" dirty="0" smtClean="0">
              <a:effectLst/>
            </a:endParaRPr>
          </a:p>
          <a:p>
            <a:pPr rtl="0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Just a couple of housekeeping points to make</a:t>
            </a:r>
            <a:endParaRPr lang="en-US" sz="1600" b="0" dirty="0" smtClean="0">
              <a:effectLst/>
            </a:endParaRPr>
          </a:p>
          <a:p>
            <a:pPr rtl="0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No fire alarm, if there is please follow us</a:t>
            </a:r>
            <a:endParaRPr lang="en-US" sz="1600" b="0" dirty="0" smtClean="0">
              <a:effectLst/>
            </a:endParaRPr>
          </a:p>
          <a:p>
            <a:pPr rtl="0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Second Toilet escorting due to security doors</a:t>
            </a:r>
            <a:endParaRPr lang="en-US" sz="1600" b="0" dirty="0" smtClean="0">
              <a:effectLst/>
            </a:endParaRPr>
          </a:p>
          <a:p>
            <a:pPr rtl="0"/>
            <a:r>
              <a:rPr lang="en-US" sz="1600" b="0" dirty="0" smtClean="0">
                <a:effectLst/>
              </a:rPr>
              <a:t/>
            </a:r>
            <a:br>
              <a:rPr lang="en-US" sz="1600" b="0" dirty="0" smtClean="0">
                <a:effectLst/>
              </a:rPr>
            </a:b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We have a lot of information to cover</a:t>
            </a:r>
            <a:endParaRPr lang="en-US" sz="1600" b="0" dirty="0" smtClean="0">
              <a:effectLst/>
            </a:endParaRPr>
          </a:p>
          <a:p>
            <a:pPr rtl="0" fontAlgn="base"/>
            <a:r>
              <a:rPr lang="en-US" sz="1600" b="0" dirty="0" smtClean="0">
                <a:effectLst/>
              </a:rPr>
              <a:t/>
            </a:r>
            <a:br>
              <a:rPr lang="en-US" sz="1600" b="0" dirty="0" smtClean="0">
                <a:effectLst/>
              </a:rPr>
            </a:br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Event has a maximum run time of two hours</a:t>
            </a:r>
          </a:p>
          <a:p>
            <a:pPr rtl="0" fontAlgn="base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All team members who will manage this ‘framework are attending the event</a:t>
            </a:r>
          </a:p>
          <a:p>
            <a:pPr rtl="0" fontAlgn="base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presentation is 90 minutes so 30 minutes have been allocated for questions.</a:t>
            </a:r>
          </a:p>
          <a:p>
            <a:pPr rtl="0" fontAlgn="base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Each section will be followed by a short period for any immediate questions</a:t>
            </a:r>
          </a:p>
          <a:p>
            <a:pPr rtl="0" fontAlgn="base"/>
            <a:r>
              <a:rPr lang="en-US" sz="11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Slides presented will be emailed to you after the conclusion of the event</a:t>
            </a:r>
          </a:p>
        </p:txBody>
      </p:sp>
    </p:spTree>
    <p:extLst>
      <p:ext uri="{BB962C8B-B14F-4D97-AF65-F5344CB8AC3E}">
        <p14:creationId xmlns:p14="http://schemas.microsoft.com/office/powerpoint/2010/main" val="1849070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mandated</a:t>
            </a:r>
            <a:r>
              <a:rPr lang="en-US" baseline="0" dirty="0" smtClean="0"/>
              <a:t> that suppliers upload items.</a:t>
            </a:r>
          </a:p>
          <a:p>
            <a:r>
              <a:rPr lang="en-US" baseline="0" dirty="0" smtClean="0"/>
              <a:t>Suppliers can upload as they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01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75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fixed what can be amended by the supplier/customer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our intention to cover all schedules in any </a:t>
            </a:r>
            <a:r>
              <a:rPr lang="en-US" baseline="0" dirty="0" err="1" smtClean="0"/>
              <a:t>greta</a:t>
            </a:r>
            <a:r>
              <a:rPr lang="en-US" baseline="0" dirty="0" smtClean="0"/>
              <a:t> detail but instead focus on the ones that we know will require some additional involvement from CCS with suppliers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06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fixed what can be amended by the supplier/customer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our intention to cover all schedules in any </a:t>
            </a:r>
            <a:r>
              <a:rPr lang="en-US" baseline="0" dirty="0" err="1" smtClean="0"/>
              <a:t>greta</a:t>
            </a:r>
            <a:r>
              <a:rPr lang="en-US" baseline="0" dirty="0" smtClean="0"/>
              <a:t> detail but instead focus on the ones that we know will require some additional involvement from CCS with suppliers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65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fixed what can be amended by the supplier/customer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our intention to cover all schedules in any </a:t>
            </a:r>
            <a:r>
              <a:rPr lang="en-US" baseline="0" dirty="0" err="1" smtClean="0"/>
              <a:t>greta</a:t>
            </a:r>
            <a:r>
              <a:rPr lang="en-US" baseline="0" dirty="0" smtClean="0"/>
              <a:t> detail but instead focus on the ones that we know will require some additional involvement from CCS with suppliers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3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fixed what can be amended by the supplier/customer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our intention to cover all schedules in any </a:t>
            </a:r>
            <a:r>
              <a:rPr lang="en-US" baseline="0" dirty="0" err="1" smtClean="0"/>
              <a:t>greta</a:t>
            </a:r>
            <a:r>
              <a:rPr lang="en-US" baseline="0" dirty="0" smtClean="0"/>
              <a:t> detail but instead focus on the ones that we know will require some additional involvement from CCS with suppliers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0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fixed what can be amended by the supplier/customer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our intention to cover all schedules in any </a:t>
            </a:r>
            <a:r>
              <a:rPr lang="en-US" baseline="0" dirty="0" err="1" smtClean="0"/>
              <a:t>greta</a:t>
            </a:r>
            <a:r>
              <a:rPr lang="en-US" baseline="0" dirty="0" smtClean="0"/>
              <a:t> detail but instead focus on the ones that we know will require some additional involvement from CCS with suppliers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30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35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0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8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8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4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5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3778832"/>
            <a:ext cx="8520599" cy="1056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9173" y="466294"/>
            <a:ext cx="5223126" cy="588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rgbClr val="005799"/>
                </a:solidFill>
                <a:latin typeface="Helvetica Neue Light"/>
                <a:ea typeface="Arial"/>
                <a:cs typeface="Helvetica Neue Light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536634"/>
            <a:ext cx="8520599" cy="89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Click to add sub title (if required)</a:t>
            </a:r>
            <a:endParaRPr dirty="0"/>
          </a:p>
        </p:txBody>
      </p:sp>
      <p:cxnSp>
        <p:nvCxnSpPr>
          <p:cNvPr id="5" name="Shape 67"/>
          <p:cNvCxnSpPr/>
          <p:nvPr userDrawn="1"/>
        </p:nvCxnSpPr>
        <p:spPr>
          <a:xfrm>
            <a:off x="0" y="1138092"/>
            <a:ext cx="9144001" cy="0"/>
          </a:xfrm>
          <a:prstGeom prst="straightConnector1">
            <a:avLst/>
          </a:prstGeom>
          <a:noFill/>
          <a:ln w="19050" cap="flat" cmpd="sng">
            <a:solidFill>
              <a:srgbClr val="0057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17"/>
          <p:cNvSpPr txBox="1">
            <a:spLocks noGrp="1"/>
          </p:cNvSpPr>
          <p:nvPr>
            <p:ph type="body" idx="13" hasCustomPrompt="1"/>
          </p:nvPr>
        </p:nvSpPr>
        <p:spPr>
          <a:xfrm>
            <a:off x="311700" y="2651273"/>
            <a:ext cx="8520599" cy="89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262626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Click to add text</a:t>
            </a:r>
            <a:endParaRPr dirty="0"/>
          </a:p>
        </p:txBody>
      </p:sp>
      <p:sp>
        <p:nvSpPr>
          <p:cNvPr id="8" name="Shape 9"/>
          <p:cNvSpPr/>
          <p:nvPr userDrawn="1"/>
        </p:nvSpPr>
        <p:spPr>
          <a:xfrm>
            <a:off x="0" y="6498000"/>
            <a:ext cx="9152881" cy="359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CCS ident lef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465076" cy="4632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8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8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65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198" cy="19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3737432"/>
            <a:ext cx="4045198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emf"/><Relationship Id="rId7" Type="http://schemas.openxmlformats.org/officeDocument/2006/relationships/hyperlink" Target="mailto:Jammar.Prince@crowncommercial.gov.u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il.Harrison@crowncommercial.gov.uk" TargetMode="External"/><Relationship Id="rId5" Type="http://schemas.openxmlformats.org/officeDocument/2006/relationships/image" Target="../media/image17.emf"/><Relationship Id="rId10" Type="http://schemas.openxmlformats.org/officeDocument/2006/relationships/image" Target="../media/image5.jpg"/><Relationship Id="rId4" Type="http://schemas.openxmlformats.org/officeDocument/2006/relationships/image" Target="../media/image16.emf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-426356" y="2768837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492897" y="402031"/>
            <a:ext cx="7481445" cy="19306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GB" sz="4000" b="0" i="0" u="none" strike="noStrike" cap="none" dirty="0" smtClean="0">
                <a:solidFill>
                  <a:srgbClr val="0057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and Application Solutions (RM3821)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-GB" sz="4000" dirty="0" smtClean="0">
                <a:solidFill>
                  <a:srgbClr val="0057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I buy and how do I buy it?</a:t>
            </a:r>
            <a:endParaRPr lang="en-GB" sz="4000" b="0" i="0" u="none" strike="noStrike" cap="none" dirty="0" smtClean="0">
              <a:solidFill>
                <a:srgbClr val="0057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en-GB" sz="2800" b="1" i="0" u="none" strike="noStrike" cap="none" dirty="0">
              <a:solidFill>
                <a:srgbClr val="0057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5" y="3062248"/>
            <a:ext cx="8553858" cy="3519719"/>
          </a:xfrm>
          <a:prstGeom prst="rect">
            <a:avLst/>
          </a:prstGeom>
        </p:spPr>
      </p:pic>
      <p:pic>
        <p:nvPicPr>
          <p:cNvPr id="7" name="Shape 10"/>
          <p:cNvPicPr preferRelativeResize="0"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485" y="281353"/>
            <a:ext cx="1267868" cy="1055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3011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693852" y="1242854"/>
            <a:ext cx="1510234" cy="45943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93841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Lotting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 Structure – Group 2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24542" y="5852280"/>
            <a:ext cx="7415784" cy="612757"/>
          </a:xfrm>
          <a:prstGeom prst="rect">
            <a:avLst/>
          </a:prstGeom>
        </p:spPr>
      </p:pic>
      <p:sp>
        <p:nvSpPr>
          <p:cNvPr id="73" name="Rounded Rectangle 72"/>
          <p:cNvSpPr/>
          <p:nvPr/>
        </p:nvSpPr>
        <p:spPr>
          <a:xfrm>
            <a:off x="693853" y="2629721"/>
            <a:ext cx="1502918" cy="1874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2b) Environmental </a:t>
            </a:r>
            <a:r>
              <a:rPr lang="en-GB" sz="1200" b="1" dirty="0">
                <a:solidFill>
                  <a:schemeClr val="tx1"/>
                </a:solidFill>
              </a:rPr>
              <a:t>and </a:t>
            </a:r>
            <a:r>
              <a:rPr lang="en-GB" sz="1200" b="1" dirty="0" smtClean="0">
                <a:solidFill>
                  <a:schemeClr val="tx1"/>
                </a:solidFill>
              </a:rPr>
              <a:t>Planning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15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3854" y="1785494"/>
            <a:ext cx="1514954" cy="7568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2a) Business Applications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7</a:t>
            </a:r>
            <a:r>
              <a:rPr lang="en-GB" sz="1200" b="1" dirty="0" smtClean="0">
                <a:solidFill>
                  <a:schemeClr val="tx1"/>
                </a:solidFill>
              </a:rPr>
              <a:t>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85987" y="4597417"/>
            <a:ext cx="1518097" cy="12053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2c) Citizen Services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10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092" y="1242854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Local Government</a:t>
            </a:r>
            <a:endParaRPr lang="en-GB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54143" y="6537523"/>
            <a:ext cx="44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16325" y="1785494"/>
            <a:ext cx="4504324" cy="726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</a:rPr>
              <a:t>Covers suppliers who can offer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revenues </a:t>
            </a:r>
            <a:r>
              <a:rPr lang="en-GB" sz="1100" dirty="0">
                <a:solidFill>
                  <a:schemeClr val="tx1"/>
                </a:solidFill>
              </a:rPr>
              <a:t>and </a:t>
            </a:r>
            <a:r>
              <a:rPr lang="en-GB" sz="1100" dirty="0" smtClean="0">
                <a:solidFill>
                  <a:schemeClr val="tx1"/>
                </a:solidFill>
              </a:rPr>
              <a:t>benefits solutions </a:t>
            </a:r>
            <a:endParaRPr lang="en-GB" sz="11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payment </a:t>
            </a:r>
            <a:r>
              <a:rPr lang="en-GB" sz="1100" dirty="0">
                <a:solidFill>
                  <a:schemeClr val="tx1"/>
                </a:solidFill>
              </a:rPr>
              <a:t>processing and cash receipting </a:t>
            </a:r>
            <a:r>
              <a:rPr lang="en-GB" sz="1100" dirty="0" smtClean="0">
                <a:solidFill>
                  <a:schemeClr val="tx1"/>
                </a:solidFill>
              </a:rPr>
              <a:t>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civil enforcement solutions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17903" y="2629722"/>
            <a:ext cx="4502746" cy="1874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</a:rPr>
              <a:t>Covers suppliers who can offer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environmental health solutions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p</a:t>
            </a:r>
            <a:r>
              <a:rPr lang="en-GB" sz="1100" dirty="0" smtClean="0">
                <a:solidFill>
                  <a:schemeClr val="tx1"/>
                </a:solidFill>
              </a:rPr>
              <a:t>lanning, including planning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building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local land charges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trading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licensing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property or housing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property of housing repairs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GIS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waste management solutions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17905" y="4597417"/>
            <a:ext cx="4502743" cy="12053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</a:rPr>
              <a:t>Covers suppliers who can offer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l</a:t>
            </a:r>
            <a:r>
              <a:rPr lang="en-GB" sz="1100" dirty="0" smtClean="0">
                <a:solidFill>
                  <a:schemeClr val="tx1"/>
                </a:solidFill>
              </a:rPr>
              <a:t>ibrary solutions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democratic and citizen engagement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m</a:t>
            </a:r>
            <a:r>
              <a:rPr lang="en-GB" sz="1100" dirty="0" smtClean="0">
                <a:solidFill>
                  <a:schemeClr val="tx1"/>
                </a:solidFill>
              </a:rPr>
              <a:t>useum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s</a:t>
            </a:r>
            <a:r>
              <a:rPr lang="en-GB" sz="1100" dirty="0" smtClean="0">
                <a:solidFill>
                  <a:schemeClr val="tx1"/>
                </a:solidFill>
              </a:rPr>
              <a:t>ports &amp; recreation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r</a:t>
            </a:r>
            <a:r>
              <a:rPr lang="en-GB" sz="1100" dirty="0" smtClean="0">
                <a:solidFill>
                  <a:schemeClr val="tx1"/>
                </a:solidFill>
              </a:rPr>
              <a:t>egistrar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burials and crematoria solutions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43909" y="1269947"/>
            <a:ext cx="1510234" cy="45943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6943909" y="2512229"/>
            <a:ext cx="15102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for like replacement for </a:t>
            </a:r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Authority Software Applications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RM1059)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678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684554" y="1346836"/>
            <a:ext cx="1405859" cy="44348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93841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Lotting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 Structure – Group 3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24542" y="5852280"/>
            <a:ext cx="7415784" cy="612757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684681" y="2021145"/>
            <a:ext cx="1405859" cy="1417380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3a) Enterprise Applications for Health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11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8883" y="1436370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Health &amp; Social Care</a:t>
            </a:r>
            <a:endParaRPr lang="en-GB" sz="1600" b="1" dirty="0"/>
          </a:p>
        </p:txBody>
      </p:sp>
      <p:sp>
        <p:nvSpPr>
          <p:cNvPr id="32" name="Rectangle 31"/>
          <p:cNvSpPr/>
          <p:nvPr/>
        </p:nvSpPr>
        <p:spPr>
          <a:xfrm>
            <a:off x="2311514" y="2021145"/>
            <a:ext cx="4671060" cy="141738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Covers </a:t>
            </a:r>
            <a:r>
              <a:rPr lang="en-GB" sz="1200" dirty="0" smtClean="0">
                <a:solidFill>
                  <a:schemeClr val="tx1"/>
                </a:solidFill>
              </a:rPr>
              <a:t>supplier solutions including but not limited to</a:t>
            </a:r>
            <a:endParaRPr lang="en-GB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e-rostering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electronic job planning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electronic appraisal &amp; revalidation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a</a:t>
            </a:r>
            <a:r>
              <a:rPr lang="en-GB" sz="1200" dirty="0" smtClean="0">
                <a:solidFill>
                  <a:schemeClr val="tx1"/>
                </a:solidFill>
              </a:rPr>
              <a:t>cuity and dependency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m</a:t>
            </a:r>
            <a:r>
              <a:rPr lang="en-GB" sz="1200" dirty="0" smtClean="0">
                <a:solidFill>
                  <a:schemeClr val="tx1"/>
                </a:solidFill>
              </a:rPr>
              <a:t>obile applications – temporary staff bookings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ERP, HR &amp; Payroll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8954" y="1346835"/>
            <a:ext cx="1405859" cy="4434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CCS grouping of software services </a:t>
            </a:r>
            <a:endPara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554" y="3537705"/>
            <a:ext cx="1405859" cy="948094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3b) Health Information Management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15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5155" y="4584979"/>
            <a:ext cx="1405859" cy="948570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3c) Community Health and Social Care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16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6904" y="3532109"/>
            <a:ext cx="4671060" cy="95368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Covers </a:t>
            </a:r>
            <a:r>
              <a:rPr lang="en-GB" sz="1200" dirty="0" smtClean="0">
                <a:solidFill>
                  <a:schemeClr val="tx1"/>
                </a:solidFill>
              </a:rPr>
              <a:t>supplier solutions including but not limited to</a:t>
            </a:r>
            <a:endParaRPr lang="en-GB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electronic patient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clinical </a:t>
            </a:r>
            <a:r>
              <a:rPr lang="en-GB" sz="1200" dirty="0">
                <a:solidFill>
                  <a:schemeClr val="tx1"/>
                </a:solidFill>
              </a:rPr>
              <a:t>&amp; </a:t>
            </a:r>
            <a:r>
              <a:rPr lang="en-GB" sz="1200" dirty="0" smtClean="0">
                <a:solidFill>
                  <a:schemeClr val="tx1"/>
                </a:solidFill>
              </a:rPr>
              <a:t>digital </a:t>
            </a:r>
            <a:r>
              <a:rPr lang="en-GB" sz="1200" dirty="0">
                <a:solidFill>
                  <a:schemeClr val="tx1"/>
                </a:solidFill>
              </a:rPr>
              <a:t>i</a:t>
            </a:r>
            <a:r>
              <a:rPr lang="en-GB" sz="1200" dirty="0" smtClean="0">
                <a:solidFill>
                  <a:schemeClr val="tx1"/>
                </a:solidFill>
              </a:rPr>
              <a:t>nformation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</a:t>
            </a:r>
            <a:r>
              <a:rPr lang="en-GB" sz="1200" dirty="0" smtClean="0">
                <a:solidFill>
                  <a:schemeClr val="tx1"/>
                </a:solidFill>
              </a:rPr>
              <a:t>ocument management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6904" y="4579860"/>
            <a:ext cx="4671060" cy="95368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Covers </a:t>
            </a:r>
            <a:r>
              <a:rPr lang="en-GB" sz="1200" dirty="0" smtClean="0">
                <a:solidFill>
                  <a:schemeClr val="tx1"/>
                </a:solidFill>
              </a:rPr>
              <a:t>supplier solutions including but not limited to</a:t>
            </a:r>
            <a:endParaRPr lang="en-GB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health and social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social care case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residential home places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7049" y="6537523"/>
            <a:ext cx="40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914268" y="1771650"/>
            <a:ext cx="1405859" cy="347451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Lotting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 Structure – Group 4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915756" y="3738056"/>
            <a:ext cx="1405859" cy="11014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4b) Blue light Data  &amp; Information Management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9</a:t>
            </a:r>
            <a:r>
              <a:rPr lang="en-GB" sz="1200" b="1" dirty="0" smtClean="0">
                <a:solidFill>
                  <a:schemeClr val="tx1"/>
                </a:solidFill>
              </a:rPr>
              <a:t>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15756" y="2450041"/>
            <a:ext cx="1405859" cy="110141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4a) Blue light Operations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11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9197" y="1905793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Police &amp; Emergency </a:t>
            </a:r>
            <a:endParaRPr lang="en-GB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96300" y="6537523"/>
            <a:ext cx="39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4193" y="1771650"/>
            <a:ext cx="1405859" cy="347451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933635" y="2512229"/>
            <a:ext cx="1396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CCS grouping 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software services</a:t>
            </a:r>
            <a:endParaRPr lang="en-GB" sz="1600" dirty="0"/>
          </a:p>
        </p:txBody>
      </p:sp>
      <p:sp>
        <p:nvSpPr>
          <p:cNvPr id="42" name="Rectangle 41"/>
          <p:cNvSpPr/>
          <p:nvPr/>
        </p:nvSpPr>
        <p:spPr>
          <a:xfrm>
            <a:off x="2488607" y="2450041"/>
            <a:ext cx="4197943" cy="11014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Covers supplier solutions including but not limited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case and custody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s</a:t>
            </a:r>
            <a:r>
              <a:rPr lang="en-GB" sz="1200" dirty="0" smtClean="0">
                <a:solidFill>
                  <a:schemeClr val="tx1"/>
                </a:solidFill>
              </a:rPr>
              <a:t>urveillance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forensics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integrated Command and control systems (ICCS)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fraud detection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88606" y="3738056"/>
            <a:ext cx="4197943" cy="1101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Covers supplier solutions including but not limited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digital asset management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recording and audio-visual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119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929427" y="1849681"/>
            <a:ext cx="1405859" cy="35509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93841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Lotting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 Structure – Group 5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24542" y="5852280"/>
            <a:ext cx="7415784" cy="612757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934186" y="3826879"/>
            <a:ext cx="1405859" cy="142139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5b) Academic Scheduling and Management Solutions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10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34312" y="2528075"/>
            <a:ext cx="1405859" cy="1101413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Lot 5a) Learning Applications and Platforms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7 suppliers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24542" y="1983825"/>
            <a:ext cx="140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Education</a:t>
            </a:r>
            <a:endParaRPr lang="en-GB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24" y="6537523"/>
            <a:ext cx="4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8881" y="2528074"/>
            <a:ext cx="4197943" cy="110141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Covers supplier solutions including but not limited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virtual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distance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audio &amp; visual media software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98880" y="3826878"/>
            <a:ext cx="4197943" cy="142139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Covers supplier solutions including but not limited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management information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attendance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facilities premises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admissions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533" y="1853991"/>
            <a:ext cx="1405859" cy="35509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864975" y="2568957"/>
            <a:ext cx="13964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CCS grouping 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software services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167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Core Services Available Across All Lots</a:t>
            </a: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2263327" y="1323974"/>
            <a:ext cx="4512570" cy="1706929"/>
          </a:xfrm>
          <a:custGeom>
            <a:avLst/>
            <a:gdLst>
              <a:gd name="connsiteX0" fmla="*/ 2256285 w 4512570"/>
              <a:gd name="connsiteY0" fmla="*/ 0 h 1706929"/>
              <a:gd name="connsiteX1" fmla="*/ 4471350 w 4512570"/>
              <a:gd name="connsiteY1" fmla="*/ 1554054 h 1706929"/>
              <a:gd name="connsiteX2" fmla="*/ 4512570 w 4512570"/>
              <a:gd name="connsiteY2" fmla="*/ 1706929 h 1706929"/>
              <a:gd name="connsiteX3" fmla="*/ 3698955 w 4512570"/>
              <a:gd name="connsiteY3" fmla="*/ 1706929 h 1706929"/>
              <a:gd name="connsiteX4" fmla="*/ 3677790 w 4512570"/>
              <a:gd name="connsiteY4" fmla="*/ 1653133 h 1706929"/>
              <a:gd name="connsiteX5" fmla="*/ 2256284 w 4512570"/>
              <a:gd name="connsiteY5" fmla="*/ 776596 h 1706929"/>
              <a:gd name="connsiteX6" fmla="*/ 834778 w 4512570"/>
              <a:gd name="connsiteY6" fmla="*/ 1653133 h 1706929"/>
              <a:gd name="connsiteX7" fmla="*/ 813613 w 4512570"/>
              <a:gd name="connsiteY7" fmla="*/ 1706929 h 1706929"/>
              <a:gd name="connsiteX8" fmla="*/ 0 w 4512570"/>
              <a:gd name="connsiteY8" fmla="*/ 1706929 h 1706929"/>
              <a:gd name="connsiteX9" fmla="*/ 41220 w 4512570"/>
              <a:gd name="connsiteY9" fmla="*/ 1554054 h 1706929"/>
              <a:gd name="connsiteX10" fmla="*/ 2256285 w 4512570"/>
              <a:gd name="connsiteY10" fmla="*/ 0 h 17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12570" h="1706929">
                <a:moveTo>
                  <a:pt x="2256285" y="0"/>
                </a:moveTo>
                <a:cubicBezTo>
                  <a:pt x="3297045" y="0"/>
                  <a:pt x="4177696" y="653714"/>
                  <a:pt x="4471350" y="1554054"/>
                </a:cubicBezTo>
                <a:lnTo>
                  <a:pt x="4512570" y="1706929"/>
                </a:lnTo>
                <a:lnTo>
                  <a:pt x="3698955" y="1706929"/>
                </a:lnTo>
                <a:lnTo>
                  <a:pt x="3677790" y="1653133"/>
                </a:lnTo>
                <a:cubicBezTo>
                  <a:pt x="3443589" y="1138029"/>
                  <a:pt x="2895309" y="776596"/>
                  <a:pt x="2256284" y="776596"/>
                </a:cubicBezTo>
                <a:cubicBezTo>
                  <a:pt x="1617259" y="776596"/>
                  <a:pt x="1068979" y="1138029"/>
                  <a:pt x="834778" y="1653133"/>
                </a:cubicBezTo>
                <a:lnTo>
                  <a:pt x="813613" y="1706929"/>
                </a:lnTo>
                <a:lnTo>
                  <a:pt x="0" y="1706929"/>
                </a:lnTo>
                <a:lnTo>
                  <a:pt x="41220" y="1554054"/>
                </a:lnTo>
                <a:cubicBezTo>
                  <a:pt x="334875" y="653714"/>
                  <a:pt x="1215525" y="0"/>
                  <a:pt x="2256285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976869" y="3030903"/>
            <a:ext cx="3085484" cy="800100"/>
          </a:xfrm>
          <a:custGeom>
            <a:avLst/>
            <a:gdLst>
              <a:gd name="connsiteX0" fmla="*/ 100071 w 3085484"/>
              <a:gd name="connsiteY0" fmla="*/ 0 h 800100"/>
              <a:gd name="connsiteX1" fmla="*/ 2985413 w 3085484"/>
              <a:gd name="connsiteY1" fmla="*/ 0 h 800100"/>
              <a:gd name="connsiteX2" fmla="*/ 3016125 w 3085484"/>
              <a:gd name="connsiteY2" fmla="*/ 78061 h 800100"/>
              <a:gd name="connsiteX3" fmla="*/ 3085484 w 3085484"/>
              <a:gd name="connsiteY3" fmla="*/ 504837 h 800100"/>
              <a:gd name="connsiteX4" fmla="*/ 3054141 w 3085484"/>
              <a:gd name="connsiteY4" fmla="*/ 794074 h 800100"/>
              <a:gd name="connsiteX5" fmla="*/ 3052476 w 3085484"/>
              <a:gd name="connsiteY5" fmla="*/ 800100 h 800100"/>
              <a:gd name="connsiteX6" fmla="*/ 33009 w 3085484"/>
              <a:gd name="connsiteY6" fmla="*/ 800100 h 800100"/>
              <a:gd name="connsiteX7" fmla="*/ 31343 w 3085484"/>
              <a:gd name="connsiteY7" fmla="*/ 794074 h 800100"/>
              <a:gd name="connsiteX8" fmla="*/ 0 w 3085484"/>
              <a:gd name="connsiteY8" fmla="*/ 504837 h 800100"/>
              <a:gd name="connsiteX9" fmla="*/ 69359 w 3085484"/>
              <a:gd name="connsiteY9" fmla="*/ 78061 h 800100"/>
              <a:gd name="connsiteX10" fmla="*/ 100071 w 3085484"/>
              <a:gd name="connsiteY1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5484" h="800100">
                <a:moveTo>
                  <a:pt x="100071" y="0"/>
                </a:moveTo>
                <a:lnTo>
                  <a:pt x="2985413" y="0"/>
                </a:lnTo>
                <a:lnTo>
                  <a:pt x="3016125" y="78061"/>
                </a:lnTo>
                <a:cubicBezTo>
                  <a:pt x="3061202" y="212880"/>
                  <a:pt x="3085484" y="356220"/>
                  <a:pt x="3085484" y="504837"/>
                </a:cubicBezTo>
                <a:cubicBezTo>
                  <a:pt x="3085484" y="603915"/>
                  <a:pt x="3074692" y="700648"/>
                  <a:pt x="3054141" y="794074"/>
                </a:cubicBezTo>
                <a:lnTo>
                  <a:pt x="3052476" y="800100"/>
                </a:lnTo>
                <a:lnTo>
                  <a:pt x="33009" y="800100"/>
                </a:lnTo>
                <a:lnTo>
                  <a:pt x="31343" y="794074"/>
                </a:lnTo>
                <a:cubicBezTo>
                  <a:pt x="10792" y="700648"/>
                  <a:pt x="0" y="603915"/>
                  <a:pt x="0" y="504837"/>
                </a:cubicBezTo>
                <a:cubicBezTo>
                  <a:pt x="0" y="356220"/>
                  <a:pt x="24283" y="212880"/>
                  <a:pt x="69359" y="78061"/>
                </a:cubicBezTo>
                <a:lnTo>
                  <a:pt x="10007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Commercial off the shelf</a:t>
            </a:r>
          </a:p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software licencing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223311" y="3831003"/>
            <a:ext cx="4592603" cy="1916503"/>
          </a:xfrm>
          <a:custGeom>
            <a:avLst/>
            <a:gdLst>
              <a:gd name="connsiteX0" fmla="*/ 0 w 4592603"/>
              <a:gd name="connsiteY0" fmla="*/ 0 h 1916503"/>
              <a:gd name="connsiteX1" fmla="*/ 786567 w 4592603"/>
              <a:gd name="connsiteY1" fmla="*/ 0 h 1916503"/>
              <a:gd name="connsiteX2" fmla="*/ 822917 w 4592603"/>
              <a:gd name="connsiteY2" fmla="*/ 131513 h 1916503"/>
              <a:gd name="connsiteX3" fmla="*/ 2296300 w 4592603"/>
              <a:gd name="connsiteY3" fmla="*/ 1139907 h 1916503"/>
              <a:gd name="connsiteX4" fmla="*/ 3769683 w 4592603"/>
              <a:gd name="connsiteY4" fmla="*/ 131513 h 1916503"/>
              <a:gd name="connsiteX5" fmla="*/ 3806034 w 4592603"/>
              <a:gd name="connsiteY5" fmla="*/ 0 h 1916503"/>
              <a:gd name="connsiteX6" fmla="*/ 4592603 w 4592603"/>
              <a:gd name="connsiteY6" fmla="*/ 0 h 1916503"/>
              <a:gd name="connsiteX7" fmla="*/ 4568518 w 4592603"/>
              <a:gd name="connsiteY7" fmla="*/ 150485 h 1916503"/>
              <a:gd name="connsiteX8" fmla="*/ 2296301 w 4592603"/>
              <a:gd name="connsiteY8" fmla="*/ 1916503 h 1916503"/>
              <a:gd name="connsiteX9" fmla="*/ 24084 w 4592603"/>
              <a:gd name="connsiteY9" fmla="*/ 150485 h 1916503"/>
              <a:gd name="connsiteX10" fmla="*/ 0 w 4592603"/>
              <a:gd name="connsiteY10" fmla="*/ 0 h 191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92603" h="1916503">
                <a:moveTo>
                  <a:pt x="0" y="0"/>
                </a:moveTo>
                <a:lnTo>
                  <a:pt x="786567" y="0"/>
                </a:lnTo>
                <a:lnTo>
                  <a:pt x="822917" y="131513"/>
                </a:lnTo>
                <a:cubicBezTo>
                  <a:pt x="1018246" y="715726"/>
                  <a:pt x="1604023" y="1139907"/>
                  <a:pt x="2296300" y="1139907"/>
                </a:cubicBezTo>
                <a:cubicBezTo>
                  <a:pt x="2988577" y="1139907"/>
                  <a:pt x="3574355" y="715726"/>
                  <a:pt x="3769683" y="131513"/>
                </a:cubicBezTo>
                <a:lnTo>
                  <a:pt x="3806034" y="0"/>
                </a:lnTo>
                <a:lnTo>
                  <a:pt x="4592603" y="0"/>
                </a:lnTo>
                <a:lnTo>
                  <a:pt x="4568518" y="150485"/>
                </a:lnTo>
                <a:cubicBezTo>
                  <a:pt x="4352249" y="1158350"/>
                  <a:pt x="3417119" y="1916503"/>
                  <a:pt x="2296301" y="1916503"/>
                </a:cubicBezTo>
                <a:cubicBezTo>
                  <a:pt x="1175483" y="1916503"/>
                  <a:pt x="240353" y="1158350"/>
                  <a:pt x="24084" y="1504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1846" y="1695474"/>
            <a:ext cx="4275529" cy="4276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882091"/>
              </a:avLst>
            </a:prstTxWarp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related consultancy services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81846" y="1082717"/>
            <a:ext cx="4275529" cy="4276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support and maintenance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4295771" y="2130519"/>
            <a:ext cx="447678" cy="868568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Up-Down Arrow 50"/>
          <p:cNvSpPr/>
          <p:nvPr/>
        </p:nvSpPr>
        <p:spPr>
          <a:xfrm>
            <a:off x="4248145" y="3862820"/>
            <a:ext cx="542929" cy="1068866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Core Services Available Across All Lots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679262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Software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Helvetica Neue"/>
              </a:rPr>
              <a:t>Licences</a:t>
            </a:r>
            <a:endParaRPr lang="en-US" sz="2000" dirty="0" smtClean="0">
              <a:solidFill>
                <a:schemeClr val="tx1"/>
              </a:solidFill>
              <a:latin typeface="+mn-lt"/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Provide a catalogue of prices for standard systems and commonly used modules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52204" y="2856729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Helvetica Neue"/>
              </a:rPr>
              <a:t>Application-related consultancy services 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Provide services to design, install, integrate and commission any system sold under this Framework 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2203" y="4034196"/>
            <a:ext cx="7631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Helvetica Neue"/>
              </a:rPr>
              <a:t>Software support and maintenance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Provide support and maintenance of supplier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Additional hardware required to support the software can be included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0600" y="65375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Core Services Available Across All Lots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2023211"/>
            <a:ext cx="7631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Service Desk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role of the service desk is to take ownership of all calls made to it, and to ensure that the Buyers are provided with incident resolutions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52206" y="3478900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Helvetica Neue"/>
              </a:rPr>
              <a:t>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provision of maintenance services for software applications within the scope of the Lot (inclusive of any customisation)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2205" y="4626813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Helvetica Neue"/>
              </a:rPr>
              <a:t>User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User documentation; operational support; resolution service levels; incident management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0600" y="65375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204" y="1485710"/>
            <a:ext cx="763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support and maintenance services as a minimum include 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94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Supplementary Services Available Across All Lots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2203" y="1748582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Helvetica Neue"/>
              </a:rPr>
              <a:t>Hosting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Hosting of solution; testing and live access environments; proactive monitoring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2202" y="2984823"/>
            <a:ext cx="7631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Helvetica Neue"/>
              </a:rPr>
              <a:t>Data Handling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Secure transfer of data extracts; continuous improvement of data quality; building, hosting and maintaining of analysis databases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202" y="4418551"/>
            <a:ext cx="7631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Helvetica Neue"/>
              </a:rPr>
              <a:t>Solution Review Process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Single point of contact on all matters relating to the implemented solution; regular solution performance review meetings; associated reports to monitor supplier performance</a:t>
            </a:r>
            <a:endParaRPr lang="en-US" sz="2000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275" y="1370082"/>
            <a:ext cx="894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cs typeface="Helvetica Neue"/>
              </a:rPr>
              <a:t>These services are available as additions to the previous core offerings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6537523"/>
            <a:ext cx="38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17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Route to Market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4799" y="4925038"/>
            <a:ext cx="784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  <a:cs typeface="Helvetica Neue"/>
              </a:rPr>
              <a:t>Call off length can be up to 5 years with an optional extension of up to 2 years</a:t>
            </a:r>
            <a:endParaRPr lang="en-US" sz="2000" b="1" dirty="0">
              <a:latin typeface="+mn-lt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526390"/>
            <a:ext cx="7631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Two routes to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Further competition via the release of an 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Direct award using our Government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Helvetica Neue"/>
              </a:rPr>
              <a:t>eMarketplace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 for new modules, license and maintenance renewals for existing software only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4799" y="3141703"/>
            <a:ext cx="7263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  <a:cs typeface="Helvetica Neue Light"/>
              </a:rPr>
              <a:t>Cross lot competitions are a compliant route to market.  </a:t>
            </a:r>
          </a:p>
          <a:p>
            <a:r>
              <a:rPr lang="en-US" sz="2000" dirty="0" smtClean="0">
                <a:latin typeface="+mn-lt"/>
                <a:cs typeface="Helvetica Neue Light"/>
              </a:rPr>
              <a:t>In order to host a compliant cross-lot competition all invited suppliers must appear on all lots included in your ITT</a:t>
            </a:r>
            <a:endParaRPr lang="en-US" sz="2000" dirty="0">
              <a:latin typeface="+mn-lt"/>
              <a:cs typeface="Helvetica Neue Light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4799" y="4180792"/>
            <a:ext cx="784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  <a:cs typeface="Helvetica Neue"/>
              </a:rPr>
              <a:t>Direct award call offs can only be completed where the requirement is intrinsically related to an existing system operated by you</a:t>
            </a:r>
            <a:endParaRPr lang="en-US" sz="2000" dirty="0">
              <a:latin typeface="+mn-lt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Route to Market - Government </a:t>
            </a:r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eMarketplace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215795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Direct award via the Government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Helvetica Neue"/>
              </a:rPr>
              <a:t>eMarketplace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 exists for new modules, license and/or maintenance renewals for software only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4799" y="2201656"/>
            <a:ext cx="784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Helvetica Neue"/>
              </a:rPr>
              <a:t>Your call </a:t>
            </a:r>
            <a:r>
              <a:rPr lang="en-US" sz="2000" dirty="0">
                <a:cs typeface="Helvetica Neue"/>
              </a:rPr>
              <a:t>offs can only be completed where the requirement is intrinsically related to an existing system. Additional hardware cannot be included</a:t>
            </a:r>
            <a:endParaRPr lang="en-US" sz="2000" dirty="0">
              <a:latin typeface="+mn-lt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2205" y="3258626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All direct award offerings must be available on our Government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Helvetica Neue"/>
              </a:rPr>
              <a:t>eMarketplace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4799" y="4062911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You must complete and sign the Framework Schedule 6: Order Form Template to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Helvetica Neue"/>
              </a:rPr>
              <a:t>finalise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 any order.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203" y="4854940"/>
            <a:ext cx="763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No schedules highlighted in yellow can be used.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2202" y="5357498"/>
            <a:ext cx="763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Helvetica Neue"/>
              </a:rPr>
              <a:t>Scottish customers are permitted to implement Schedule 19</a:t>
            </a:r>
          </a:p>
        </p:txBody>
      </p:sp>
    </p:spTree>
    <p:extLst>
      <p:ext uri="{BB962C8B-B14F-4D97-AF65-F5344CB8AC3E}">
        <p14:creationId xmlns:p14="http://schemas.microsoft.com/office/powerpoint/2010/main" val="31189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0" grpId="0"/>
      <p:bldP spid="12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25870" y="466295"/>
            <a:ext cx="6906430" cy="543331"/>
          </a:xfrm>
        </p:spPr>
        <p:txBody>
          <a:bodyPr/>
          <a:lstStyle/>
          <a:p>
            <a:pPr lvl="0" algn="r"/>
            <a:r>
              <a:rPr lang="en-GB" sz="2400" dirty="0" smtClean="0">
                <a:solidFill>
                  <a:srgbClr val="005A92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Contents </a:t>
            </a:r>
            <a:endParaRPr lang="en-GB" sz="2400" dirty="0">
              <a:solidFill>
                <a:srgbClr val="005A92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6621" y="1617383"/>
            <a:ext cx="5204209" cy="47089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Crown Commercial Service</a:t>
            </a:r>
          </a:p>
          <a:p>
            <a:endParaRPr lang="en-GB" sz="2000" spc="20" dirty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  <a:p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What does Data and Application Solutions cover?</a:t>
            </a:r>
          </a:p>
          <a:p>
            <a:endParaRPr lang="en-GB" sz="2000" spc="20" dirty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  <a:p>
            <a:r>
              <a:rPr lang="en-GB" sz="2000" spc="20" dirty="0" err="1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Lotting</a:t>
            </a:r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 Structure</a:t>
            </a:r>
          </a:p>
          <a:p>
            <a:endParaRPr lang="en-GB" sz="2000" spc="20" dirty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  <a:p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Services available across all Lots</a:t>
            </a:r>
          </a:p>
          <a:p>
            <a:endParaRPr lang="en-GB" sz="2000" spc="20" dirty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  <a:p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Route to Market</a:t>
            </a:r>
          </a:p>
          <a:p>
            <a:endParaRPr lang="en-GB" sz="2000" spc="20" dirty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  <a:p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Public Sector </a:t>
            </a:r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Contract</a:t>
            </a:r>
          </a:p>
          <a:p>
            <a:endParaRPr lang="en-GB" sz="2000" spc="20" dirty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  <a:p>
            <a:r>
              <a:rPr lang="en-GB" sz="2000" spc="20" dirty="0" smtClean="0">
                <a:solidFill>
                  <a:srgbClr val="4D4E53"/>
                </a:solidFill>
                <a:latin typeface="+mn-lt"/>
                <a:ea typeface="Helvetica Neue"/>
                <a:cs typeface="Helvetica Neue Light"/>
                <a:sym typeface="Helvetica Neue"/>
              </a:rPr>
              <a:t>Q&amp;A </a:t>
            </a:r>
            <a:endParaRPr lang="en-GB" sz="2000" spc="20" dirty="0" smtClean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  <a:p>
            <a:endParaRPr lang="en-GB" sz="2000" spc="20" dirty="0">
              <a:solidFill>
                <a:srgbClr val="4D4E53"/>
              </a:solidFill>
              <a:latin typeface="+mn-lt"/>
              <a:ea typeface="Helvetica Neue"/>
              <a:cs typeface="Helvetica Neue Light"/>
              <a:sym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-986674" y="1970993"/>
            <a:ext cx="4207117" cy="3986956"/>
            <a:chOff x="-871229" y="1970993"/>
            <a:chExt cx="4207117" cy="398695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71229" y="2080376"/>
              <a:ext cx="4124639" cy="3877573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453954" y="3874996"/>
              <a:ext cx="5905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pc="20" dirty="0" smtClean="0">
                  <a:solidFill>
                    <a:schemeClr val="bg1"/>
                  </a:solidFill>
                  <a:latin typeface="Helvetica 85 Heavy"/>
                  <a:ea typeface="Helvetica Neue"/>
                  <a:cs typeface="Helvetica 85 Heavy"/>
                  <a:sym typeface="Helvetica Neue"/>
                </a:rPr>
                <a:t>CC</a:t>
              </a:r>
              <a:endParaRPr lang="en-GB" spc="20" dirty="0">
                <a:solidFill>
                  <a:schemeClr val="bg1"/>
                </a:solidFill>
                <a:latin typeface="Helvetica 85 Heavy"/>
                <a:ea typeface="Helvetica Neue"/>
                <a:cs typeface="Helvetica 85 Heavy"/>
                <a:sym typeface="Helvetica Neue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14798" y="3710557"/>
              <a:ext cx="667316" cy="637126"/>
              <a:chOff x="414798" y="3710557"/>
              <a:chExt cx="667316" cy="63712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14798" y="3710557"/>
                <a:ext cx="667316" cy="637126"/>
              </a:xfrm>
              <a:prstGeom prst="ellipse">
                <a:avLst/>
              </a:prstGeom>
              <a:solidFill>
                <a:srgbClr val="005ABB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3954" y="3874996"/>
                <a:ext cx="59053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pc="20" dirty="0" smtClean="0">
                    <a:solidFill>
                      <a:schemeClr val="bg1"/>
                    </a:solidFill>
                    <a:latin typeface="Helvetica 85 Heavy"/>
                    <a:ea typeface="Helvetica Neue"/>
                    <a:cs typeface="Helvetica 85 Heavy"/>
                    <a:sym typeface="Helvetica Neue"/>
                  </a:rPr>
                  <a:t>CCS</a:t>
                </a:r>
                <a:endParaRPr lang="en-GB" spc="20" dirty="0">
                  <a:solidFill>
                    <a:schemeClr val="bg1"/>
                  </a:solidFill>
                  <a:latin typeface="Helvetica 85 Heavy"/>
                  <a:ea typeface="Helvetica Neue"/>
                  <a:cs typeface="Helvetica 85 Heavy"/>
                  <a:sym typeface="Helvetica Neue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780918" y="4116355"/>
              <a:ext cx="500181" cy="477552"/>
              <a:chOff x="2927848" y="4000899"/>
              <a:chExt cx="500181" cy="47755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927848" y="4000899"/>
                <a:ext cx="500181" cy="477552"/>
              </a:xfrm>
              <a:prstGeom prst="ellipse">
                <a:avLst/>
              </a:prstGeom>
              <a:solidFill>
                <a:srgbClr val="77418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bject 70"/>
              <p:cNvSpPr/>
              <p:nvPr/>
            </p:nvSpPr>
            <p:spPr>
              <a:xfrm>
                <a:off x="3014122" y="4124123"/>
                <a:ext cx="312753" cy="231809"/>
              </a:xfrm>
              <a:custGeom>
                <a:avLst/>
                <a:gdLst/>
                <a:ahLst/>
                <a:cxnLst/>
                <a:rect l="l" t="t" r="r" b="b"/>
                <a:pathLst>
                  <a:path w="492759" h="382270">
                    <a:moveTo>
                      <a:pt x="335162" y="0"/>
                    </a:moveTo>
                    <a:lnTo>
                      <a:pt x="324859" y="1832"/>
                    </a:lnTo>
                    <a:lnTo>
                      <a:pt x="11381" y="118635"/>
                    </a:lnTo>
                    <a:lnTo>
                      <a:pt x="8188" y="120771"/>
                    </a:lnTo>
                    <a:lnTo>
                      <a:pt x="5162" y="124216"/>
                    </a:lnTo>
                    <a:lnTo>
                      <a:pt x="4680" y="124812"/>
                    </a:lnTo>
                    <a:lnTo>
                      <a:pt x="4251" y="125420"/>
                    </a:lnTo>
                    <a:lnTo>
                      <a:pt x="3863" y="126017"/>
                    </a:lnTo>
                    <a:lnTo>
                      <a:pt x="3455" y="126666"/>
                    </a:lnTo>
                    <a:lnTo>
                      <a:pt x="2973" y="127503"/>
                    </a:lnTo>
                    <a:lnTo>
                      <a:pt x="570" y="133640"/>
                    </a:lnTo>
                    <a:lnTo>
                      <a:pt x="0" y="139976"/>
                    </a:lnTo>
                    <a:lnTo>
                      <a:pt x="1165" y="146141"/>
                    </a:lnTo>
                    <a:lnTo>
                      <a:pt x="15748" y="161136"/>
                    </a:lnTo>
                    <a:lnTo>
                      <a:pt x="11381" y="162759"/>
                    </a:lnTo>
                    <a:lnTo>
                      <a:pt x="8188" y="164895"/>
                    </a:lnTo>
                    <a:lnTo>
                      <a:pt x="5162" y="168340"/>
                    </a:lnTo>
                    <a:lnTo>
                      <a:pt x="4680" y="168937"/>
                    </a:lnTo>
                    <a:lnTo>
                      <a:pt x="4251" y="169544"/>
                    </a:lnTo>
                    <a:lnTo>
                      <a:pt x="3863" y="170141"/>
                    </a:lnTo>
                    <a:lnTo>
                      <a:pt x="3455" y="170790"/>
                    </a:lnTo>
                    <a:lnTo>
                      <a:pt x="2973" y="171628"/>
                    </a:lnTo>
                    <a:lnTo>
                      <a:pt x="570" y="177758"/>
                    </a:lnTo>
                    <a:lnTo>
                      <a:pt x="0" y="184092"/>
                    </a:lnTo>
                    <a:lnTo>
                      <a:pt x="1165" y="190259"/>
                    </a:lnTo>
                    <a:lnTo>
                      <a:pt x="18596" y="206894"/>
                    </a:lnTo>
                    <a:lnTo>
                      <a:pt x="11381" y="209585"/>
                    </a:lnTo>
                    <a:lnTo>
                      <a:pt x="8188" y="211721"/>
                    </a:lnTo>
                    <a:lnTo>
                      <a:pt x="5162" y="215166"/>
                    </a:lnTo>
                    <a:lnTo>
                      <a:pt x="4680" y="215763"/>
                    </a:lnTo>
                    <a:lnTo>
                      <a:pt x="4251" y="216370"/>
                    </a:lnTo>
                    <a:lnTo>
                      <a:pt x="3863" y="216967"/>
                    </a:lnTo>
                    <a:lnTo>
                      <a:pt x="3455" y="217616"/>
                    </a:lnTo>
                    <a:lnTo>
                      <a:pt x="2973" y="218454"/>
                    </a:lnTo>
                    <a:lnTo>
                      <a:pt x="570" y="224589"/>
                    </a:lnTo>
                    <a:lnTo>
                      <a:pt x="0" y="230922"/>
                    </a:lnTo>
                    <a:lnTo>
                      <a:pt x="1165" y="237086"/>
                    </a:lnTo>
                    <a:lnTo>
                      <a:pt x="18596" y="253720"/>
                    </a:lnTo>
                    <a:lnTo>
                      <a:pt x="11381" y="256411"/>
                    </a:lnTo>
                    <a:lnTo>
                      <a:pt x="4244" y="263269"/>
                    </a:lnTo>
                    <a:lnTo>
                      <a:pt x="3863" y="263793"/>
                    </a:lnTo>
                    <a:lnTo>
                      <a:pt x="3455" y="264442"/>
                    </a:lnTo>
                    <a:lnTo>
                      <a:pt x="2973" y="265279"/>
                    </a:lnTo>
                    <a:lnTo>
                      <a:pt x="570" y="271410"/>
                    </a:lnTo>
                    <a:lnTo>
                      <a:pt x="0" y="277744"/>
                    </a:lnTo>
                    <a:lnTo>
                      <a:pt x="1165" y="283911"/>
                    </a:lnTo>
                    <a:lnTo>
                      <a:pt x="151691" y="377381"/>
                    </a:lnTo>
                    <a:lnTo>
                      <a:pt x="156068" y="380323"/>
                    </a:lnTo>
                    <a:lnTo>
                      <a:pt x="161408" y="381726"/>
                    </a:lnTo>
                    <a:lnTo>
                      <a:pt x="167848" y="381087"/>
                    </a:lnTo>
                    <a:lnTo>
                      <a:pt x="168905" y="380909"/>
                    </a:lnTo>
                    <a:lnTo>
                      <a:pt x="171062" y="380386"/>
                    </a:lnTo>
                    <a:lnTo>
                      <a:pt x="172109" y="380051"/>
                    </a:lnTo>
                    <a:lnTo>
                      <a:pt x="173094" y="379653"/>
                    </a:lnTo>
                    <a:lnTo>
                      <a:pt x="229245" y="356921"/>
                    </a:lnTo>
                    <a:lnTo>
                      <a:pt x="164633" y="356921"/>
                    </a:lnTo>
                    <a:lnTo>
                      <a:pt x="25894" y="276829"/>
                    </a:lnTo>
                    <a:lnTo>
                      <a:pt x="45789" y="269415"/>
                    </a:lnTo>
                    <a:lnTo>
                      <a:pt x="94166" y="269415"/>
                    </a:lnTo>
                    <a:lnTo>
                      <a:pt x="25894" y="230003"/>
                    </a:lnTo>
                    <a:lnTo>
                      <a:pt x="45789" y="222590"/>
                    </a:lnTo>
                    <a:lnTo>
                      <a:pt x="94157" y="222590"/>
                    </a:lnTo>
                    <a:lnTo>
                      <a:pt x="25894" y="183188"/>
                    </a:lnTo>
                    <a:lnTo>
                      <a:pt x="42941" y="176832"/>
                    </a:lnTo>
                    <a:lnTo>
                      <a:pt x="91329" y="176832"/>
                    </a:lnTo>
                    <a:lnTo>
                      <a:pt x="25894" y="139063"/>
                    </a:lnTo>
                    <a:lnTo>
                      <a:pt x="130341" y="100143"/>
                    </a:lnTo>
                    <a:lnTo>
                      <a:pt x="172159" y="100143"/>
                    </a:lnTo>
                    <a:lnTo>
                      <a:pt x="155691" y="90698"/>
                    </a:lnTo>
                    <a:lnTo>
                      <a:pt x="206370" y="71809"/>
                    </a:lnTo>
                    <a:lnTo>
                      <a:pt x="248195" y="71809"/>
                    </a:lnTo>
                    <a:lnTo>
                      <a:pt x="231720" y="62364"/>
                    </a:lnTo>
                    <a:lnTo>
                      <a:pt x="332754" y="24721"/>
                    </a:lnTo>
                    <a:lnTo>
                      <a:pt x="383295" y="24721"/>
                    </a:lnTo>
                    <a:lnTo>
                      <a:pt x="383007" y="24564"/>
                    </a:lnTo>
                    <a:lnTo>
                      <a:pt x="333204" y="24564"/>
                    </a:lnTo>
                    <a:lnTo>
                      <a:pt x="382988" y="24554"/>
                    </a:lnTo>
                    <a:lnTo>
                      <a:pt x="343821" y="3183"/>
                    </a:lnTo>
                    <a:lnTo>
                      <a:pt x="339822" y="973"/>
                    </a:lnTo>
                    <a:lnTo>
                      <a:pt x="335162" y="0"/>
                    </a:lnTo>
                    <a:close/>
                  </a:path>
                  <a:path w="492759" h="382270">
                    <a:moveTo>
                      <a:pt x="292479" y="292326"/>
                    </a:moveTo>
                    <a:lnTo>
                      <a:pt x="273101" y="292326"/>
                    </a:lnTo>
                    <a:lnTo>
                      <a:pt x="273101" y="312974"/>
                    </a:lnTo>
                    <a:lnTo>
                      <a:pt x="164633" y="356921"/>
                    </a:lnTo>
                    <a:lnTo>
                      <a:pt x="229245" y="356921"/>
                    </a:lnTo>
                    <a:lnTo>
                      <a:pt x="357063" y="305132"/>
                    </a:lnTo>
                    <a:lnTo>
                      <a:pt x="292451" y="305132"/>
                    </a:lnTo>
                    <a:lnTo>
                      <a:pt x="292479" y="292326"/>
                    </a:lnTo>
                    <a:close/>
                  </a:path>
                  <a:path w="492759" h="382270">
                    <a:moveTo>
                      <a:pt x="94166" y="269415"/>
                    </a:moveTo>
                    <a:lnTo>
                      <a:pt x="45789" y="269415"/>
                    </a:lnTo>
                    <a:lnTo>
                      <a:pt x="151691" y="330544"/>
                    </a:lnTo>
                    <a:lnTo>
                      <a:pt x="156068" y="333497"/>
                    </a:lnTo>
                    <a:lnTo>
                      <a:pt x="161408" y="334900"/>
                    </a:lnTo>
                    <a:lnTo>
                      <a:pt x="167848" y="334262"/>
                    </a:lnTo>
                    <a:lnTo>
                      <a:pt x="168905" y="334084"/>
                    </a:lnTo>
                    <a:lnTo>
                      <a:pt x="171062" y="333560"/>
                    </a:lnTo>
                    <a:lnTo>
                      <a:pt x="172109" y="333225"/>
                    </a:lnTo>
                    <a:lnTo>
                      <a:pt x="173094" y="332827"/>
                    </a:lnTo>
                    <a:lnTo>
                      <a:pt x="229246" y="310095"/>
                    </a:lnTo>
                    <a:lnTo>
                      <a:pt x="164633" y="310095"/>
                    </a:lnTo>
                    <a:lnTo>
                      <a:pt x="94166" y="269415"/>
                    </a:lnTo>
                    <a:close/>
                  </a:path>
                  <a:path w="492759" h="382270">
                    <a:moveTo>
                      <a:pt x="292580" y="245500"/>
                    </a:moveTo>
                    <a:lnTo>
                      <a:pt x="273101" y="245500"/>
                    </a:lnTo>
                    <a:lnTo>
                      <a:pt x="273101" y="266148"/>
                    </a:lnTo>
                    <a:lnTo>
                      <a:pt x="164633" y="310095"/>
                    </a:lnTo>
                    <a:lnTo>
                      <a:pt x="229246" y="310095"/>
                    </a:lnTo>
                    <a:lnTo>
                      <a:pt x="273101" y="292326"/>
                    </a:lnTo>
                    <a:lnTo>
                      <a:pt x="292479" y="292326"/>
                    </a:lnTo>
                    <a:lnTo>
                      <a:pt x="292580" y="245500"/>
                    </a:lnTo>
                    <a:close/>
                  </a:path>
                  <a:path w="492759" h="382270">
                    <a:moveTo>
                      <a:pt x="248195" y="71809"/>
                    </a:moveTo>
                    <a:lnTo>
                      <a:pt x="206370" y="71809"/>
                    </a:lnTo>
                    <a:lnTo>
                      <a:pt x="343225" y="149827"/>
                    </a:lnTo>
                    <a:lnTo>
                      <a:pt x="343225" y="284556"/>
                    </a:lnTo>
                    <a:lnTo>
                      <a:pt x="292451" y="305132"/>
                    </a:lnTo>
                    <a:lnTo>
                      <a:pt x="357063" y="305132"/>
                    </a:lnTo>
                    <a:lnTo>
                      <a:pt x="427174" y="276724"/>
                    </a:lnTo>
                    <a:lnTo>
                      <a:pt x="362575" y="276724"/>
                    </a:lnTo>
                    <a:lnTo>
                      <a:pt x="362575" y="256075"/>
                    </a:lnTo>
                    <a:lnTo>
                      <a:pt x="427194" y="229898"/>
                    </a:lnTo>
                    <a:lnTo>
                      <a:pt x="362575" y="229898"/>
                    </a:lnTo>
                    <a:lnTo>
                      <a:pt x="362575" y="209250"/>
                    </a:lnTo>
                    <a:lnTo>
                      <a:pt x="427194" y="183072"/>
                    </a:lnTo>
                    <a:lnTo>
                      <a:pt x="362575" y="183072"/>
                    </a:lnTo>
                    <a:lnTo>
                      <a:pt x="362575" y="165136"/>
                    </a:lnTo>
                    <a:lnTo>
                      <a:pt x="428798" y="138299"/>
                    </a:lnTo>
                    <a:lnTo>
                      <a:pt x="364177" y="138299"/>
                    </a:lnTo>
                    <a:lnTo>
                      <a:pt x="248195" y="71809"/>
                    </a:lnTo>
                    <a:close/>
                  </a:path>
                  <a:path w="492759" h="382270">
                    <a:moveTo>
                      <a:pt x="94157" y="222590"/>
                    </a:moveTo>
                    <a:lnTo>
                      <a:pt x="45789" y="222590"/>
                    </a:lnTo>
                    <a:lnTo>
                      <a:pt x="151691" y="283729"/>
                    </a:lnTo>
                    <a:lnTo>
                      <a:pt x="156068" y="286671"/>
                    </a:lnTo>
                    <a:lnTo>
                      <a:pt x="161408" y="288074"/>
                    </a:lnTo>
                    <a:lnTo>
                      <a:pt x="167848" y="287436"/>
                    </a:lnTo>
                    <a:lnTo>
                      <a:pt x="168905" y="287258"/>
                    </a:lnTo>
                    <a:lnTo>
                      <a:pt x="171062" y="286734"/>
                    </a:lnTo>
                    <a:lnTo>
                      <a:pt x="172109" y="286399"/>
                    </a:lnTo>
                    <a:lnTo>
                      <a:pt x="173094" y="286001"/>
                    </a:lnTo>
                    <a:lnTo>
                      <a:pt x="229246" y="263269"/>
                    </a:lnTo>
                    <a:lnTo>
                      <a:pt x="164633" y="263269"/>
                    </a:lnTo>
                    <a:lnTo>
                      <a:pt x="94157" y="222590"/>
                    </a:lnTo>
                    <a:close/>
                  </a:path>
                  <a:path w="492759" h="382270">
                    <a:moveTo>
                      <a:pt x="488986" y="223134"/>
                    </a:moveTo>
                    <a:lnTo>
                      <a:pt x="443892" y="223134"/>
                    </a:lnTo>
                    <a:lnTo>
                      <a:pt x="465598" y="234977"/>
                    </a:lnTo>
                    <a:lnTo>
                      <a:pt x="362575" y="276724"/>
                    </a:lnTo>
                    <a:lnTo>
                      <a:pt x="427174" y="276724"/>
                    </a:lnTo>
                    <a:lnTo>
                      <a:pt x="477231" y="256442"/>
                    </a:lnTo>
                    <a:lnTo>
                      <a:pt x="480665" y="255028"/>
                    </a:lnTo>
                    <a:lnTo>
                      <a:pt x="488739" y="246139"/>
                    </a:lnTo>
                    <a:lnTo>
                      <a:pt x="491796" y="240505"/>
                    </a:lnTo>
                    <a:lnTo>
                      <a:pt x="492267" y="234286"/>
                    </a:lnTo>
                    <a:lnTo>
                      <a:pt x="488986" y="223134"/>
                    </a:lnTo>
                    <a:close/>
                  </a:path>
                  <a:path w="492759" h="382270">
                    <a:moveTo>
                      <a:pt x="292675" y="201376"/>
                    </a:moveTo>
                    <a:lnTo>
                      <a:pt x="273101" y="201376"/>
                    </a:lnTo>
                    <a:lnTo>
                      <a:pt x="273101" y="219323"/>
                    </a:lnTo>
                    <a:lnTo>
                      <a:pt x="164633" y="263269"/>
                    </a:lnTo>
                    <a:lnTo>
                      <a:pt x="229246" y="263269"/>
                    </a:lnTo>
                    <a:lnTo>
                      <a:pt x="273101" y="245500"/>
                    </a:lnTo>
                    <a:lnTo>
                      <a:pt x="292580" y="245500"/>
                    </a:lnTo>
                    <a:lnTo>
                      <a:pt x="292675" y="201376"/>
                    </a:lnTo>
                    <a:close/>
                  </a:path>
                  <a:path w="492759" h="382270">
                    <a:moveTo>
                      <a:pt x="91329" y="176832"/>
                    </a:moveTo>
                    <a:lnTo>
                      <a:pt x="42941" y="176832"/>
                    </a:lnTo>
                    <a:lnTo>
                      <a:pt x="151691" y="239605"/>
                    </a:lnTo>
                    <a:lnTo>
                      <a:pt x="156068" y="242547"/>
                    </a:lnTo>
                    <a:lnTo>
                      <a:pt x="161408" y="243950"/>
                    </a:lnTo>
                    <a:lnTo>
                      <a:pt x="166801" y="243427"/>
                    </a:lnTo>
                    <a:lnTo>
                      <a:pt x="167848" y="243311"/>
                    </a:lnTo>
                    <a:lnTo>
                      <a:pt x="168905" y="243133"/>
                    </a:lnTo>
                    <a:lnTo>
                      <a:pt x="171062" y="242610"/>
                    </a:lnTo>
                    <a:lnTo>
                      <a:pt x="172109" y="242275"/>
                    </a:lnTo>
                    <a:lnTo>
                      <a:pt x="229198" y="219155"/>
                    </a:lnTo>
                    <a:lnTo>
                      <a:pt x="164633" y="219155"/>
                    </a:lnTo>
                    <a:lnTo>
                      <a:pt x="91329" y="176832"/>
                    </a:lnTo>
                    <a:close/>
                  </a:path>
                  <a:path w="492759" h="382270">
                    <a:moveTo>
                      <a:pt x="488986" y="176308"/>
                    </a:moveTo>
                    <a:lnTo>
                      <a:pt x="443892" y="176308"/>
                    </a:lnTo>
                    <a:lnTo>
                      <a:pt x="465598" y="188151"/>
                    </a:lnTo>
                    <a:lnTo>
                      <a:pt x="362575" y="229898"/>
                    </a:lnTo>
                    <a:lnTo>
                      <a:pt x="427194" y="229898"/>
                    </a:lnTo>
                    <a:lnTo>
                      <a:pt x="443892" y="223134"/>
                    </a:lnTo>
                    <a:lnTo>
                      <a:pt x="488986" y="223134"/>
                    </a:lnTo>
                    <a:lnTo>
                      <a:pt x="485220" y="218150"/>
                    </a:lnTo>
                    <a:lnTo>
                      <a:pt x="482009" y="216370"/>
                    </a:lnTo>
                    <a:lnTo>
                      <a:pt x="472896" y="211375"/>
                    </a:lnTo>
                    <a:lnTo>
                      <a:pt x="477231" y="209616"/>
                    </a:lnTo>
                    <a:lnTo>
                      <a:pt x="480665" y="208213"/>
                    </a:lnTo>
                    <a:lnTo>
                      <a:pt x="483765" y="206004"/>
                    </a:lnTo>
                    <a:lnTo>
                      <a:pt x="488739" y="199323"/>
                    </a:lnTo>
                    <a:lnTo>
                      <a:pt x="491796" y="193679"/>
                    </a:lnTo>
                    <a:lnTo>
                      <a:pt x="492267" y="187460"/>
                    </a:lnTo>
                    <a:lnTo>
                      <a:pt x="488986" y="176308"/>
                    </a:lnTo>
                    <a:close/>
                  </a:path>
                  <a:path w="492759" h="382270">
                    <a:moveTo>
                      <a:pt x="172159" y="100143"/>
                    </a:moveTo>
                    <a:lnTo>
                      <a:pt x="130341" y="100143"/>
                    </a:lnTo>
                    <a:lnTo>
                      <a:pt x="266169" y="178015"/>
                    </a:lnTo>
                    <a:lnTo>
                      <a:pt x="164633" y="219155"/>
                    </a:lnTo>
                    <a:lnTo>
                      <a:pt x="229198" y="219155"/>
                    </a:lnTo>
                    <a:lnTo>
                      <a:pt x="273101" y="201376"/>
                    </a:lnTo>
                    <a:lnTo>
                      <a:pt x="292675" y="201376"/>
                    </a:lnTo>
                    <a:lnTo>
                      <a:pt x="292745" y="169303"/>
                    </a:lnTo>
                    <a:lnTo>
                      <a:pt x="172159" y="100143"/>
                    </a:lnTo>
                    <a:close/>
                  </a:path>
                  <a:path w="492759" h="382270">
                    <a:moveTo>
                      <a:pt x="489442" y="131032"/>
                    </a:moveTo>
                    <a:lnTo>
                      <a:pt x="446729" y="131032"/>
                    </a:lnTo>
                    <a:lnTo>
                      <a:pt x="465598" y="141325"/>
                    </a:lnTo>
                    <a:lnTo>
                      <a:pt x="362575" y="183072"/>
                    </a:lnTo>
                    <a:lnTo>
                      <a:pt x="427194" y="183072"/>
                    </a:lnTo>
                    <a:lnTo>
                      <a:pt x="443892" y="176308"/>
                    </a:lnTo>
                    <a:lnTo>
                      <a:pt x="488986" y="176308"/>
                    </a:lnTo>
                    <a:lnTo>
                      <a:pt x="485220" y="171324"/>
                    </a:lnTo>
                    <a:lnTo>
                      <a:pt x="482009" y="169544"/>
                    </a:lnTo>
                    <a:lnTo>
                      <a:pt x="472896" y="164549"/>
                    </a:lnTo>
                    <a:lnTo>
                      <a:pt x="477231" y="162790"/>
                    </a:lnTo>
                    <a:lnTo>
                      <a:pt x="480665" y="161387"/>
                    </a:lnTo>
                    <a:lnTo>
                      <a:pt x="483765" y="159178"/>
                    </a:lnTo>
                    <a:lnTo>
                      <a:pt x="488739" y="152497"/>
                    </a:lnTo>
                    <a:lnTo>
                      <a:pt x="491796" y="146854"/>
                    </a:lnTo>
                    <a:lnTo>
                      <a:pt x="492267" y="140634"/>
                    </a:lnTo>
                    <a:lnTo>
                      <a:pt x="489442" y="131032"/>
                    </a:lnTo>
                    <a:close/>
                  </a:path>
                  <a:path w="492759" h="382270">
                    <a:moveTo>
                      <a:pt x="383295" y="24721"/>
                    </a:moveTo>
                    <a:lnTo>
                      <a:pt x="332754" y="24721"/>
                    </a:lnTo>
                    <a:lnTo>
                      <a:pt x="465598" y="97201"/>
                    </a:lnTo>
                    <a:lnTo>
                      <a:pt x="364177" y="138299"/>
                    </a:lnTo>
                    <a:lnTo>
                      <a:pt x="428798" y="138299"/>
                    </a:lnTo>
                    <a:lnTo>
                      <a:pt x="446729" y="131032"/>
                    </a:lnTo>
                    <a:lnTo>
                      <a:pt x="489442" y="131032"/>
                    </a:lnTo>
                    <a:lnTo>
                      <a:pt x="488979" y="129462"/>
                    </a:lnTo>
                    <a:lnTo>
                      <a:pt x="485220" y="124498"/>
                    </a:lnTo>
                    <a:lnTo>
                      <a:pt x="479723" y="121451"/>
                    </a:lnTo>
                    <a:lnTo>
                      <a:pt x="475734" y="119284"/>
                    </a:lnTo>
                    <a:lnTo>
                      <a:pt x="477231" y="118677"/>
                    </a:lnTo>
                    <a:lnTo>
                      <a:pt x="480665" y="117263"/>
                    </a:lnTo>
                    <a:lnTo>
                      <a:pt x="483765" y="115054"/>
                    </a:lnTo>
                    <a:lnTo>
                      <a:pt x="488739" y="108373"/>
                    </a:lnTo>
                    <a:lnTo>
                      <a:pt x="491796" y="102740"/>
                    </a:lnTo>
                    <a:lnTo>
                      <a:pt x="492267" y="96510"/>
                    </a:lnTo>
                    <a:lnTo>
                      <a:pt x="488979" y="85337"/>
                    </a:lnTo>
                    <a:lnTo>
                      <a:pt x="485220" y="80384"/>
                    </a:lnTo>
                    <a:lnTo>
                      <a:pt x="383295" y="24721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35707" y="2829710"/>
              <a:ext cx="500181" cy="477552"/>
              <a:chOff x="3014122" y="2871694"/>
              <a:chExt cx="500181" cy="4775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3014122" y="2871694"/>
                <a:ext cx="500181" cy="477552"/>
              </a:xfrm>
              <a:prstGeom prst="ellipse">
                <a:avLst/>
              </a:prstGeom>
              <a:solidFill>
                <a:srgbClr val="A2313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bject 64"/>
              <p:cNvSpPr/>
              <p:nvPr/>
            </p:nvSpPr>
            <p:spPr>
              <a:xfrm>
                <a:off x="3139079" y="2946680"/>
                <a:ext cx="288950" cy="294189"/>
              </a:xfrm>
              <a:custGeom>
                <a:avLst/>
                <a:gdLst/>
                <a:ahLst/>
                <a:cxnLst/>
                <a:rect l="l" t="t" r="r" b="b"/>
                <a:pathLst>
                  <a:path w="591184" h="485139">
                    <a:moveTo>
                      <a:pt x="445745" y="139953"/>
                    </a:moveTo>
                    <a:lnTo>
                      <a:pt x="56260" y="139953"/>
                    </a:lnTo>
                    <a:lnTo>
                      <a:pt x="34438" y="144405"/>
                    </a:lnTo>
                    <a:lnTo>
                      <a:pt x="16546" y="156507"/>
                    </a:lnTo>
                    <a:lnTo>
                      <a:pt x="4446" y="174397"/>
                    </a:lnTo>
                    <a:lnTo>
                      <a:pt x="0" y="196213"/>
                    </a:lnTo>
                    <a:lnTo>
                      <a:pt x="0" y="428530"/>
                    </a:lnTo>
                    <a:lnTo>
                      <a:pt x="16526" y="468275"/>
                    </a:lnTo>
                    <a:lnTo>
                      <a:pt x="56260" y="484790"/>
                    </a:lnTo>
                    <a:lnTo>
                      <a:pt x="315927" y="485107"/>
                    </a:lnTo>
                    <a:lnTo>
                      <a:pt x="445756" y="484790"/>
                    </a:lnTo>
                    <a:lnTo>
                      <a:pt x="467243" y="480502"/>
                    </a:lnTo>
                    <a:lnTo>
                      <a:pt x="484934" y="468814"/>
                    </a:lnTo>
                    <a:lnTo>
                      <a:pt x="497090" y="451468"/>
                    </a:lnTo>
                    <a:lnTo>
                      <a:pt x="497284" y="450624"/>
                    </a:lnTo>
                    <a:lnTo>
                      <a:pt x="56260" y="450624"/>
                    </a:lnTo>
                    <a:lnTo>
                      <a:pt x="47741" y="448859"/>
                    </a:lnTo>
                    <a:lnTo>
                      <a:pt x="40709" y="444077"/>
                    </a:lnTo>
                    <a:lnTo>
                      <a:pt x="35929" y="437045"/>
                    </a:lnTo>
                    <a:lnTo>
                      <a:pt x="34166" y="428530"/>
                    </a:lnTo>
                    <a:lnTo>
                      <a:pt x="34166" y="404625"/>
                    </a:lnTo>
                    <a:lnTo>
                      <a:pt x="525852" y="404625"/>
                    </a:lnTo>
                    <a:lnTo>
                      <a:pt x="529366" y="395453"/>
                    </a:lnTo>
                    <a:lnTo>
                      <a:pt x="534349" y="376856"/>
                    </a:lnTo>
                    <a:lnTo>
                      <a:pt x="34166" y="376856"/>
                    </a:lnTo>
                    <a:lnTo>
                      <a:pt x="34166" y="339538"/>
                    </a:lnTo>
                    <a:lnTo>
                      <a:pt x="502005" y="339538"/>
                    </a:lnTo>
                    <a:lnTo>
                      <a:pt x="502005" y="311769"/>
                    </a:lnTo>
                    <a:lnTo>
                      <a:pt x="34166" y="311769"/>
                    </a:lnTo>
                    <a:lnTo>
                      <a:pt x="34166" y="196213"/>
                    </a:lnTo>
                    <a:lnTo>
                      <a:pt x="35940" y="187725"/>
                    </a:lnTo>
                    <a:lnTo>
                      <a:pt x="40736" y="180690"/>
                    </a:lnTo>
                    <a:lnTo>
                      <a:pt x="47772" y="175893"/>
                    </a:lnTo>
                    <a:lnTo>
                      <a:pt x="56260" y="174119"/>
                    </a:lnTo>
                    <a:lnTo>
                      <a:pt x="497370" y="174119"/>
                    </a:lnTo>
                    <a:lnTo>
                      <a:pt x="485455" y="156499"/>
                    </a:lnTo>
                    <a:lnTo>
                      <a:pt x="467566" y="144400"/>
                    </a:lnTo>
                    <a:lnTo>
                      <a:pt x="445745" y="139953"/>
                    </a:lnTo>
                    <a:close/>
                  </a:path>
                  <a:path w="591184" h="485139">
                    <a:moveTo>
                      <a:pt x="525852" y="404625"/>
                    </a:moveTo>
                    <a:lnTo>
                      <a:pt x="467839" y="404625"/>
                    </a:lnTo>
                    <a:lnTo>
                      <a:pt x="467839" y="428530"/>
                    </a:lnTo>
                    <a:lnTo>
                      <a:pt x="466074" y="437049"/>
                    </a:lnTo>
                    <a:lnTo>
                      <a:pt x="461293" y="444081"/>
                    </a:lnTo>
                    <a:lnTo>
                      <a:pt x="454264" y="448861"/>
                    </a:lnTo>
                    <a:lnTo>
                      <a:pt x="445756" y="450624"/>
                    </a:lnTo>
                    <a:lnTo>
                      <a:pt x="497284" y="450624"/>
                    </a:lnTo>
                    <a:lnTo>
                      <a:pt x="501974" y="430206"/>
                    </a:lnTo>
                    <a:lnTo>
                      <a:pt x="511173" y="423935"/>
                    </a:lnTo>
                    <a:lnTo>
                      <a:pt x="519011" y="415935"/>
                    </a:lnTo>
                    <a:lnTo>
                      <a:pt x="525178" y="406383"/>
                    </a:lnTo>
                    <a:lnTo>
                      <a:pt x="525852" y="404625"/>
                    </a:lnTo>
                    <a:close/>
                  </a:path>
                  <a:path w="591184" h="485139">
                    <a:moveTo>
                      <a:pt x="502005" y="339538"/>
                    </a:moveTo>
                    <a:lnTo>
                      <a:pt x="467839" y="339538"/>
                    </a:lnTo>
                    <a:lnTo>
                      <a:pt x="467839" y="376856"/>
                    </a:lnTo>
                    <a:lnTo>
                      <a:pt x="534349" y="376856"/>
                    </a:lnTo>
                    <a:lnTo>
                      <a:pt x="537374" y="365569"/>
                    </a:lnTo>
                    <a:lnTo>
                      <a:pt x="502005" y="365569"/>
                    </a:lnTo>
                    <a:lnTo>
                      <a:pt x="502005" y="339538"/>
                    </a:lnTo>
                    <a:close/>
                  </a:path>
                  <a:path w="591184" h="485139">
                    <a:moveTo>
                      <a:pt x="294850" y="33866"/>
                    </a:moveTo>
                    <a:lnTo>
                      <a:pt x="155997" y="33866"/>
                    </a:lnTo>
                    <a:lnTo>
                      <a:pt x="164654" y="34343"/>
                    </a:lnTo>
                    <a:lnTo>
                      <a:pt x="540873" y="135157"/>
                    </a:lnTo>
                    <a:lnTo>
                      <a:pt x="548612" y="139065"/>
                    </a:lnTo>
                    <a:lnTo>
                      <a:pt x="554166" y="145517"/>
                    </a:lnTo>
                    <a:lnTo>
                      <a:pt x="556979" y="153553"/>
                    </a:lnTo>
                    <a:lnTo>
                      <a:pt x="556496" y="162214"/>
                    </a:lnTo>
                    <a:lnTo>
                      <a:pt x="502005" y="365569"/>
                    </a:lnTo>
                    <a:lnTo>
                      <a:pt x="537374" y="365569"/>
                    </a:lnTo>
                    <a:lnTo>
                      <a:pt x="589500" y="171051"/>
                    </a:lnTo>
                    <a:lnTo>
                      <a:pt x="590848" y="148826"/>
                    </a:lnTo>
                    <a:lnTo>
                      <a:pt x="583788" y="128415"/>
                    </a:lnTo>
                    <a:lnTo>
                      <a:pt x="569636" y="112098"/>
                    </a:lnTo>
                    <a:lnTo>
                      <a:pt x="549711" y="102153"/>
                    </a:lnTo>
                    <a:lnTo>
                      <a:pt x="294850" y="33866"/>
                    </a:lnTo>
                    <a:close/>
                  </a:path>
                  <a:path w="591184" h="485139">
                    <a:moveTo>
                      <a:pt x="497370" y="174119"/>
                    </a:moveTo>
                    <a:lnTo>
                      <a:pt x="445745" y="174119"/>
                    </a:lnTo>
                    <a:lnTo>
                      <a:pt x="454233" y="175893"/>
                    </a:lnTo>
                    <a:lnTo>
                      <a:pt x="461268" y="180690"/>
                    </a:lnTo>
                    <a:lnTo>
                      <a:pt x="466065" y="187725"/>
                    </a:lnTo>
                    <a:lnTo>
                      <a:pt x="467839" y="196213"/>
                    </a:lnTo>
                    <a:lnTo>
                      <a:pt x="467839" y="311769"/>
                    </a:lnTo>
                    <a:lnTo>
                      <a:pt x="502005" y="311769"/>
                    </a:lnTo>
                    <a:lnTo>
                      <a:pt x="502005" y="196213"/>
                    </a:lnTo>
                    <a:lnTo>
                      <a:pt x="497554" y="174391"/>
                    </a:lnTo>
                    <a:lnTo>
                      <a:pt x="497370" y="174119"/>
                    </a:lnTo>
                    <a:close/>
                  </a:path>
                  <a:path w="591184" h="485139">
                    <a:moveTo>
                      <a:pt x="151266" y="0"/>
                    </a:moveTo>
                    <a:lnTo>
                      <a:pt x="130855" y="7056"/>
                    </a:lnTo>
                    <a:lnTo>
                      <a:pt x="114538" y="21204"/>
                    </a:lnTo>
                    <a:lnTo>
                      <a:pt x="104593" y="41128"/>
                    </a:lnTo>
                    <a:lnTo>
                      <a:pt x="78112" y="139953"/>
                    </a:lnTo>
                    <a:lnTo>
                      <a:pt x="113483" y="139953"/>
                    </a:lnTo>
                    <a:lnTo>
                      <a:pt x="137597" y="49976"/>
                    </a:lnTo>
                    <a:lnTo>
                      <a:pt x="141507" y="42237"/>
                    </a:lnTo>
                    <a:lnTo>
                      <a:pt x="147961" y="36682"/>
                    </a:lnTo>
                    <a:lnTo>
                      <a:pt x="155997" y="33866"/>
                    </a:lnTo>
                    <a:lnTo>
                      <a:pt x="294850" y="33866"/>
                    </a:lnTo>
                    <a:lnTo>
                      <a:pt x="173492" y="1350"/>
                    </a:lnTo>
                    <a:lnTo>
                      <a:pt x="151266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97195" y="1970993"/>
              <a:ext cx="460987" cy="440132"/>
              <a:chOff x="1638628" y="2064356"/>
              <a:chExt cx="460987" cy="44013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38628" y="2064356"/>
                <a:ext cx="460987" cy="440132"/>
              </a:xfrm>
              <a:prstGeom prst="ellipse">
                <a:avLst/>
              </a:prstGeom>
              <a:solidFill>
                <a:srgbClr val="46AFA8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bject 68"/>
              <p:cNvSpPr/>
              <p:nvPr/>
            </p:nvSpPr>
            <p:spPr>
              <a:xfrm>
                <a:off x="1719956" y="2171230"/>
                <a:ext cx="274868" cy="239895"/>
              </a:xfrm>
              <a:custGeom>
                <a:avLst/>
                <a:gdLst/>
                <a:ahLst/>
                <a:cxnLst/>
                <a:rect l="l" t="t" r="r" b="b"/>
                <a:pathLst>
                  <a:path w="433069" h="395604">
                    <a:moveTo>
                      <a:pt x="208621" y="298472"/>
                    </a:moveTo>
                    <a:lnTo>
                      <a:pt x="145199" y="298472"/>
                    </a:lnTo>
                    <a:lnTo>
                      <a:pt x="156801" y="303781"/>
                    </a:lnTo>
                    <a:lnTo>
                      <a:pt x="145585" y="311450"/>
                    </a:lnTo>
                    <a:lnTo>
                      <a:pt x="137103" y="321600"/>
                    </a:lnTo>
                    <a:lnTo>
                      <a:pt x="131734" y="333622"/>
                    </a:lnTo>
                    <a:lnTo>
                      <a:pt x="129859" y="346910"/>
                    </a:lnTo>
                    <a:lnTo>
                      <a:pt x="133668" y="365719"/>
                    </a:lnTo>
                    <a:lnTo>
                      <a:pt x="144047" y="381094"/>
                    </a:lnTo>
                    <a:lnTo>
                      <a:pt x="159430" y="391469"/>
                    </a:lnTo>
                    <a:lnTo>
                      <a:pt x="178245" y="395275"/>
                    </a:lnTo>
                    <a:lnTo>
                      <a:pt x="197046" y="391467"/>
                    </a:lnTo>
                    <a:lnTo>
                      <a:pt x="212420" y="381087"/>
                    </a:lnTo>
                    <a:lnTo>
                      <a:pt x="222186" y="366617"/>
                    </a:lnTo>
                    <a:lnTo>
                      <a:pt x="178245" y="366617"/>
                    </a:lnTo>
                    <a:lnTo>
                      <a:pt x="170573" y="365066"/>
                    </a:lnTo>
                    <a:lnTo>
                      <a:pt x="164302" y="360839"/>
                    </a:lnTo>
                    <a:lnTo>
                      <a:pt x="160071" y="354575"/>
                    </a:lnTo>
                    <a:lnTo>
                      <a:pt x="158522" y="346889"/>
                    </a:lnTo>
                    <a:lnTo>
                      <a:pt x="160071" y="339240"/>
                    </a:lnTo>
                    <a:lnTo>
                      <a:pt x="164302" y="332972"/>
                    </a:lnTo>
                    <a:lnTo>
                      <a:pt x="170573" y="328745"/>
                    </a:lnTo>
                    <a:lnTo>
                      <a:pt x="178245" y="327194"/>
                    </a:lnTo>
                    <a:lnTo>
                      <a:pt x="221858" y="327194"/>
                    </a:lnTo>
                    <a:lnTo>
                      <a:pt x="219337" y="321570"/>
                    </a:lnTo>
                    <a:lnTo>
                      <a:pt x="210878" y="311450"/>
                    </a:lnTo>
                    <a:lnTo>
                      <a:pt x="199648" y="303781"/>
                    </a:lnTo>
                    <a:lnTo>
                      <a:pt x="208621" y="298472"/>
                    </a:lnTo>
                    <a:close/>
                  </a:path>
                  <a:path w="433069" h="395604">
                    <a:moveTo>
                      <a:pt x="362962" y="298472"/>
                    </a:moveTo>
                    <a:lnTo>
                      <a:pt x="305163" y="298472"/>
                    </a:lnTo>
                    <a:lnTo>
                      <a:pt x="314137" y="303781"/>
                    </a:lnTo>
                    <a:lnTo>
                      <a:pt x="302907" y="311450"/>
                    </a:lnTo>
                    <a:lnTo>
                      <a:pt x="294423" y="321600"/>
                    </a:lnTo>
                    <a:lnTo>
                      <a:pt x="289057" y="333622"/>
                    </a:lnTo>
                    <a:lnTo>
                      <a:pt x="287184" y="346910"/>
                    </a:lnTo>
                    <a:lnTo>
                      <a:pt x="290993" y="365719"/>
                    </a:lnTo>
                    <a:lnTo>
                      <a:pt x="301371" y="381094"/>
                    </a:lnTo>
                    <a:lnTo>
                      <a:pt x="316750" y="391469"/>
                    </a:lnTo>
                    <a:lnTo>
                      <a:pt x="335560" y="395275"/>
                    </a:lnTo>
                    <a:lnTo>
                      <a:pt x="354362" y="391467"/>
                    </a:lnTo>
                    <a:lnTo>
                      <a:pt x="369734" y="381087"/>
                    </a:lnTo>
                    <a:lnTo>
                      <a:pt x="379493" y="366617"/>
                    </a:lnTo>
                    <a:lnTo>
                      <a:pt x="335560" y="366617"/>
                    </a:lnTo>
                    <a:lnTo>
                      <a:pt x="327888" y="365066"/>
                    </a:lnTo>
                    <a:lnTo>
                      <a:pt x="321617" y="360839"/>
                    </a:lnTo>
                    <a:lnTo>
                      <a:pt x="317385" y="354575"/>
                    </a:lnTo>
                    <a:lnTo>
                      <a:pt x="315837" y="346889"/>
                    </a:lnTo>
                    <a:lnTo>
                      <a:pt x="317385" y="339240"/>
                    </a:lnTo>
                    <a:lnTo>
                      <a:pt x="321617" y="332972"/>
                    </a:lnTo>
                    <a:lnTo>
                      <a:pt x="327888" y="328745"/>
                    </a:lnTo>
                    <a:lnTo>
                      <a:pt x="335560" y="327194"/>
                    </a:lnTo>
                    <a:lnTo>
                      <a:pt x="379184" y="327194"/>
                    </a:lnTo>
                    <a:lnTo>
                      <a:pt x="376674" y="321570"/>
                    </a:lnTo>
                    <a:lnTo>
                      <a:pt x="368189" y="311416"/>
                    </a:lnTo>
                    <a:lnTo>
                      <a:pt x="356962" y="303749"/>
                    </a:lnTo>
                    <a:lnTo>
                      <a:pt x="362962" y="298472"/>
                    </a:lnTo>
                    <a:close/>
                  </a:path>
                  <a:path w="433069" h="395604">
                    <a:moveTo>
                      <a:pt x="221858" y="327194"/>
                    </a:moveTo>
                    <a:lnTo>
                      <a:pt x="178245" y="327194"/>
                    </a:lnTo>
                    <a:lnTo>
                      <a:pt x="185901" y="328745"/>
                    </a:lnTo>
                    <a:lnTo>
                      <a:pt x="192166" y="332972"/>
                    </a:lnTo>
                    <a:lnTo>
                      <a:pt x="196398" y="339240"/>
                    </a:lnTo>
                    <a:lnTo>
                      <a:pt x="197952" y="346910"/>
                    </a:lnTo>
                    <a:lnTo>
                      <a:pt x="196398" y="354575"/>
                    </a:lnTo>
                    <a:lnTo>
                      <a:pt x="192166" y="360839"/>
                    </a:lnTo>
                    <a:lnTo>
                      <a:pt x="185901" y="365066"/>
                    </a:lnTo>
                    <a:lnTo>
                      <a:pt x="178245" y="366617"/>
                    </a:lnTo>
                    <a:lnTo>
                      <a:pt x="222186" y="366617"/>
                    </a:lnTo>
                    <a:lnTo>
                      <a:pt x="222795" y="365705"/>
                    </a:lnTo>
                    <a:lnTo>
                      <a:pt x="226597" y="346889"/>
                    </a:lnTo>
                    <a:lnTo>
                      <a:pt x="224717" y="333598"/>
                    </a:lnTo>
                    <a:lnTo>
                      <a:pt x="221858" y="327194"/>
                    </a:lnTo>
                    <a:close/>
                  </a:path>
                  <a:path w="433069" h="395604">
                    <a:moveTo>
                      <a:pt x="379184" y="327194"/>
                    </a:moveTo>
                    <a:lnTo>
                      <a:pt x="335560" y="327194"/>
                    </a:lnTo>
                    <a:lnTo>
                      <a:pt x="343224" y="328745"/>
                    </a:lnTo>
                    <a:lnTo>
                      <a:pt x="349489" y="332972"/>
                    </a:lnTo>
                    <a:lnTo>
                      <a:pt x="353715" y="339240"/>
                    </a:lnTo>
                    <a:lnTo>
                      <a:pt x="355266" y="346910"/>
                    </a:lnTo>
                    <a:lnTo>
                      <a:pt x="353715" y="354575"/>
                    </a:lnTo>
                    <a:lnTo>
                      <a:pt x="349489" y="360839"/>
                    </a:lnTo>
                    <a:lnTo>
                      <a:pt x="343224" y="365066"/>
                    </a:lnTo>
                    <a:lnTo>
                      <a:pt x="335560" y="366617"/>
                    </a:lnTo>
                    <a:lnTo>
                      <a:pt x="379493" y="366617"/>
                    </a:lnTo>
                    <a:lnTo>
                      <a:pt x="380108" y="365705"/>
                    </a:lnTo>
                    <a:lnTo>
                      <a:pt x="383915" y="346889"/>
                    </a:lnTo>
                    <a:lnTo>
                      <a:pt x="382042" y="333598"/>
                    </a:lnTo>
                    <a:lnTo>
                      <a:pt x="379184" y="327194"/>
                    </a:lnTo>
                    <a:close/>
                  </a:path>
                  <a:path w="433069" h="395604">
                    <a:moveTo>
                      <a:pt x="54919" y="0"/>
                    </a:moveTo>
                    <a:lnTo>
                      <a:pt x="6429" y="0"/>
                    </a:lnTo>
                    <a:lnTo>
                      <a:pt x="0" y="6429"/>
                    </a:lnTo>
                    <a:lnTo>
                      <a:pt x="0" y="22229"/>
                    </a:lnTo>
                    <a:lnTo>
                      <a:pt x="7968" y="32271"/>
                    </a:lnTo>
                    <a:lnTo>
                      <a:pt x="40333" y="32271"/>
                    </a:lnTo>
                    <a:lnTo>
                      <a:pt x="69463" y="113525"/>
                    </a:lnTo>
                    <a:lnTo>
                      <a:pt x="121064" y="288347"/>
                    </a:lnTo>
                    <a:lnTo>
                      <a:pt x="122928" y="294409"/>
                    </a:lnTo>
                    <a:lnTo>
                      <a:pt x="128425" y="298472"/>
                    </a:lnTo>
                    <a:lnTo>
                      <a:pt x="380135" y="298472"/>
                    </a:lnTo>
                    <a:lnTo>
                      <a:pt x="385862" y="293917"/>
                    </a:lnTo>
                    <a:lnTo>
                      <a:pt x="387359" y="287383"/>
                    </a:lnTo>
                    <a:lnTo>
                      <a:pt x="390782" y="274274"/>
                    </a:lnTo>
                    <a:lnTo>
                      <a:pt x="147964" y="274274"/>
                    </a:lnTo>
                    <a:lnTo>
                      <a:pt x="136257" y="233940"/>
                    </a:lnTo>
                    <a:lnTo>
                      <a:pt x="401312" y="233940"/>
                    </a:lnTo>
                    <a:lnTo>
                      <a:pt x="405524" y="217804"/>
                    </a:lnTo>
                    <a:lnTo>
                      <a:pt x="130781" y="217804"/>
                    </a:lnTo>
                    <a:lnTo>
                      <a:pt x="119472" y="177471"/>
                    </a:lnTo>
                    <a:lnTo>
                      <a:pt x="416054" y="177471"/>
                    </a:lnTo>
                    <a:lnTo>
                      <a:pt x="420267" y="161335"/>
                    </a:lnTo>
                    <a:lnTo>
                      <a:pt x="114027" y="161335"/>
                    </a:lnTo>
                    <a:lnTo>
                      <a:pt x="102321" y="121001"/>
                    </a:lnTo>
                    <a:lnTo>
                      <a:pt x="430797" y="121001"/>
                    </a:lnTo>
                    <a:lnTo>
                      <a:pt x="432552" y="114279"/>
                    </a:lnTo>
                    <a:lnTo>
                      <a:pt x="432562" y="113116"/>
                    </a:lnTo>
                    <a:lnTo>
                      <a:pt x="432866" y="111336"/>
                    </a:lnTo>
                    <a:lnTo>
                      <a:pt x="432656" y="110310"/>
                    </a:lnTo>
                    <a:lnTo>
                      <a:pt x="432049" y="103860"/>
                    </a:lnTo>
                    <a:lnTo>
                      <a:pt x="427358" y="99180"/>
                    </a:lnTo>
                    <a:lnTo>
                      <a:pt x="421327" y="97494"/>
                    </a:lnTo>
                    <a:lnTo>
                      <a:pt x="420248" y="97368"/>
                    </a:lnTo>
                    <a:lnTo>
                      <a:pt x="418594" y="96803"/>
                    </a:lnTo>
                    <a:lnTo>
                      <a:pt x="94363" y="96803"/>
                    </a:lnTo>
                    <a:lnTo>
                      <a:pt x="62375" y="9298"/>
                    </a:lnTo>
                    <a:lnTo>
                      <a:pt x="60343" y="3601"/>
                    </a:lnTo>
                    <a:lnTo>
                      <a:pt x="54919" y="0"/>
                    </a:lnTo>
                    <a:close/>
                  </a:path>
                  <a:path w="433069" h="395604">
                    <a:moveTo>
                      <a:pt x="401312" y="233940"/>
                    </a:moveTo>
                    <a:lnTo>
                      <a:pt x="373779" y="233940"/>
                    </a:lnTo>
                    <a:lnTo>
                      <a:pt x="365004" y="274274"/>
                    </a:lnTo>
                    <a:lnTo>
                      <a:pt x="390782" y="274274"/>
                    </a:lnTo>
                    <a:lnTo>
                      <a:pt x="401312" y="233940"/>
                    </a:lnTo>
                    <a:close/>
                  </a:path>
                  <a:path w="433069" h="395604">
                    <a:moveTo>
                      <a:pt x="416054" y="177471"/>
                    </a:moveTo>
                    <a:lnTo>
                      <a:pt x="386344" y="177471"/>
                    </a:lnTo>
                    <a:lnTo>
                      <a:pt x="377883" y="217804"/>
                    </a:lnTo>
                    <a:lnTo>
                      <a:pt x="405524" y="217804"/>
                    </a:lnTo>
                    <a:lnTo>
                      <a:pt x="416054" y="177471"/>
                    </a:lnTo>
                    <a:close/>
                  </a:path>
                  <a:path w="433069" h="395604">
                    <a:moveTo>
                      <a:pt x="430797" y="121001"/>
                    </a:moveTo>
                    <a:lnTo>
                      <a:pt x="399275" y="121001"/>
                    </a:lnTo>
                    <a:lnTo>
                      <a:pt x="390469" y="161335"/>
                    </a:lnTo>
                    <a:lnTo>
                      <a:pt x="420267" y="161335"/>
                    </a:lnTo>
                    <a:lnTo>
                      <a:pt x="430797" y="121001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853492" y="5142004"/>
              <a:ext cx="500181" cy="477552"/>
              <a:chOff x="1937452" y="5131508"/>
              <a:chExt cx="500181" cy="47755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937452" y="5131508"/>
                <a:ext cx="500181" cy="477552"/>
              </a:xfrm>
              <a:prstGeom prst="ellipse">
                <a:avLst/>
              </a:prstGeom>
              <a:solidFill>
                <a:srgbClr val="CC5A13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object 73"/>
              <p:cNvSpPr/>
              <p:nvPr/>
            </p:nvSpPr>
            <p:spPr>
              <a:xfrm>
                <a:off x="2025978" y="5235169"/>
                <a:ext cx="298647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470534" h="480695">
                    <a:moveTo>
                      <a:pt x="130708" y="0"/>
                    </a:moveTo>
                    <a:lnTo>
                      <a:pt x="101454" y="5913"/>
                    </a:lnTo>
                    <a:lnTo>
                      <a:pt x="77544" y="22034"/>
                    </a:lnTo>
                    <a:lnTo>
                      <a:pt x="61413" y="45936"/>
                    </a:lnTo>
                    <a:lnTo>
                      <a:pt x="55495" y="75191"/>
                    </a:lnTo>
                    <a:lnTo>
                      <a:pt x="56268" y="85965"/>
                    </a:lnTo>
                    <a:lnTo>
                      <a:pt x="58515" y="96277"/>
                    </a:lnTo>
                    <a:lnTo>
                      <a:pt x="62126" y="106019"/>
                    </a:lnTo>
                    <a:lnTo>
                      <a:pt x="66992" y="115085"/>
                    </a:lnTo>
                    <a:lnTo>
                      <a:pt x="40030" y="129202"/>
                    </a:lnTo>
                    <a:lnTo>
                      <a:pt x="18834" y="144994"/>
                    </a:lnTo>
                    <a:lnTo>
                      <a:pt x="4969" y="164373"/>
                    </a:lnTo>
                    <a:lnTo>
                      <a:pt x="0" y="189250"/>
                    </a:lnTo>
                    <a:lnTo>
                      <a:pt x="0" y="273499"/>
                    </a:lnTo>
                    <a:lnTo>
                      <a:pt x="3713" y="294090"/>
                    </a:lnTo>
                    <a:lnTo>
                      <a:pt x="13987" y="310453"/>
                    </a:lnTo>
                    <a:lnTo>
                      <a:pt x="29521" y="322305"/>
                    </a:lnTo>
                    <a:lnTo>
                      <a:pt x="49014" y="329361"/>
                    </a:lnTo>
                    <a:lnTo>
                      <a:pt x="49014" y="480309"/>
                    </a:lnTo>
                    <a:lnTo>
                      <a:pt x="212433" y="480309"/>
                    </a:lnTo>
                    <a:lnTo>
                      <a:pt x="212433" y="447850"/>
                    </a:lnTo>
                    <a:lnTo>
                      <a:pt x="81484" y="447850"/>
                    </a:lnTo>
                    <a:lnTo>
                      <a:pt x="81484" y="298053"/>
                    </a:lnTo>
                    <a:lnTo>
                      <a:pt x="57150" y="298053"/>
                    </a:lnTo>
                    <a:lnTo>
                      <a:pt x="47695" y="295240"/>
                    </a:lnTo>
                    <a:lnTo>
                      <a:pt x="39829" y="290390"/>
                    </a:lnTo>
                    <a:lnTo>
                      <a:pt x="34451" y="283233"/>
                    </a:lnTo>
                    <a:lnTo>
                      <a:pt x="32459" y="273499"/>
                    </a:lnTo>
                    <a:lnTo>
                      <a:pt x="32459" y="189250"/>
                    </a:lnTo>
                    <a:lnTo>
                      <a:pt x="40880" y="170080"/>
                    </a:lnTo>
                    <a:lnTo>
                      <a:pt x="61019" y="154281"/>
                    </a:lnTo>
                    <a:lnTo>
                      <a:pt x="85185" y="141850"/>
                    </a:lnTo>
                    <a:lnTo>
                      <a:pt x="105693" y="132781"/>
                    </a:lnTo>
                    <a:lnTo>
                      <a:pt x="105670" y="109881"/>
                    </a:lnTo>
                    <a:lnTo>
                      <a:pt x="98208" y="103034"/>
                    </a:lnTo>
                    <a:lnTo>
                      <a:pt x="92627" y="94692"/>
                    </a:lnTo>
                    <a:lnTo>
                      <a:pt x="89151" y="85266"/>
                    </a:lnTo>
                    <a:lnTo>
                      <a:pt x="87955" y="75191"/>
                    </a:lnTo>
                    <a:lnTo>
                      <a:pt x="91306" y="58540"/>
                    </a:lnTo>
                    <a:lnTo>
                      <a:pt x="100453" y="44959"/>
                    </a:lnTo>
                    <a:lnTo>
                      <a:pt x="114040" y="35811"/>
                    </a:lnTo>
                    <a:lnTo>
                      <a:pt x="130708" y="32459"/>
                    </a:lnTo>
                    <a:lnTo>
                      <a:pt x="470038" y="32459"/>
                    </a:lnTo>
                    <a:lnTo>
                      <a:pt x="470038" y="25716"/>
                    </a:lnTo>
                    <a:lnTo>
                      <a:pt x="187292" y="25716"/>
                    </a:lnTo>
                    <a:lnTo>
                      <a:pt x="175817" y="15045"/>
                    </a:lnTo>
                    <a:lnTo>
                      <a:pt x="162302" y="6944"/>
                    </a:lnTo>
                    <a:lnTo>
                      <a:pt x="147137" y="1800"/>
                    </a:lnTo>
                    <a:lnTo>
                      <a:pt x="130708" y="0"/>
                    </a:lnTo>
                    <a:close/>
                  </a:path>
                  <a:path w="470534" h="480695">
                    <a:moveTo>
                      <a:pt x="130729" y="329267"/>
                    </a:moveTo>
                    <a:lnTo>
                      <a:pt x="122356" y="332267"/>
                    </a:lnTo>
                    <a:lnTo>
                      <a:pt x="118551" y="341267"/>
                    </a:lnTo>
                    <a:lnTo>
                      <a:pt x="118551" y="447850"/>
                    </a:lnTo>
                    <a:lnTo>
                      <a:pt x="142906" y="447850"/>
                    </a:lnTo>
                    <a:lnTo>
                      <a:pt x="142906" y="341267"/>
                    </a:lnTo>
                    <a:lnTo>
                      <a:pt x="139101" y="332267"/>
                    </a:lnTo>
                    <a:lnTo>
                      <a:pt x="130729" y="329267"/>
                    </a:lnTo>
                    <a:close/>
                  </a:path>
                  <a:path w="470534" h="480695">
                    <a:moveTo>
                      <a:pt x="194403" y="186840"/>
                    </a:moveTo>
                    <a:lnTo>
                      <a:pt x="187127" y="189313"/>
                    </a:lnTo>
                    <a:lnTo>
                      <a:pt x="181921" y="194810"/>
                    </a:lnTo>
                    <a:lnTo>
                      <a:pt x="179931" y="202810"/>
                    </a:lnTo>
                    <a:lnTo>
                      <a:pt x="179931" y="447850"/>
                    </a:lnTo>
                    <a:lnTo>
                      <a:pt x="212433" y="447850"/>
                    </a:lnTo>
                    <a:lnTo>
                      <a:pt x="212433" y="331309"/>
                    </a:lnTo>
                    <a:lnTo>
                      <a:pt x="470038" y="331309"/>
                    </a:lnTo>
                    <a:lnTo>
                      <a:pt x="470038" y="298880"/>
                    </a:lnTo>
                    <a:lnTo>
                      <a:pt x="212433" y="298880"/>
                    </a:lnTo>
                    <a:lnTo>
                      <a:pt x="212433" y="226024"/>
                    </a:lnTo>
                    <a:lnTo>
                      <a:pt x="331920" y="226024"/>
                    </a:lnTo>
                    <a:lnTo>
                      <a:pt x="333382" y="223595"/>
                    </a:lnTo>
                    <a:lnTo>
                      <a:pt x="333647" y="222412"/>
                    </a:lnTo>
                    <a:lnTo>
                      <a:pt x="296734" y="222412"/>
                    </a:lnTo>
                    <a:lnTo>
                      <a:pt x="202601" y="187910"/>
                    </a:lnTo>
                    <a:lnTo>
                      <a:pt x="194403" y="186840"/>
                    </a:lnTo>
                    <a:close/>
                  </a:path>
                  <a:path w="470534" h="480695">
                    <a:moveTo>
                      <a:pt x="470038" y="58176"/>
                    </a:moveTo>
                    <a:lnTo>
                      <a:pt x="437578" y="58176"/>
                    </a:lnTo>
                    <a:lnTo>
                      <a:pt x="437578" y="298880"/>
                    </a:lnTo>
                    <a:lnTo>
                      <a:pt x="470038" y="298880"/>
                    </a:lnTo>
                    <a:lnTo>
                      <a:pt x="470038" y="58176"/>
                    </a:lnTo>
                    <a:close/>
                  </a:path>
                  <a:path w="470534" h="480695">
                    <a:moveTo>
                      <a:pt x="69317" y="186724"/>
                    </a:moveTo>
                    <a:lnTo>
                      <a:pt x="60952" y="189722"/>
                    </a:lnTo>
                    <a:lnTo>
                      <a:pt x="57150" y="198716"/>
                    </a:lnTo>
                    <a:lnTo>
                      <a:pt x="57150" y="298053"/>
                    </a:lnTo>
                    <a:lnTo>
                      <a:pt x="81484" y="298053"/>
                    </a:lnTo>
                    <a:lnTo>
                      <a:pt x="81484" y="198716"/>
                    </a:lnTo>
                    <a:lnTo>
                      <a:pt x="77682" y="189722"/>
                    </a:lnTo>
                    <a:lnTo>
                      <a:pt x="69317" y="186724"/>
                    </a:lnTo>
                    <a:close/>
                  </a:path>
                  <a:path w="470534" h="480695">
                    <a:moveTo>
                      <a:pt x="331920" y="226024"/>
                    </a:moveTo>
                    <a:lnTo>
                      <a:pt x="212433" y="226024"/>
                    </a:lnTo>
                    <a:lnTo>
                      <a:pt x="279520" y="250652"/>
                    </a:lnTo>
                    <a:lnTo>
                      <a:pt x="296626" y="253112"/>
                    </a:lnTo>
                    <a:lnTo>
                      <a:pt x="311995" y="248502"/>
                    </a:lnTo>
                    <a:lnTo>
                      <a:pt x="324592" y="238203"/>
                    </a:lnTo>
                    <a:lnTo>
                      <a:pt x="331920" y="226024"/>
                    </a:lnTo>
                    <a:close/>
                  </a:path>
                  <a:path w="470534" h="480695">
                    <a:moveTo>
                      <a:pt x="470038" y="32459"/>
                    </a:moveTo>
                    <a:lnTo>
                      <a:pt x="130708" y="32459"/>
                    </a:lnTo>
                    <a:lnTo>
                      <a:pt x="147336" y="35814"/>
                    </a:lnTo>
                    <a:lnTo>
                      <a:pt x="160908" y="44967"/>
                    </a:lnTo>
                    <a:lnTo>
                      <a:pt x="170055" y="58548"/>
                    </a:lnTo>
                    <a:lnTo>
                      <a:pt x="173408" y="75191"/>
                    </a:lnTo>
                    <a:lnTo>
                      <a:pt x="172182" y="85304"/>
                    </a:lnTo>
                    <a:lnTo>
                      <a:pt x="168690" y="94710"/>
                    </a:lnTo>
                    <a:lnTo>
                      <a:pt x="163137" y="103040"/>
                    </a:lnTo>
                    <a:lnTo>
                      <a:pt x="155712" y="109881"/>
                    </a:lnTo>
                    <a:lnTo>
                      <a:pt x="155712" y="132781"/>
                    </a:lnTo>
                    <a:lnTo>
                      <a:pt x="306095" y="199313"/>
                    </a:lnTo>
                    <a:lnTo>
                      <a:pt x="305236" y="206789"/>
                    </a:lnTo>
                    <a:lnTo>
                      <a:pt x="303352" y="211553"/>
                    </a:lnTo>
                    <a:lnTo>
                      <a:pt x="301373" y="216485"/>
                    </a:lnTo>
                    <a:lnTo>
                      <a:pt x="296734" y="222412"/>
                    </a:lnTo>
                    <a:lnTo>
                      <a:pt x="333647" y="222412"/>
                    </a:lnTo>
                    <a:lnTo>
                      <a:pt x="337087" y="207066"/>
                    </a:lnTo>
                    <a:lnTo>
                      <a:pt x="335101" y="190995"/>
                    </a:lnTo>
                    <a:lnTo>
                      <a:pt x="327234" y="177102"/>
                    </a:lnTo>
                    <a:lnTo>
                      <a:pt x="313299" y="167104"/>
                    </a:lnTo>
                    <a:lnTo>
                      <a:pt x="194444" y="115033"/>
                    </a:lnTo>
                    <a:lnTo>
                      <a:pt x="201039" y="101748"/>
                    </a:lnTo>
                    <a:lnTo>
                      <a:pt x="204866" y="87543"/>
                    </a:lnTo>
                    <a:lnTo>
                      <a:pt x="205857" y="72869"/>
                    </a:lnTo>
                    <a:lnTo>
                      <a:pt x="203941" y="58176"/>
                    </a:lnTo>
                    <a:lnTo>
                      <a:pt x="470038" y="58176"/>
                    </a:lnTo>
                    <a:lnTo>
                      <a:pt x="470038" y="32459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610600" y="6537523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36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Route to Market - Government </a:t>
            </a:r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eMarketplace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316840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Suppliers are not mandated to upload any products to the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Helvetica Neue"/>
              </a:rPr>
              <a:t>eMarketplace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4799" y="2171895"/>
            <a:ext cx="784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Helvetica Neue"/>
              </a:rPr>
              <a:t>All products uploaded follow the same naming convention</a:t>
            </a:r>
          </a:p>
          <a:p>
            <a:r>
              <a:rPr lang="en-US" sz="2000" dirty="0" smtClean="0">
                <a:latin typeface="+mn-lt"/>
                <a:cs typeface="Helvetica Neue"/>
              </a:rPr>
              <a:t>	DD/MM/YY </a:t>
            </a:r>
            <a:r>
              <a:rPr lang="en-US" sz="2000" dirty="0" err="1" smtClean="0">
                <a:latin typeface="+mn-lt"/>
                <a:cs typeface="Helvetica Neue"/>
              </a:rPr>
              <a:t>Lxx</a:t>
            </a:r>
            <a:r>
              <a:rPr lang="en-US" sz="2000" dirty="0" smtClean="0">
                <a:latin typeface="+mn-lt"/>
                <a:cs typeface="Helvetica Neue"/>
              </a:rPr>
              <a:t> product </a:t>
            </a:r>
            <a:r>
              <a:rPr lang="en-US" sz="2000" dirty="0" smtClean="0">
                <a:latin typeface="+mn-lt"/>
                <a:cs typeface="Helvetica Neue"/>
              </a:rPr>
              <a:t>name</a:t>
            </a:r>
            <a:endParaRPr lang="en-US" sz="2000" dirty="0">
              <a:latin typeface="+mn-lt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2202" y="3033627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All products uploaded by suppliers must be available to all customers and remain on the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cs typeface="Helvetica Neue"/>
              </a:rPr>
              <a:t>eMarketplace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 for a minimum of 30 calendar days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2204" y="4195013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All pricing must be shown on the item description.  Price on request/application is not permitted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203" y="4902899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"/>
              </a:rPr>
              <a:t>We are completing frequent checks to ensure supplier products are in scope and remain within the framework guidelines</a:t>
            </a:r>
            <a:endParaRPr lang="en-US" sz="2000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514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0" grpId="0"/>
      <p:bldP spid="1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Route to Market - Further 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Competitions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481" y="1690823"/>
            <a:ext cx="76317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Framework Schedule 6 is the key document and must be included in any ITT sent to suppliers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With further competitions you have the ability to add in any of the optional Call Off Schedules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can also amend the terms by including special terms on the order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list of all approved key subcontractors is available on the webpage</a:t>
            </a:r>
            <a:endParaRPr lang="en-US" sz="2000" dirty="0"/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Public Sector Contract - Composition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345415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Public Sector Contract will be included in the majority of new framework contracts released by CCS. It’s a composite product consisting of the following elements;</a:t>
            </a: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205" y="2350431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Core Terms – CCS’ standard commercial terms applicable at both the framework and call-off contract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2203" y="3062086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Framework schedules – applicable at the framework contract level and managed by CCS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2206" y="3775000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Joint schedules – applicable at both framework and call-off contract levels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2206" y="4482886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Call-off schedules – applicable only to customer call-off contracts resulting from the framework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2204" y="5161757"/>
            <a:ext cx="763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Framework award form</a:t>
            </a:r>
          </a:p>
        </p:txBody>
      </p:sp>
    </p:spTree>
    <p:extLst>
      <p:ext uri="{BB962C8B-B14F-4D97-AF65-F5344CB8AC3E}">
        <p14:creationId xmlns:p14="http://schemas.microsoft.com/office/powerpoint/2010/main" val="22720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8" grpId="0"/>
      <p:bldP spid="10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Q&amp;A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199" y="1538470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you please overview the differences between DAS </a:t>
            </a:r>
            <a:r>
              <a:rPr lang="en-US" sz="2000" dirty="0"/>
              <a:t>vs G-Cloud. </a:t>
            </a:r>
            <a:endParaRPr lang="en-US" sz="2000" dirty="0" smtClean="0"/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198" y="2259922"/>
            <a:ext cx="7631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Main differences surround the terms used, the length of contract and the product </a:t>
            </a:r>
            <a:r>
              <a:rPr lang="en-US" sz="2000" dirty="0" smtClean="0"/>
              <a:t>offering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Both offer OJEU compliant routes to market and in some cases may involve the same suppliers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2197" y="3907664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looking to be able </a:t>
            </a:r>
            <a:r>
              <a:rPr lang="en-US" sz="2000" dirty="0"/>
              <a:t>to manage support relating to key legacy software systems where we hold perpetual </a:t>
            </a:r>
            <a:r>
              <a:rPr lang="en-US" sz="2000" dirty="0" err="1"/>
              <a:t>licences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2202" y="4706499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can be covered either via </a:t>
            </a:r>
            <a:r>
              <a:rPr lang="en-US" sz="2000" dirty="0" smtClean="0"/>
              <a:t>the </a:t>
            </a:r>
            <a:r>
              <a:rPr lang="en-US" sz="2000" dirty="0"/>
              <a:t>direct award route or by completing a further competition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640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Q&amp;A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231115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I can use direct award to renew software support and how to use the e-marketplace to do this?</a:t>
            </a:r>
            <a:endParaRPr lang="en-US" sz="2000" dirty="0" smtClean="0"/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202" y="1870982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products </a:t>
            </a:r>
            <a:r>
              <a:rPr lang="en-US" sz="2000" dirty="0" smtClean="0"/>
              <a:t>available </a:t>
            </a:r>
            <a:r>
              <a:rPr lang="en-US" sz="2000" dirty="0"/>
              <a:t>as direct award are on the government </a:t>
            </a:r>
            <a:r>
              <a:rPr lang="en-US" sz="2000" dirty="0" err="1"/>
              <a:t>eMarketplace</a:t>
            </a:r>
            <a:r>
              <a:rPr lang="en-US" sz="2000" dirty="0"/>
              <a:t>, however please note that your use of direct award must be </a:t>
            </a:r>
            <a:r>
              <a:rPr lang="en-US" sz="2000" dirty="0" smtClean="0"/>
              <a:t>intrinsically </a:t>
            </a:r>
            <a:r>
              <a:rPr lang="en-US" sz="2000" dirty="0"/>
              <a:t>linked to software already in place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52203" y="3165615"/>
            <a:ext cx="763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I’m struggling to locate the framework service description for all suppliers on the Government </a:t>
            </a:r>
            <a:r>
              <a:rPr lang="en-US" sz="2000" dirty="0" err="1"/>
              <a:t>eMarketplace</a:t>
            </a:r>
            <a:r>
              <a:rPr lang="en-US" sz="2000" dirty="0"/>
              <a:t>. If you can provide some further guidance </a:t>
            </a:r>
            <a:r>
              <a:rPr lang="en-US" sz="2000" dirty="0" smtClean="0"/>
              <a:t>that </a:t>
            </a:r>
            <a:r>
              <a:rPr lang="en-US" sz="2000" dirty="0"/>
              <a:t>would be helpful.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52201" y="4186802"/>
            <a:ext cx="7631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not mandated that the suppliers upload service offerings on the </a:t>
            </a:r>
            <a:r>
              <a:rPr lang="en-US" sz="2000" dirty="0" err="1"/>
              <a:t>eMarketplace</a:t>
            </a:r>
            <a:r>
              <a:rPr lang="en-US" sz="2000" dirty="0"/>
              <a:t>. We would recommend that you follow public procurement </a:t>
            </a:r>
            <a:r>
              <a:rPr lang="en-US" sz="2000" dirty="0" smtClean="0"/>
              <a:t>regulation </a:t>
            </a:r>
            <a:r>
              <a:rPr lang="en-US" sz="2000" dirty="0"/>
              <a:t>surrounding the approach to be taken when contacting suppliers about their use of the direct award route to market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04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Q&amp;A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955015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we specify multiple lots when running a competition on the </a:t>
            </a:r>
            <a:r>
              <a:rPr lang="en-US" sz="2000" dirty="0" smtClean="0"/>
              <a:t>framework</a:t>
            </a:r>
            <a:endParaRPr lang="en-US" sz="2000" dirty="0" smtClean="0"/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205" y="2712381"/>
            <a:ext cx="7631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possible to create cross </a:t>
            </a:r>
            <a:r>
              <a:rPr lang="en-US" sz="2000" dirty="0" smtClean="0"/>
              <a:t>lot </a:t>
            </a:r>
            <a:r>
              <a:rPr lang="en-US" sz="2000" dirty="0"/>
              <a:t>competitions, however the only suppliers that could bid are those that appear on all Lots included, so in the example you gave, were you to create a cross lot on Lots 2b and </a:t>
            </a:r>
            <a:r>
              <a:rPr lang="en-US" sz="2000" dirty="0" smtClean="0"/>
              <a:t>1a, some suppliers will not </a:t>
            </a:r>
            <a:r>
              <a:rPr lang="en-US" sz="2000" dirty="0"/>
              <a:t>appear as they are not on </a:t>
            </a:r>
            <a:r>
              <a:rPr lang="en-US" sz="2000" dirty="0" smtClean="0"/>
              <a:t>both </a:t>
            </a:r>
            <a:r>
              <a:rPr lang="en-US" sz="2000" dirty="0"/>
              <a:t>Lots in the competition.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88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Q&amp;A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199" y="1703320"/>
            <a:ext cx="7631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incumbent supplier for licensing </a:t>
            </a:r>
            <a:r>
              <a:rPr lang="en-US" sz="2000" dirty="0" smtClean="0"/>
              <a:t>is </a:t>
            </a:r>
            <a:r>
              <a:rPr lang="en-US" sz="2000" dirty="0"/>
              <a:t>not listed within the relevant lot for licensing nor is another supplier who has various contracts with </a:t>
            </a:r>
            <a:r>
              <a:rPr lang="en-US" sz="2000" dirty="0" smtClean="0"/>
              <a:t>us, </a:t>
            </a:r>
            <a:r>
              <a:rPr lang="en-US" sz="2000" dirty="0"/>
              <a:t>how would I perform a mini-comp with the relevant lot and avoid </a:t>
            </a:r>
            <a:r>
              <a:rPr lang="en-US" sz="2000" dirty="0" smtClean="0"/>
              <a:t>extortionate </a:t>
            </a:r>
            <a:r>
              <a:rPr lang="en-US" sz="2000" dirty="0"/>
              <a:t>implementation/migration costs?</a:t>
            </a:r>
            <a:endParaRPr lang="en-US" sz="2000" dirty="0" smtClean="0"/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200" y="3527453"/>
            <a:ext cx="76317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dirty="0" smtClean="0"/>
              <a:t>know </a:t>
            </a:r>
            <a:r>
              <a:rPr lang="en-US" sz="2000" dirty="0"/>
              <a:t>that not all suppliers were </a:t>
            </a:r>
            <a:r>
              <a:rPr lang="en-US" sz="2000" dirty="0" smtClean="0"/>
              <a:t>successful </a:t>
            </a:r>
            <a:r>
              <a:rPr lang="en-US" sz="2000" dirty="0"/>
              <a:t>on Lots </a:t>
            </a:r>
            <a:r>
              <a:rPr lang="en-US" sz="2000" dirty="0" smtClean="0"/>
              <a:t>listed within their bids, where these instances occur it </a:t>
            </a:r>
            <a:r>
              <a:rPr lang="en-US" sz="2000" dirty="0"/>
              <a:t>will not be possible to complete a competition whereby all identified suppliers are prime </a:t>
            </a:r>
            <a:r>
              <a:rPr lang="en-US" sz="2000" dirty="0" smtClean="0"/>
              <a:t>suppliers, however all suppliers retain the ability </a:t>
            </a:r>
            <a:r>
              <a:rPr lang="en-US" sz="2000" dirty="0"/>
              <a:t>to be a key subcontractor for a </a:t>
            </a:r>
            <a:r>
              <a:rPr lang="en-US" sz="2000" dirty="0" smtClean="0"/>
              <a:t>prime supplier listed on the lot and </a:t>
            </a:r>
            <a:r>
              <a:rPr lang="en-US" sz="2000" dirty="0"/>
              <a:t>offer their services via that route.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1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629226" y="466295"/>
            <a:ext cx="620307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Contact Details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5502" y="4618076"/>
            <a:ext cx="2438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404040"/>
                </a:solidFill>
                <a:latin typeface="+mn-lt"/>
              </a:rPr>
              <a:t>@</a:t>
            </a:r>
            <a:r>
              <a:rPr lang="en-GB" sz="2000" dirty="0" err="1">
                <a:solidFill>
                  <a:srgbClr val="404040"/>
                </a:solidFill>
                <a:latin typeface="+mn-lt"/>
              </a:rPr>
              <a:t>gov_procurement</a:t>
            </a:r>
            <a:endParaRPr lang="en-GB" sz="2000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5502" y="5323612"/>
            <a:ext cx="3363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404040"/>
                </a:solidFill>
                <a:latin typeface="+mn-lt"/>
              </a:rPr>
              <a:t>Crown Commercial Service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20" y="1561909"/>
            <a:ext cx="437755" cy="437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819" y="4652494"/>
            <a:ext cx="496711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721" y="5364425"/>
            <a:ext cx="359297" cy="35929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85502" y="1553709"/>
            <a:ext cx="5162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4D4E53"/>
                </a:solidFill>
                <a:latin typeface="+mn-lt"/>
                <a:hlinkClick r:id="rId6"/>
              </a:rPr>
              <a:t>Andrew.Smith1@crowncommercial.gov.uk</a:t>
            </a:r>
          </a:p>
          <a:p>
            <a:r>
              <a:rPr lang="en-US" sz="2000" dirty="0" smtClean="0">
                <a:solidFill>
                  <a:srgbClr val="4D4E53"/>
                </a:solidFill>
                <a:latin typeface="+mn-lt"/>
                <a:hlinkClick r:id="rId6"/>
              </a:rPr>
              <a:t>Neil.Harrison@crowncommercial.gov.uk</a:t>
            </a:r>
            <a:endParaRPr lang="en-US" sz="2000" dirty="0" smtClean="0">
              <a:solidFill>
                <a:srgbClr val="4D4E53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4D4E53"/>
                </a:solidFill>
                <a:latin typeface="+mn-lt"/>
                <a:hlinkClick r:id="rId7"/>
              </a:rPr>
              <a:t>Jammar.Prince@crowncommercial.gov.uk</a:t>
            </a:r>
            <a:endParaRPr lang="en-US" sz="2000" dirty="0">
              <a:solidFill>
                <a:srgbClr val="4D4E53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85502" y="3941660"/>
            <a:ext cx="2044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solidFill>
                  <a:srgbClr val="404040"/>
                </a:solidFill>
                <a:latin typeface="+mn-lt"/>
              </a:rPr>
              <a:t>www.gov.uk</a:t>
            </a:r>
            <a:r>
              <a:rPr lang="en-GB" sz="2000" dirty="0" smtClean="0">
                <a:solidFill>
                  <a:srgbClr val="404040"/>
                </a:solidFill>
                <a:latin typeface="+mn-lt"/>
              </a:rPr>
              <a:t>/ccs</a:t>
            </a:r>
            <a:endParaRPr lang="en-GB" sz="2000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5502" y="2838466"/>
            <a:ext cx="30332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404040"/>
                </a:solidFill>
                <a:latin typeface="+mn-lt"/>
              </a:rPr>
              <a:t>Andrew – 07740 507935</a:t>
            </a:r>
          </a:p>
          <a:p>
            <a:r>
              <a:rPr lang="en-GB" sz="2000" dirty="0" smtClean="0">
                <a:solidFill>
                  <a:srgbClr val="404040"/>
                </a:solidFill>
                <a:latin typeface="+mn-lt"/>
              </a:rPr>
              <a:t>Neil </a:t>
            </a:r>
            <a:r>
              <a:rPr lang="en-GB" sz="2000" dirty="0">
                <a:solidFill>
                  <a:srgbClr val="404040"/>
                </a:solidFill>
                <a:latin typeface="+mn-lt"/>
              </a:rPr>
              <a:t>– 01603 704475</a:t>
            </a:r>
          </a:p>
          <a:p>
            <a:r>
              <a:rPr lang="en-GB" sz="2000" dirty="0" smtClean="0">
                <a:solidFill>
                  <a:srgbClr val="404040"/>
                </a:solidFill>
                <a:latin typeface="+mn-lt"/>
              </a:rPr>
              <a:t>Jammar – 07879 435319</a:t>
            </a:r>
          </a:p>
        </p:txBody>
      </p:sp>
      <p:pic>
        <p:nvPicPr>
          <p:cNvPr id="2" name="Picture 1" descr="we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50" y="3941660"/>
            <a:ext cx="447827" cy="447827"/>
          </a:xfrm>
          <a:prstGeom prst="rect">
            <a:avLst/>
          </a:prstGeom>
        </p:spPr>
      </p:pic>
      <p:pic>
        <p:nvPicPr>
          <p:cNvPr id="3" name="Picture 2" descr="phon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19" y="2905134"/>
            <a:ext cx="401573" cy="402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0600" y="6537523"/>
            <a:ext cx="38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27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7" name="Picture 16" descr="Footer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90198" y="2060037"/>
            <a:ext cx="7320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  <a:cs typeface="Helvetica Neue"/>
              </a:rPr>
              <a:t>This concludes our webinar</a:t>
            </a:r>
          </a:p>
          <a:p>
            <a:endParaRPr lang="en-US" sz="3600" b="1" dirty="0">
              <a:latin typeface="+mn-lt"/>
              <a:cs typeface="Helvetica Neue"/>
            </a:endParaRPr>
          </a:p>
          <a:p>
            <a:r>
              <a:rPr lang="en-US" sz="3600" dirty="0" smtClean="0">
                <a:latin typeface="+mn-lt"/>
                <a:cs typeface="Helvetica Neue"/>
              </a:rPr>
              <a:t>Thank you for attending!</a:t>
            </a:r>
            <a:endParaRPr lang="en-US" sz="3600" dirty="0">
              <a:latin typeface="+mn-lt"/>
              <a:cs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Crown Commercial Service - </a:t>
            </a:r>
            <a:r>
              <a:rPr lang="en-GB" sz="2400" dirty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o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ur customers 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4" name="Google Shape;266;p42"/>
          <p:cNvPicPr preferRelativeResize="0"/>
          <p:nvPr/>
        </p:nvPicPr>
        <p:blipFill rotWithShape="1">
          <a:blip r:embed="rId4">
            <a:alphaModFix/>
          </a:blip>
          <a:srcRect t="1590" r="4388" b="22373"/>
          <a:stretch/>
        </p:blipFill>
        <p:spPr>
          <a:xfrm>
            <a:off x="0" y="1139808"/>
            <a:ext cx="9274709" cy="486094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67;p42"/>
          <p:cNvSpPr/>
          <p:nvPr/>
        </p:nvSpPr>
        <p:spPr>
          <a:xfrm>
            <a:off x="449438" y="2910302"/>
            <a:ext cx="1722262" cy="7166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Devolved </a:t>
            </a:r>
            <a:b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600" b="1" i="0" u="none" strike="noStrike" cap="none" dirty="0" smtClean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Administration</a:t>
            </a:r>
            <a:endParaRPr sz="1600" b="1" i="0" u="none" strike="noStrike" cap="none" dirty="0">
              <a:solidFill>
                <a:srgbClr val="4D4E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8;p42"/>
          <p:cNvSpPr/>
          <p:nvPr/>
        </p:nvSpPr>
        <p:spPr>
          <a:xfrm>
            <a:off x="2910016" y="3700533"/>
            <a:ext cx="759833" cy="889117"/>
          </a:xfrm>
          <a:prstGeom prst="ellipse">
            <a:avLst/>
          </a:prstGeom>
          <a:solidFill>
            <a:srgbClr val="EF852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69;p42"/>
          <p:cNvSpPr/>
          <p:nvPr/>
        </p:nvSpPr>
        <p:spPr>
          <a:xfrm>
            <a:off x="4727216" y="2588090"/>
            <a:ext cx="797983" cy="933757"/>
          </a:xfrm>
          <a:prstGeom prst="ellipse">
            <a:avLst/>
          </a:prstGeom>
          <a:solidFill>
            <a:srgbClr val="46AFA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70;p42"/>
          <p:cNvSpPr/>
          <p:nvPr/>
        </p:nvSpPr>
        <p:spPr>
          <a:xfrm>
            <a:off x="789236" y="4171811"/>
            <a:ext cx="722221" cy="845104"/>
          </a:xfrm>
          <a:prstGeom prst="ellipse">
            <a:avLst/>
          </a:prstGeom>
          <a:solidFill>
            <a:srgbClr val="00539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71;p42"/>
          <p:cNvSpPr/>
          <p:nvPr/>
        </p:nvSpPr>
        <p:spPr>
          <a:xfrm>
            <a:off x="6036088" y="3791969"/>
            <a:ext cx="834087" cy="976006"/>
          </a:xfrm>
          <a:prstGeom prst="ellipse">
            <a:avLst/>
          </a:prstGeom>
          <a:solidFill>
            <a:srgbClr val="4B11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72;p42"/>
          <p:cNvSpPr/>
          <p:nvPr/>
        </p:nvSpPr>
        <p:spPr>
          <a:xfrm>
            <a:off x="622559" y="5043255"/>
            <a:ext cx="1030128" cy="414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94B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</a:t>
            </a:r>
            <a:endParaRPr sz="1600" b="1" i="0" u="none" strike="noStrike" cap="none" dirty="0">
              <a:solidFill>
                <a:srgbClr val="4D4E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73;p42"/>
          <p:cNvSpPr/>
          <p:nvPr/>
        </p:nvSpPr>
        <p:spPr>
          <a:xfrm>
            <a:off x="2629227" y="4613707"/>
            <a:ext cx="1320157" cy="4149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94B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Education</a:t>
            </a:r>
            <a:endParaRPr dirty="0"/>
          </a:p>
        </p:txBody>
      </p:sp>
      <p:sp>
        <p:nvSpPr>
          <p:cNvPr id="33" name="Google Shape;274;p42"/>
          <p:cNvSpPr/>
          <p:nvPr/>
        </p:nvSpPr>
        <p:spPr>
          <a:xfrm>
            <a:off x="4405058" y="3548346"/>
            <a:ext cx="1439444" cy="7166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94B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</a:t>
            </a:r>
            <a:b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Government</a:t>
            </a:r>
            <a:endParaRPr sz="1600" b="1" i="0" u="none" strike="noStrike" cap="none" dirty="0">
              <a:solidFill>
                <a:srgbClr val="4D4E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275;p42"/>
          <p:cNvSpPr/>
          <p:nvPr/>
        </p:nvSpPr>
        <p:spPr>
          <a:xfrm>
            <a:off x="5686750" y="4796675"/>
            <a:ext cx="1573500" cy="716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94B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Charities / </a:t>
            </a:r>
            <a:b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Third Sector</a:t>
            </a:r>
            <a:endParaRPr dirty="0"/>
          </a:p>
        </p:txBody>
      </p:sp>
      <p:sp>
        <p:nvSpPr>
          <p:cNvPr id="35" name="Google Shape;276;p42"/>
          <p:cNvSpPr/>
          <p:nvPr/>
        </p:nvSpPr>
        <p:spPr>
          <a:xfrm>
            <a:off x="7629321" y="3147384"/>
            <a:ext cx="806852" cy="944135"/>
          </a:xfrm>
          <a:prstGeom prst="ellipse">
            <a:avLst/>
          </a:prstGeom>
          <a:solidFill>
            <a:srgbClr val="85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77;p42"/>
          <p:cNvSpPr/>
          <p:nvPr/>
        </p:nvSpPr>
        <p:spPr>
          <a:xfrm>
            <a:off x="7262235" y="4126783"/>
            <a:ext cx="1573438" cy="7166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94B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Emergency </a:t>
            </a:r>
            <a:b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</a:t>
            </a:r>
            <a:endParaRPr sz="1600" b="1" i="0" u="none" strike="noStrike" cap="none" dirty="0">
              <a:solidFill>
                <a:srgbClr val="4D4E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278;p42"/>
          <p:cNvSpPr/>
          <p:nvPr/>
        </p:nvSpPr>
        <p:spPr>
          <a:xfrm>
            <a:off x="2831905" y="1609851"/>
            <a:ext cx="841803" cy="985032"/>
          </a:xfrm>
          <a:prstGeom prst="ellipse">
            <a:avLst/>
          </a:prstGeom>
          <a:solidFill>
            <a:srgbClr val="005AB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79;p42"/>
          <p:cNvSpPr/>
          <p:nvPr/>
        </p:nvSpPr>
        <p:spPr>
          <a:xfrm>
            <a:off x="2428346" y="2619758"/>
            <a:ext cx="1706008" cy="7166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Government </a:t>
            </a:r>
            <a:b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Departments</a:t>
            </a:r>
            <a:endParaRPr sz="1600" b="1" i="0" u="none" strike="noStrike" cap="none" dirty="0">
              <a:solidFill>
                <a:srgbClr val="4D4E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280;p42"/>
          <p:cNvSpPr/>
          <p:nvPr/>
        </p:nvSpPr>
        <p:spPr>
          <a:xfrm>
            <a:off x="858910" y="1989866"/>
            <a:ext cx="841803" cy="985032"/>
          </a:xfrm>
          <a:prstGeom prst="ellipse">
            <a:avLst/>
          </a:prstGeom>
          <a:solidFill>
            <a:srgbClr val="47A02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281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8016" y="3881338"/>
            <a:ext cx="363900" cy="4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282;p42"/>
          <p:cNvSpPr/>
          <p:nvPr/>
        </p:nvSpPr>
        <p:spPr>
          <a:xfrm>
            <a:off x="6230776" y="1536227"/>
            <a:ext cx="841803" cy="985032"/>
          </a:xfrm>
          <a:prstGeom prst="ellipse">
            <a:avLst/>
          </a:prstGeom>
          <a:solidFill>
            <a:srgbClr val="5A1D5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83;p42"/>
          <p:cNvSpPr/>
          <p:nvPr/>
        </p:nvSpPr>
        <p:spPr>
          <a:xfrm>
            <a:off x="5895300" y="2551774"/>
            <a:ext cx="1573500" cy="78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Helvetica Neue"/>
              <a:buNone/>
            </a:pP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Housing </a:t>
            </a:r>
            <a:b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600" b="1" i="0" u="none" strike="noStrike" cap="none" dirty="0">
                <a:solidFill>
                  <a:srgbClr val="4D4E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Associations</a:t>
            </a:r>
            <a:endParaRPr sz="1600" b="1" i="0" u="none" strike="noStrike" cap="none" dirty="0">
              <a:solidFill>
                <a:srgbClr val="4D4E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284;p42"/>
          <p:cNvSpPr/>
          <p:nvPr/>
        </p:nvSpPr>
        <p:spPr>
          <a:xfrm>
            <a:off x="1079580" y="2166142"/>
            <a:ext cx="483844" cy="5594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2212" y="0"/>
                </a:moveTo>
                <a:lnTo>
                  <a:pt x="25001" y="1476"/>
                </a:lnTo>
                <a:lnTo>
                  <a:pt x="19106" y="5501"/>
                </a:lnTo>
                <a:lnTo>
                  <a:pt x="15129" y="11468"/>
                </a:lnTo>
                <a:lnTo>
                  <a:pt x="13670" y="18771"/>
                </a:lnTo>
                <a:lnTo>
                  <a:pt x="13860" y="21463"/>
                </a:lnTo>
                <a:lnTo>
                  <a:pt x="14413" y="24036"/>
                </a:lnTo>
                <a:lnTo>
                  <a:pt x="15301" y="26466"/>
                </a:lnTo>
                <a:lnTo>
                  <a:pt x="16498" y="28728"/>
                </a:lnTo>
                <a:lnTo>
                  <a:pt x="9855" y="32257"/>
                </a:lnTo>
                <a:lnTo>
                  <a:pt x="4635" y="36201"/>
                </a:lnTo>
                <a:lnTo>
                  <a:pt x="1222" y="41038"/>
                </a:lnTo>
                <a:lnTo>
                  <a:pt x="0" y="47251"/>
                </a:lnTo>
                <a:lnTo>
                  <a:pt x="0" y="68280"/>
                </a:lnTo>
                <a:lnTo>
                  <a:pt x="913" y="73420"/>
                </a:lnTo>
                <a:lnTo>
                  <a:pt x="3442" y="77505"/>
                </a:lnTo>
                <a:lnTo>
                  <a:pt x="7268" y="80464"/>
                </a:lnTo>
                <a:lnTo>
                  <a:pt x="12075" y="82224"/>
                </a:lnTo>
                <a:lnTo>
                  <a:pt x="12075" y="119908"/>
                </a:lnTo>
                <a:lnTo>
                  <a:pt x="52361" y="119908"/>
                </a:lnTo>
                <a:lnTo>
                  <a:pt x="52361" y="111810"/>
                </a:lnTo>
                <a:lnTo>
                  <a:pt x="20077" y="111810"/>
                </a:lnTo>
                <a:lnTo>
                  <a:pt x="20077" y="74404"/>
                </a:lnTo>
                <a:lnTo>
                  <a:pt x="14074" y="74404"/>
                </a:lnTo>
                <a:lnTo>
                  <a:pt x="11743" y="73706"/>
                </a:lnTo>
                <a:lnTo>
                  <a:pt x="9805" y="72496"/>
                </a:lnTo>
                <a:lnTo>
                  <a:pt x="8481" y="70709"/>
                </a:lnTo>
                <a:lnTo>
                  <a:pt x="7991" y="68280"/>
                </a:lnTo>
                <a:lnTo>
                  <a:pt x="7991" y="47251"/>
                </a:lnTo>
                <a:lnTo>
                  <a:pt x="10068" y="42463"/>
                </a:lnTo>
                <a:lnTo>
                  <a:pt x="15038" y="38515"/>
                </a:lnTo>
                <a:lnTo>
                  <a:pt x="20994" y="35414"/>
                </a:lnTo>
                <a:lnTo>
                  <a:pt x="26047" y="33152"/>
                </a:lnTo>
                <a:lnTo>
                  <a:pt x="26042" y="27431"/>
                </a:lnTo>
                <a:lnTo>
                  <a:pt x="24201" y="25724"/>
                </a:lnTo>
                <a:lnTo>
                  <a:pt x="22826" y="23642"/>
                </a:lnTo>
                <a:lnTo>
                  <a:pt x="21969" y="21290"/>
                </a:lnTo>
                <a:lnTo>
                  <a:pt x="21674" y="18771"/>
                </a:lnTo>
                <a:lnTo>
                  <a:pt x="22500" y="14614"/>
                </a:lnTo>
                <a:lnTo>
                  <a:pt x="24755" y="11223"/>
                </a:lnTo>
                <a:lnTo>
                  <a:pt x="28104" y="8939"/>
                </a:lnTo>
                <a:lnTo>
                  <a:pt x="32212" y="8102"/>
                </a:lnTo>
                <a:lnTo>
                  <a:pt x="47048" y="8102"/>
                </a:lnTo>
                <a:lnTo>
                  <a:pt x="45315" y="5499"/>
                </a:lnTo>
                <a:lnTo>
                  <a:pt x="39424" y="1475"/>
                </a:lnTo>
                <a:lnTo>
                  <a:pt x="32212" y="0"/>
                </a:lnTo>
                <a:close/>
              </a:path>
              <a:path w="120000" h="120000" extrusionOk="0">
                <a:moveTo>
                  <a:pt x="32215" y="82203"/>
                </a:moveTo>
                <a:lnTo>
                  <a:pt x="30154" y="82952"/>
                </a:lnTo>
                <a:lnTo>
                  <a:pt x="29218" y="85201"/>
                </a:lnTo>
                <a:lnTo>
                  <a:pt x="29218" y="111810"/>
                </a:lnTo>
                <a:lnTo>
                  <a:pt x="35213" y="111810"/>
                </a:lnTo>
                <a:lnTo>
                  <a:pt x="35213" y="85201"/>
                </a:lnTo>
                <a:lnTo>
                  <a:pt x="34276" y="82952"/>
                </a:lnTo>
                <a:lnTo>
                  <a:pt x="32215" y="82203"/>
                </a:lnTo>
                <a:close/>
              </a:path>
              <a:path w="120000" h="120000" extrusionOk="0">
                <a:moveTo>
                  <a:pt x="47358" y="46618"/>
                </a:moveTo>
                <a:lnTo>
                  <a:pt x="45296" y="47367"/>
                </a:lnTo>
                <a:lnTo>
                  <a:pt x="44359" y="49616"/>
                </a:lnTo>
                <a:lnTo>
                  <a:pt x="44359" y="111810"/>
                </a:lnTo>
                <a:lnTo>
                  <a:pt x="52361" y="111810"/>
                </a:lnTo>
                <a:lnTo>
                  <a:pt x="52361" y="82224"/>
                </a:lnTo>
                <a:lnTo>
                  <a:pt x="57175" y="80470"/>
                </a:lnTo>
                <a:lnTo>
                  <a:pt x="60996" y="77515"/>
                </a:lnTo>
                <a:lnTo>
                  <a:pt x="62914" y="74404"/>
                </a:lnTo>
                <a:lnTo>
                  <a:pt x="50357" y="74404"/>
                </a:lnTo>
                <a:lnTo>
                  <a:pt x="50357" y="49616"/>
                </a:lnTo>
                <a:lnTo>
                  <a:pt x="49420" y="47367"/>
                </a:lnTo>
                <a:lnTo>
                  <a:pt x="47358" y="46618"/>
                </a:lnTo>
                <a:close/>
              </a:path>
              <a:path w="120000" h="120000" extrusionOk="0">
                <a:moveTo>
                  <a:pt x="83174" y="62988"/>
                </a:moveTo>
                <a:lnTo>
                  <a:pt x="77166" y="62988"/>
                </a:lnTo>
                <a:lnTo>
                  <a:pt x="77166" y="99057"/>
                </a:lnTo>
                <a:lnTo>
                  <a:pt x="95779" y="99057"/>
                </a:lnTo>
                <a:lnTo>
                  <a:pt x="97429" y="102838"/>
                </a:lnTo>
                <a:lnTo>
                  <a:pt x="100142" y="105812"/>
                </a:lnTo>
                <a:lnTo>
                  <a:pt x="103652" y="107757"/>
                </a:lnTo>
                <a:lnTo>
                  <a:pt x="107691" y="108454"/>
                </a:lnTo>
                <a:lnTo>
                  <a:pt x="112469" y="107476"/>
                </a:lnTo>
                <a:lnTo>
                  <a:pt x="116373" y="104809"/>
                </a:lnTo>
                <a:lnTo>
                  <a:pt x="119006" y="100856"/>
                </a:lnTo>
                <a:lnTo>
                  <a:pt x="119106" y="100356"/>
                </a:lnTo>
                <a:lnTo>
                  <a:pt x="107691" y="100356"/>
                </a:lnTo>
                <a:lnTo>
                  <a:pt x="106017" y="100017"/>
                </a:lnTo>
                <a:lnTo>
                  <a:pt x="104657" y="99093"/>
                </a:lnTo>
                <a:lnTo>
                  <a:pt x="103741" y="97712"/>
                </a:lnTo>
                <a:lnTo>
                  <a:pt x="103407" y="96018"/>
                </a:lnTo>
                <a:lnTo>
                  <a:pt x="103743" y="94326"/>
                </a:lnTo>
                <a:lnTo>
                  <a:pt x="104636" y="92983"/>
                </a:lnTo>
                <a:lnTo>
                  <a:pt x="83174" y="92983"/>
                </a:lnTo>
                <a:lnTo>
                  <a:pt x="83174" y="62988"/>
                </a:lnTo>
                <a:close/>
              </a:path>
              <a:path w="120000" h="120000" extrusionOk="0">
                <a:moveTo>
                  <a:pt x="119108" y="91684"/>
                </a:moveTo>
                <a:lnTo>
                  <a:pt x="107691" y="91684"/>
                </a:lnTo>
                <a:lnTo>
                  <a:pt x="109361" y="92024"/>
                </a:lnTo>
                <a:lnTo>
                  <a:pt x="110725" y="92953"/>
                </a:lnTo>
                <a:lnTo>
                  <a:pt x="111644" y="94330"/>
                </a:lnTo>
                <a:lnTo>
                  <a:pt x="111981" y="96018"/>
                </a:lnTo>
                <a:lnTo>
                  <a:pt x="111643" y="97714"/>
                </a:lnTo>
                <a:lnTo>
                  <a:pt x="110724" y="99093"/>
                </a:lnTo>
                <a:lnTo>
                  <a:pt x="109360" y="100018"/>
                </a:lnTo>
                <a:lnTo>
                  <a:pt x="107691" y="100356"/>
                </a:lnTo>
                <a:lnTo>
                  <a:pt x="119106" y="100356"/>
                </a:lnTo>
                <a:lnTo>
                  <a:pt x="119973" y="96018"/>
                </a:lnTo>
                <a:lnTo>
                  <a:pt x="119108" y="91684"/>
                </a:lnTo>
                <a:close/>
              </a:path>
              <a:path w="120000" h="120000" extrusionOk="0">
                <a:moveTo>
                  <a:pt x="107691" y="83581"/>
                </a:moveTo>
                <a:lnTo>
                  <a:pt x="103650" y="84278"/>
                </a:lnTo>
                <a:lnTo>
                  <a:pt x="100138" y="86223"/>
                </a:lnTo>
                <a:lnTo>
                  <a:pt x="97425" y="89198"/>
                </a:lnTo>
                <a:lnTo>
                  <a:pt x="95779" y="92983"/>
                </a:lnTo>
                <a:lnTo>
                  <a:pt x="104636" y="92983"/>
                </a:lnTo>
                <a:lnTo>
                  <a:pt x="104659" y="92949"/>
                </a:lnTo>
                <a:lnTo>
                  <a:pt x="106020" y="92023"/>
                </a:lnTo>
                <a:lnTo>
                  <a:pt x="107691" y="91684"/>
                </a:lnTo>
                <a:lnTo>
                  <a:pt x="119108" y="91684"/>
                </a:lnTo>
                <a:lnTo>
                  <a:pt x="119006" y="91176"/>
                </a:lnTo>
                <a:lnTo>
                  <a:pt x="116373" y="87223"/>
                </a:lnTo>
                <a:lnTo>
                  <a:pt x="112469" y="84558"/>
                </a:lnTo>
                <a:lnTo>
                  <a:pt x="107691" y="83581"/>
                </a:lnTo>
                <a:close/>
              </a:path>
              <a:path w="120000" h="120000" extrusionOk="0">
                <a:moveTo>
                  <a:pt x="17075" y="46618"/>
                </a:moveTo>
                <a:lnTo>
                  <a:pt x="15011" y="47367"/>
                </a:lnTo>
                <a:lnTo>
                  <a:pt x="14074" y="49616"/>
                </a:lnTo>
                <a:lnTo>
                  <a:pt x="14074" y="74404"/>
                </a:lnTo>
                <a:lnTo>
                  <a:pt x="20077" y="74404"/>
                </a:lnTo>
                <a:lnTo>
                  <a:pt x="20077" y="49616"/>
                </a:lnTo>
                <a:lnTo>
                  <a:pt x="19139" y="47367"/>
                </a:lnTo>
                <a:lnTo>
                  <a:pt x="17075" y="46618"/>
                </a:lnTo>
                <a:close/>
              </a:path>
              <a:path w="120000" h="120000" extrusionOk="0">
                <a:moveTo>
                  <a:pt x="47048" y="8102"/>
                </a:moveTo>
                <a:lnTo>
                  <a:pt x="32212" y="8102"/>
                </a:lnTo>
                <a:lnTo>
                  <a:pt x="36312" y="8941"/>
                </a:lnTo>
                <a:lnTo>
                  <a:pt x="39662" y="11227"/>
                </a:lnTo>
                <a:lnTo>
                  <a:pt x="41923" y="14618"/>
                </a:lnTo>
                <a:lnTo>
                  <a:pt x="42752" y="18771"/>
                </a:lnTo>
                <a:lnTo>
                  <a:pt x="42448" y="21296"/>
                </a:lnTo>
                <a:lnTo>
                  <a:pt x="41581" y="23645"/>
                </a:lnTo>
                <a:lnTo>
                  <a:pt x="40207" y="25724"/>
                </a:lnTo>
                <a:lnTo>
                  <a:pt x="38378" y="27431"/>
                </a:lnTo>
                <a:lnTo>
                  <a:pt x="38378" y="33152"/>
                </a:lnTo>
                <a:lnTo>
                  <a:pt x="43468" y="35424"/>
                </a:lnTo>
                <a:lnTo>
                  <a:pt x="49421" y="38517"/>
                </a:lnTo>
                <a:lnTo>
                  <a:pt x="54360" y="42449"/>
                </a:lnTo>
                <a:lnTo>
                  <a:pt x="56422" y="47251"/>
                </a:lnTo>
                <a:lnTo>
                  <a:pt x="56422" y="68280"/>
                </a:lnTo>
                <a:lnTo>
                  <a:pt x="55940" y="70722"/>
                </a:lnTo>
                <a:lnTo>
                  <a:pt x="54630" y="72509"/>
                </a:lnTo>
                <a:lnTo>
                  <a:pt x="52701" y="73713"/>
                </a:lnTo>
                <a:lnTo>
                  <a:pt x="50357" y="74404"/>
                </a:lnTo>
                <a:lnTo>
                  <a:pt x="62914" y="74404"/>
                </a:lnTo>
                <a:lnTo>
                  <a:pt x="63516" y="73428"/>
                </a:lnTo>
                <a:lnTo>
                  <a:pt x="64424" y="68280"/>
                </a:lnTo>
                <a:lnTo>
                  <a:pt x="64424" y="62988"/>
                </a:lnTo>
                <a:lnTo>
                  <a:pt x="104630" y="62988"/>
                </a:lnTo>
                <a:lnTo>
                  <a:pt x="103741" y="61648"/>
                </a:lnTo>
                <a:lnTo>
                  <a:pt x="103407" y="59954"/>
                </a:lnTo>
                <a:lnTo>
                  <a:pt x="103743" y="58261"/>
                </a:lnTo>
                <a:lnTo>
                  <a:pt x="104634" y="56919"/>
                </a:lnTo>
                <a:lnTo>
                  <a:pt x="64424" y="56919"/>
                </a:lnTo>
                <a:lnTo>
                  <a:pt x="64424" y="47251"/>
                </a:lnTo>
                <a:lnTo>
                  <a:pt x="63200" y="40998"/>
                </a:lnTo>
                <a:lnTo>
                  <a:pt x="59786" y="36158"/>
                </a:lnTo>
                <a:lnTo>
                  <a:pt x="54568" y="32234"/>
                </a:lnTo>
                <a:lnTo>
                  <a:pt x="47933" y="28728"/>
                </a:lnTo>
                <a:lnTo>
                  <a:pt x="49123" y="26466"/>
                </a:lnTo>
                <a:lnTo>
                  <a:pt x="50006" y="24036"/>
                </a:lnTo>
                <a:lnTo>
                  <a:pt x="50555" y="21463"/>
                </a:lnTo>
                <a:lnTo>
                  <a:pt x="50744" y="18771"/>
                </a:lnTo>
                <a:lnTo>
                  <a:pt x="49287" y="11468"/>
                </a:lnTo>
                <a:lnTo>
                  <a:pt x="47048" y="8102"/>
                </a:lnTo>
                <a:close/>
              </a:path>
              <a:path w="120000" h="120000" extrusionOk="0">
                <a:moveTo>
                  <a:pt x="104630" y="62988"/>
                </a:moveTo>
                <a:lnTo>
                  <a:pt x="95779" y="62988"/>
                </a:lnTo>
                <a:lnTo>
                  <a:pt x="97429" y="66774"/>
                </a:lnTo>
                <a:lnTo>
                  <a:pt x="100142" y="69748"/>
                </a:lnTo>
                <a:lnTo>
                  <a:pt x="103652" y="71693"/>
                </a:lnTo>
                <a:lnTo>
                  <a:pt x="107691" y="72391"/>
                </a:lnTo>
                <a:lnTo>
                  <a:pt x="112469" y="71412"/>
                </a:lnTo>
                <a:lnTo>
                  <a:pt x="116373" y="68745"/>
                </a:lnTo>
                <a:lnTo>
                  <a:pt x="119006" y="64792"/>
                </a:lnTo>
                <a:lnTo>
                  <a:pt x="119106" y="64292"/>
                </a:lnTo>
                <a:lnTo>
                  <a:pt x="107691" y="64292"/>
                </a:lnTo>
                <a:lnTo>
                  <a:pt x="106017" y="63954"/>
                </a:lnTo>
                <a:lnTo>
                  <a:pt x="104656" y="63027"/>
                </a:lnTo>
                <a:lnTo>
                  <a:pt x="104630" y="62988"/>
                </a:lnTo>
                <a:close/>
              </a:path>
              <a:path w="120000" h="120000" extrusionOk="0">
                <a:moveTo>
                  <a:pt x="119107" y="55615"/>
                </a:moveTo>
                <a:lnTo>
                  <a:pt x="107691" y="55615"/>
                </a:lnTo>
                <a:lnTo>
                  <a:pt x="109361" y="55957"/>
                </a:lnTo>
                <a:lnTo>
                  <a:pt x="110725" y="56887"/>
                </a:lnTo>
                <a:lnTo>
                  <a:pt x="111644" y="58266"/>
                </a:lnTo>
                <a:lnTo>
                  <a:pt x="111981" y="59954"/>
                </a:lnTo>
                <a:lnTo>
                  <a:pt x="111643" y="61651"/>
                </a:lnTo>
                <a:lnTo>
                  <a:pt x="110724" y="63029"/>
                </a:lnTo>
                <a:lnTo>
                  <a:pt x="109360" y="63954"/>
                </a:lnTo>
                <a:lnTo>
                  <a:pt x="107691" y="64292"/>
                </a:lnTo>
                <a:lnTo>
                  <a:pt x="119106" y="64292"/>
                </a:lnTo>
                <a:lnTo>
                  <a:pt x="119973" y="59954"/>
                </a:lnTo>
                <a:lnTo>
                  <a:pt x="119107" y="55615"/>
                </a:lnTo>
                <a:close/>
              </a:path>
              <a:path w="120000" h="120000" extrusionOk="0">
                <a:moveTo>
                  <a:pt x="107691" y="11456"/>
                </a:moveTo>
                <a:lnTo>
                  <a:pt x="103650" y="12152"/>
                </a:lnTo>
                <a:lnTo>
                  <a:pt x="100138" y="14094"/>
                </a:lnTo>
                <a:lnTo>
                  <a:pt x="97425" y="17065"/>
                </a:lnTo>
                <a:lnTo>
                  <a:pt x="95779" y="20845"/>
                </a:lnTo>
                <a:lnTo>
                  <a:pt x="77166" y="20845"/>
                </a:lnTo>
                <a:lnTo>
                  <a:pt x="77166" y="56919"/>
                </a:lnTo>
                <a:lnTo>
                  <a:pt x="83174" y="56919"/>
                </a:lnTo>
                <a:lnTo>
                  <a:pt x="83174" y="26924"/>
                </a:lnTo>
                <a:lnTo>
                  <a:pt x="104631" y="26924"/>
                </a:lnTo>
                <a:lnTo>
                  <a:pt x="103742" y="25588"/>
                </a:lnTo>
                <a:lnTo>
                  <a:pt x="103407" y="23892"/>
                </a:lnTo>
                <a:lnTo>
                  <a:pt x="103743" y="22200"/>
                </a:lnTo>
                <a:lnTo>
                  <a:pt x="104659" y="20821"/>
                </a:lnTo>
                <a:lnTo>
                  <a:pt x="106020" y="19893"/>
                </a:lnTo>
                <a:lnTo>
                  <a:pt x="107691" y="19554"/>
                </a:lnTo>
                <a:lnTo>
                  <a:pt x="119107" y="19554"/>
                </a:lnTo>
                <a:lnTo>
                  <a:pt x="119006" y="19049"/>
                </a:lnTo>
                <a:lnTo>
                  <a:pt x="116373" y="15096"/>
                </a:lnTo>
                <a:lnTo>
                  <a:pt x="112469" y="12432"/>
                </a:lnTo>
                <a:lnTo>
                  <a:pt x="107691" y="11456"/>
                </a:lnTo>
                <a:close/>
              </a:path>
              <a:path w="120000" h="120000" extrusionOk="0">
                <a:moveTo>
                  <a:pt x="107691" y="47517"/>
                </a:moveTo>
                <a:lnTo>
                  <a:pt x="103650" y="48214"/>
                </a:lnTo>
                <a:lnTo>
                  <a:pt x="100138" y="50159"/>
                </a:lnTo>
                <a:lnTo>
                  <a:pt x="97425" y="53134"/>
                </a:lnTo>
                <a:lnTo>
                  <a:pt x="95779" y="56919"/>
                </a:lnTo>
                <a:lnTo>
                  <a:pt x="104634" y="56919"/>
                </a:lnTo>
                <a:lnTo>
                  <a:pt x="104659" y="56883"/>
                </a:lnTo>
                <a:lnTo>
                  <a:pt x="106020" y="55955"/>
                </a:lnTo>
                <a:lnTo>
                  <a:pt x="107691" y="55615"/>
                </a:lnTo>
                <a:lnTo>
                  <a:pt x="119107" y="55615"/>
                </a:lnTo>
                <a:lnTo>
                  <a:pt x="119006" y="55114"/>
                </a:lnTo>
                <a:lnTo>
                  <a:pt x="116373" y="51160"/>
                </a:lnTo>
                <a:lnTo>
                  <a:pt x="112469" y="48495"/>
                </a:lnTo>
                <a:lnTo>
                  <a:pt x="107691" y="47517"/>
                </a:lnTo>
                <a:close/>
              </a:path>
              <a:path w="120000" h="120000" extrusionOk="0">
                <a:moveTo>
                  <a:pt x="104631" y="26924"/>
                </a:moveTo>
                <a:lnTo>
                  <a:pt x="95779" y="26924"/>
                </a:lnTo>
                <a:lnTo>
                  <a:pt x="97429" y="30710"/>
                </a:lnTo>
                <a:lnTo>
                  <a:pt x="100142" y="33685"/>
                </a:lnTo>
                <a:lnTo>
                  <a:pt x="103652" y="35632"/>
                </a:lnTo>
                <a:lnTo>
                  <a:pt x="107691" y="36329"/>
                </a:lnTo>
                <a:lnTo>
                  <a:pt x="112469" y="35350"/>
                </a:lnTo>
                <a:lnTo>
                  <a:pt x="116373" y="32681"/>
                </a:lnTo>
                <a:lnTo>
                  <a:pt x="119006" y="28727"/>
                </a:lnTo>
                <a:lnTo>
                  <a:pt x="119107" y="28224"/>
                </a:lnTo>
                <a:lnTo>
                  <a:pt x="107691" y="28224"/>
                </a:lnTo>
                <a:lnTo>
                  <a:pt x="106014" y="27884"/>
                </a:lnTo>
                <a:lnTo>
                  <a:pt x="104657" y="26964"/>
                </a:lnTo>
                <a:lnTo>
                  <a:pt x="104631" y="26924"/>
                </a:lnTo>
                <a:close/>
              </a:path>
              <a:path w="120000" h="120000" extrusionOk="0">
                <a:moveTo>
                  <a:pt x="119107" y="19554"/>
                </a:moveTo>
                <a:lnTo>
                  <a:pt x="107691" y="19554"/>
                </a:lnTo>
                <a:lnTo>
                  <a:pt x="109361" y="19893"/>
                </a:lnTo>
                <a:lnTo>
                  <a:pt x="110725" y="20821"/>
                </a:lnTo>
                <a:lnTo>
                  <a:pt x="111644" y="22200"/>
                </a:lnTo>
                <a:lnTo>
                  <a:pt x="111981" y="23892"/>
                </a:lnTo>
                <a:lnTo>
                  <a:pt x="111645" y="25581"/>
                </a:lnTo>
                <a:lnTo>
                  <a:pt x="110727" y="26957"/>
                </a:lnTo>
                <a:lnTo>
                  <a:pt x="109364" y="27884"/>
                </a:lnTo>
                <a:lnTo>
                  <a:pt x="107691" y="28224"/>
                </a:lnTo>
                <a:lnTo>
                  <a:pt x="119107" y="28224"/>
                </a:lnTo>
                <a:lnTo>
                  <a:pt x="119973" y="23892"/>
                </a:lnTo>
                <a:lnTo>
                  <a:pt x="119107" y="1955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85;p42"/>
          <p:cNvSpPr/>
          <p:nvPr/>
        </p:nvSpPr>
        <p:spPr>
          <a:xfrm>
            <a:off x="2950216" y="1820523"/>
            <a:ext cx="579641" cy="5241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168" y="0"/>
                </a:moveTo>
                <a:lnTo>
                  <a:pt x="61006" y="764"/>
                </a:lnTo>
                <a:lnTo>
                  <a:pt x="56685" y="2682"/>
                </a:lnTo>
                <a:lnTo>
                  <a:pt x="50204" y="6376"/>
                </a:lnTo>
                <a:lnTo>
                  <a:pt x="17336" y="6376"/>
                </a:lnTo>
                <a:lnTo>
                  <a:pt x="13728" y="10092"/>
                </a:lnTo>
                <a:lnTo>
                  <a:pt x="180" y="62686"/>
                </a:lnTo>
                <a:lnTo>
                  <a:pt x="0" y="64317"/>
                </a:lnTo>
                <a:lnTo>
                  <a:pt x="262" y="65863"/>
                </a:lnTo>
                <a:lnTo>
                  <a:pt x="895" y="67235"/>
                </a:lnTo>
                <a:lnTo>
                  <a:pt x="1826" y="68346"/>
                </a:lnTo>
                <a:lnTo>
                  <a:pt x="7568" y="73484"/>
                </a:lnTo>
                <a:lnTo>
                  <a:pt x="6196" y="77002"/>
                </a:lnTo>
                <a:lnTo>
                  <a:pt x="5404" y="80723"/>
                </a:lnTo>
                <a:lnTo>
                  <a:pt x="5307" y="84556"/>
                </a:lnTo>
                <a:lnTo>
                  <a:pt x="6020" y="88405"/>
                </a:lnTo>
                <a:lnTo>
                  <a:pt x="7758" y="92277"/>
                </a:lnTo>
                <a:lnTo>
                  <a:pt x="10230" y="95283"/>
                </a:lnTo>
                <a:lnTo>
                  <a:pt x="13224" y="97427"/>
                </a:lnTo>
                <a:lnTo>
                  <a:pt x="16529" y="98715"/>
                </a:lnTo>
                <a:lnTo>
                  <a:pt x="18540" y="102826"/>
                </a:lnTo>
                <a:lnTo>
                  <a:pt x="21422" y="105956"/>
                </a:lnTo>
                <a:lnTo>
                  <a:pt x="24883" y="107821"/>
                </a:lnTo>
                <a:lnTo>
                  <a:pt x="28632" y="108137"/>
                </a:lnTo>
                <a:lnTo>
                  <a:pt x="30783" y="111328"/>
                </a:lnTo>
                <a:lnTo>
                  <a:pt x="33514" y="113693"/>
                </a:lnTo>
                <a:lnTo>
                  <a:pt x="36618" y="115033"/>
                </a:lnTo>
                <a:lnTo>
                  <a:pt x="39887" y="115145"/>
                </a:lnTo>
                <a:lnTo>
                  <a:pt x="42712" y="118141"/>
                </a:lnTo>
                <a:lnTo>
                  <a:pt x="46104" y="119748"/>
                </a:lnTo>
                <a:lnTo>
                  <a:pt x="49726" y="119963"/>
                </a:lnTo>
                <a:lnTo>
                  <a:pt x="53242" y="118785"/>
                </a:lnTo>
                <a:lnTo>
                  <a:pt x="56313" y="116212"/>
                </a:lnTo>
                <a:lnTo>
                  <a:pt x="72309" y="116212"/>
                </a:lnTo>
                <a:lnTo>
                  <a:pt x="74820" y="113671"/>
                </a:lnTo>
                <a:lnTo>
                  <a:pt x="81504" y="113671"/>
                </a:lnTo>
                <a:lnTo>
                  <a:pt x="82110" y="113549"/>
                </a:lnTo>
                <a:lnTo>
                  <a:pt x="85334" y="111587"/>
                </a:lnTo>
                <a:lnTo>
                  <a:pt x="86356" y="110379"/>
                </a:lnTo>
                <a:lnTo>
                  <a:pt x="49241" y="110379"/>
                </a:lnTo>
                <a:lnTo>
                  <a:pt x="47647" y="110370"/>
                </a:lnTo>
                <a:lnTo>
                  <a:pt x="46196" y="109748"/>
                </a:lnTo>
                <a:lnTo>
                  <a:pt x="45270" y="108445"/>
                </a:lnTo>
                <a:lnTo>
                  <a:pt x="46033" y="105612"/>
                </a:lnTo>
                <a:lnTo>
                  <a:pt x="38356" y="105612"/>
                </a:lnTo>
                <a:lnTo>
                  <a:pt x="36502" y="105044"/>
                </a:lnTo>
                <a:lnTo>
                  <a:pt x="35046" y="103376"/>
                </a:lnTo>
                <a:lnTo>
                  <a:pt x="34202" y="100874"/>
                </a:lnTo>
                <a:lnTo>
                  <a:pt x="34799" y="98629"/>
                </a:lnTo>
                <a:lnTo>
                  <a:pt x="27062" y="98629"/>
                </a:lnTo>
                <a:lnTo>
                  <a:pt x="25184" y="97775"/>
                </a:lnTo>
                <a:lnTo>
                  <a:pt x="23750" y="95809"/>
                </a:lnTo>
                <a:lnTo>
                  <a:pt x="23026" y="93147"/>
                </a:lnTo>
                <a:lnTo>
                  <a:pt x="24010" y="89392"/>
                </a:lnTo>
                <a:lnTo>
                  <a:pt x="18170" y="89392"/>
                </a:lnTo>
                <a:lnTo>
                  <a:pt x="15207" y="88109"/>
                </a:lnTo>
                <a:lnTo>
                  <a:pt x="13281" y="85873"/>
                </a:lnTo>
                <a:lnTo>
                  <a:pt x="12666" y="82781"/>
                </a:lnTo>
                <a:lnTo>
                  <a:pt x="13640" y="78929"/>
                </a:lnTo>
                <a:lnTo>
                  <a:pt x="35916" y="78929"/>
                </a:lnTo>
                <a:lnTo>
                  <a:pt x="35844" y="78757"/>
                </a:lnTo>
                <a:lnTo>
                  <a:pt x="33571" y="76247"/>
                </a:lnTo>
                <a:lnTo>
                  <a:pt x="23611" y="76247"/>
                </a:lnTo>
                <a:lnTo>
                  <a:pt x="8055" y="62303"/>
                </a:lnTo>
                <a:lnTo>
                  <a:pt x="19976" y="15961"/>
                </a:lnTo>
                <a:lnTo>
                  <a:pt x="51748" y="15961"/>
                </a:lnTo>
                <a:lnTo>
                  <a:pt x="59657" y="11441"/>
                </a:lnTo>
                <a:lnTo>
                  <a:pt x="62845" y="10038"/>
                </a:lnTo>
                <a:lnTo>
                  <a:pt x="65862" y="9538"/>
                </a:lnTo>
                <a:lnTo>
                  <a:pt x="105862" y="9538"/>
                </a:lnTo>
                <a:lnTo>
                  <a:pt x="105483" y="8477"/>
                </a:lnTo>
                <a:lnTo>
                  <a:pt x="104654" y="7354"/>
                </a:lnTo>
                <a:lnTo>
                  <a:pt x="103581" y="6631"/>
                </a:lnTo>
                <a:lnTo>
                  <a:pt x="102335" y="6397"/>
                </a:lnTo>
                <a:lnTo>
                  <a:pt x="98423" y="6338"/>
                </a:lnTo>
                <a:lnTo>
                  <a:pt x="94330" y="5955"/>
                </a:lnTo>
                <a:lnTo>
                  <a:pt x="90134" y="5307"/>
                </a:lnTo>
                <a:lnTo>
                  <a:pt x="85913" y="4454"/>
                </a:lnTo>
                <a:lnTo>
                  <a:pt x="81744" y="3457"/>
                </a:lnTo>
                <a:lnTo>
                  <a:pt x="77704" y="2374"/>
                </a:lnTo>
                <a:lnTo>
                  <a:pt x="73872" y="1265"/>
                </a:lnTo>
                <a:lnTo>
                  <a:pt x="69385" y="222"/>
                </a:lnTo>
                <a:lnTo>
                  <a:pt x="65168" y="0"/>
                </a:lnTo>
                <a:close/>
              </a:path>
              <a:path w="120000" h="120000" extrusionOk="0">
                <a:moveTo>
                  <a:pt x="72309" y="116212"/>
                </a:moveTo>
                <a:lnTo>
                  <a:pt x="56313" y="116212"/>
                </a:lnTo>
                <a:lnTo>
                  <a:pt x="60046" y="117848"/>
                </a:lnTo>
                <a:lnTo>
                  <a:pt x="64022" y="118680"/>
                </a:lnTo>
                <a:lnTo>
                  <a:pt x="67982" y="118440"/>
                </a:lnTo>
                <a:lnTo>
                  <a:pt x="71668" y="116860"/>
                </a:lnTo>
                <a:lnTo>
                  <a:pt x="72309" y="116212"/>
                </a:lnTo>
                <a:close/>
              </a:path>
              <a:path w="120000" h="120000" extrusionOk="0">
                <a:moveTo>
                  <a:pt x="81504" y="113671"/>
                </a:moveTo>
                <a:lnTo>
                  <a:pt x="74820" y="113671"/>
                </a:lnTo>
                <a:lnTo>
                  <a:pt x="78530" y="114268"/>
                </a:lnTo>
                <a:lnTo>
                  <a:pt x="81504" y="113671"/>
                </a:lnTo>
                <a:close/>
              </a:path>
              <a:path w="120000" h="120000" extrusionOk="0">
                <a:moveTo>
                  <a:pt x="57147" y="98955"/>
                </a:moveTo>
                <a:lnTo>
                  <a:pt x="49476" y="98955"/>
                </a:lnTo>
                <a:lnTo>
                  <a:pt x="50855" y="99361"/>
                </a:lnTo>
                <a:lnTo>
                  <a:pt x="51836" y="100653"/>
                </a:lnTo>
                <a:lnTo>
                  <a:pt x="52404" y="102900"/>
                </a:lnTo>
                <a:lnTo>
                  <a:pt x="52543" y="104886"/>
                </a:lnTo>
                <a:lnTo>
                  <a:pt x="52367" y="106823"/>
                </a:lnTo>
                <a:lnTo>
                  <a:pt x="51758" y="108533"/>
                </a:lnTo>
                <a:lnTo>
                  <a:pt x="50598" y="109840"/>
                </a:lnTo>
                <a:lnTo>
                  <a:pt x="49241" y="110379"/>
                </a:lnTo>
                <a:lnTo>
                  <a:pt x="86356" y="110379"/>
                </a:lnTo>
                <a:lnTo>
                  <a:pt x="87451" y="109084"/>
                </a:lnTo>
                <a:lnTo>
                  <a:pt x="63915" y="109084"/>
                </a:lnTo>
                <a:lnTo>
                  <a:pt x="60651" y="108107"/>
                </a:lnTo>
                <a:lnTo>
                  <a:pt x="57975" y="106695"/>
                </a:lnTo>
                <a:lnTo>
                  <a:pt x="57869" y="101870"/>
                </a:lnTo>
                <a:lnTo>
                  <a:pt x="57147" y="98955"/>
                </a:lnTo>
                <a:close/>
              </a:path>
              <a:path w="120000" h="120000" extrusionOk="0">
                <a:moveTo>
                  <a:pt x="62943" y="93419"/>
                </a:moveTo>
                <a:lnTo>
                  <a:pt x="61273" y="94897"/>
                </a:lnTo>
                <a:lnTo>
                  <a:pt x="60708" y="97415"/>
                </a:lnTo>
                <a:lnTo>
                  <a:pt x="61857" y="99882"/>
                </a:lnTo>
                <a:lnTo>
                  <a:pt x="69482" y="107037"/>
                </a:lnTo>
                <a:lnTo>
                  <a:pt x="67086" y="108953"/>
                </a:lnTo>
                <a:lnTo>
                  <a:pt x="63915" y="109084"/>
                </a:lnTo>
                <a:lnTo>
                  <a:pt x="87451" y="109084"/>
                </a:lnTo>
                <a:lnTo>
                  <a:pt x="87983" y="108455"/>
                </a:lnTo>
                <a:lnTo>
                  <a:pt x="89643" y="104660"/>
                </a:lnTo>
                <a:lnTo>
                  <a:pt x="77938" y="104660"/>
                </a:lnTo>
                <a:lnTo>
                  <a:pt x="75607" y="103932"/>
                </a:lnTo>
                <a:lnTo>
                  <a:pt x="65108" y="94073"/>
                </a:lnTo>
                <a:lnTo>
                  <a:pt x="62943" y="93419"/>
                </a:lnTo>
                <a:close/>
              </a:path>
              <a:path w="120000" h="120000" extrusionOk="0">
                <a:moveTo>
                  <a:pt x="47180" y="89655"/>
                </a:moveTo>
                <a:lnTo>
                  <a:pt x="39330" y="89655"/>
                </a:lnTo>
                <a:lnTo>
                  <a:pt x="41389" y="90894"/>
                </a:lnTo>
                <a:lnTo>
                  <a:pt x="42608" y="93510"/>
                </a:lnTo>
                <a:lnTo>
                  <a:pt x="42613" y="94139"/>
                </a:lnTo>
                <a:lnTo>
                  <a:pt x="42568" y="96736"/>
                </a:lnTo>
                <a:lnTo>
                  <a:pt x="40394" y="104817"/>
                </a:lnTo>
                <a:lnTo>
                  <a:pt x="38356" y="105612"/>
                </a:lnTo>
                <a:lnTo>
                  <a:pt x="46033" y="105612"/>
                </a:lnTo>
                <a:lnTo>
                  <a:pt x="47714" y="99365"/>
                </a:lnTo>
                <a:lnTo>
                  <a:pt x="49476" y="98955"/>
                </a:lnTo>
                <a:lnTo>
                  <a:pt x="57147" y="98955"/>
                </a:lnTo>
                <a:lnTo>
                  <a:pt x="56796" y="97536"/>
                </a:lnTo>
                <a:lnTo>
                  <a:pt x="54770" y="94139"/>
                </a:lnTo>
                <a:lnTo>
                  <a:pt x="51804" y="92127"/>
                </a:lnTo>
                <a:lnTo>
                  <a:pt x="47911" y="91947"/>
                </a:lnTo>
                <a:lnTo>
                  <a:pt x="47180" y="89655"/>
                </a:lnTo>
                <a:close/>
              </a:path>
              <a:path w="120000" h="120000" extrusionOk="0">
                <a:moveTo>
                  <a:pt x="71770" y="80950"/>
                </a:moveTo>
                <a:lnTo>
                  <a:pt x="70070" y="82358"/>
                </a:lnTo>
                <a:lnTo>
                  <a:pt x="69449" y="84845"/>
                </a:lnTo>
                <a:lnTo>
                  <a:pt x="70539" y="87347"/>
                </a:lnTo>
                <a:lnTo>
                  <a:pt x="83113" y="99995"/>
                </a:lnTo>
                <a:lnTo>
                  <a:pt x="82061" y="102768"/>
                </a:lnTo>
                <a:lnTo>
                  <a:pt x="80213" y="104297"/>
                </a:lnTo>
                <a:lnTo>
                  <a:pt x="77938" y="104660"/>
                </a:lnTo>
                <a:lnTo>
                  <a:pt x="89643" y="104660"/>
                </a:lnTo>
                <a:lnTo>
                  <a:pt x="89833" y="104227"/>
                </a:lnTo>
                <a:lnTo>
                  <a:pt x="93312" y="103095"/>
                </a:lnTo>
                <a:lnTo>
                  <a:pt x="96389" y="100883"/>
                </a:lnTo>
                <a:lnTo>
                  <a:pt x="98839" y="97664"/>
                </a:lnTo>
                <a:lnTo>
                  <a:pt x="99964" y="94743"/>
                </a:lnTo>
                <a:lnTo>
                  <a:pt x="86913" y="94743"/>
                </a:lnTo>
                <a:lnTo>
                  <a:pt x="73919" y="81686"/>
                </a:lnTo>
                <a:lnTo>
                  <a:pt x="71770" y="80950"/>
                </a:lnTo>
                <a:close/>
              </a:path>
              <a:path w="120000" h="120000" extrusionOk="0">
                <a:moveTo>
                  <a:pt x="36985" y="81477"/>
                </a:moveTo>
                <a:lnTo>
                  <a:pt x="28955" y="81477"/>
                </a:lnTo>
                <a:lnTo>
                  <a:pt x="31085" y="82672"/>
                </a:lnTo>
                <a:lnTo>
                  <a:pt x="32395" y="85642"/>
                </a:lnTo>
                <a:lnTo>
                  <a:pt x="29114" y="97957"/>
                </a:lnTo>
                <a:lnTo>
                  <a:pt x="27062" y="98629"/>
                </a:lnTo>
                <a:lnTo>
                  <a:pt x="34799" y="98629"/>
                </a:lnTo>
                <a:lnTo>
                  <a:pt x="36910" y="90686"/>
                </a:lnTo>
                <a:lnTo>
                  <a:pt x="39330" y="89655"/>
                </a:lnTo>
                <a:lnTo>
                  <a:pt x="47180" y="89655"/>
                </a:lnTo>
                <a:lnTo>
                  <a:pt x="46535" y="87630"/>
                </a:lnTo>
                <a:lnTo>
                  <a:pt x="44165" y="84527"/>
                </a:lnTo>
                <a:lnTo>
                  <a:pt x="41071" y="82839"/>
                </a:lnTo>
                <a:lnTo>
                  <a:pt x="37526" y="82766"/>
                </a:lnTo>
                <a:lnTo>
                  <a:pt x="36985" y="81477"/>
                </a:lnTo>
                <a:close/>
              </a:path>
              <a:path w="120000" h="120000" extrusionOk="0">
                <a:moveTo>
                  <a:pt x="78585" y="61513"/>
                </a:moveTo>
                <a:lnTo>
                  <a:pt x="76594" y="61938"/>
                </a:lnTo>
                <a:lnTo>
                  <a:pt x="75263" y="63907"/>
                </a:lnTo>
                <a:lnTo>
                  <a:pt x="75503" y="66771"/>
                </a:lnTo>
                <a:lnTo>
                  <a:pt x="78119" y="71889"/>
                </a:lnTo>
                <a:lnTo>
                  <a:pt x="81384" y="76314"/>
                </a:lnTo>
                <a:lnTo>
                  <a:pt x="93586" y="89097"/>
                </a:lnTo>
                <a:lnTo>
                  <a:pt x="92862" y="91725"/>
                </a:lnTo>
                <a:lnTo>
                  <a:pt x="91282" y="93472"/>
                </a:lnTo>
                <a:lnTo>
                  <a:pt x="89186" y="94443"/>
                </a:lnTo>
                <a:lnTo>
                  <a:pt x="86913" y="94743"/>
                </a:lnTo>
                <a:lnTo>
                  <a:pt x="99964" y="94743"/>
                </a:lnTo>
                <a:lnTo>
                  <a:pt x="100440" y="93510"/>
                </a:lnTo>
                <a:lnTo>
                  <a:pt x="104098" y="91854"/>
                </a:lnTo>
                <a:lnTo>
                  <a:pt x="107044" y="88873"/>
                </a:lnTo>
                <a:lnTo>
                  <a:pt x="109132" y="84893"/>
                </a:lnTo>
                <a:lnTo>
                  <a:pt x="109318" y="84093"/>
                </a:lnTo>
                <a:lnTo>
                  <a:pt x="97603" y="84093"/>
                </a:lnTo>
                <a:lnTo>
                  <a:pt x="84863" y="70720"/>
                </a:lnTo>
                <a:lnTo>
                  <a:pt x="83580" y="69148"/>
                </a:lnTo>
                <a:lnTo>
                  <a:pt x="82357" y="67266"/>
                </a:lnTo>
                <a:lnTo>
                  <a:pt x="81253" y="65251"/>
                </a:lnTo>
                <a:lnTo>
                  <a:pt x="80328" y="63283"/>
                </a:lnTo>
                <a:lnTo>
                  <a:pt x="78585" y="61513"/>
                </a:lnTo>
                <a:close/>
              </a:path>
              <a:path w="120000" h="120000" extrusionOk="0">
                <a:moveTo>
                  <a:pt x="35916" y="78929"/>
                </a:moveTo>
                <a:lnTo>
                  <a:pt x="13640" y="78929"/>
                </a:lnTo>
                <a:lnTo>
                  <a:pt x="19526" y="84201"/>
                </a:lnTo>
                <a:lnTo>
                  <a:pt x="18170" y="89392"/>
                </a:lnTo>
                <a:lnTo>
                  <a:pt x="24010" y="89392"/>
                </a:lnTo>
                <a:lnTo>
                  <a:pt x="25215" y="84791"/>
                </a:lnTo>
                <a:lnTo>
                  <a:pt x="26750" y="82153"/>
                </a:lnTo>
                <a:lnTo>
                  <a:pt x="28955" y="81477"/>
                </a:lnTo>
                <a:lnTo>
                  <a:pt x="36985" y="81477"/>
                </a:lnTo>
                <a:lnTo>
                  <a:pt x="35916" y="78929"/>
                </a:lnTo>
                <a:close/>
              </a:path>
              <a:path w="120000" h="120000" extrusionOk="0">
                <a:moveTo>
                  <a:pt x="80836" y="36455"/>
                </a:moveTo>
                <a:lnTo>
                  <a:pt x="65918" y="36455"/>
                </a:lnTo>
                <a:lnTo>
                  <a:pt x="69048" y="36677"/>
                </a:lnTo>
                <a:lnTo>
                  <a:pt x="71548" y="38267"/>
                </a:lnTo>
                <a:lnTo>
                  <a:pt x="102707" y="76005"/>
                </a:lnTo>
                <a:lnTo>
                  <a:pt x="102899" y="79251"/>
                </a:lnTo>
                <a:lnTo>
                  <a:pt x="101959" y="81918"/>
                </a:lnTo>
                <a:lnTo>
                  <a:pt x="100117" y="83651"/>
                </a:lnTo>
                <a:lnTo>
                  <a:pt x="97603" y="84093"/>
                </a:lnTo>
                <a:lnTo>
                  <a:pt x="109318" y="84093"/>
                </a:lnTo>
                <a:lnTo>
                  <a:pt x="110216" y="80238"/>
                </a:lnTo>
                <a:lnTo>
                  <a:pt x="110152" y="75234"/>
                </a:lnTo>
                <a:lnTo>
                  <a:pt x="118134" y="68091"/>
                </a:lnTo>
                <a:lnTo>
                  <a:pt x="119005" y="67146"/>
                </a:lnTo>
                <a:lnTo>
                  <a:pt x="106207" y="67146"/>
                </a:lnTo>
                <a:lnTo>
                  <a:pt x="80836" y="36455"/>
                </a:lnTo>
                <a:close/>
              </a:path>
              <a:path w="120000" h="120000" extrusionOk="0">
                <a:moveTo>
                  <a:pt x="30179" y="74464"/>
                </a:moveTo>
                <a:lnTo>
                  <a:pt x="26846" y="74513"/>
                </a:lnTo>
                <a:lnTo>
                  <a:pt x="23611" y="76247"/>
                </a:lnTo>
                <a:lnTo>
                  <a:pt x="33571" y="76247"/>
                </a:lnTo>
                <a:lnTo>
                  <a:pt x="33287" y="75934"/>
                </a:lnTo>
                <a:lnTo>
                  <a:pt x="30179" y="74464"/>
                </a:lnTo>
                <a:close/>
              </a:path>
              <a:path w="120000" h="120000" extrusionOk="0">
                <a:moveTo>
                  <a:pt x="105862" y="9538"/>
                </a:moveTo>
                <a:lnTo>
                  <a:pt x="65862" y="9538"/>
                </a:lnTo>
                <a:lnTo>
                  <a:pt x="68919" y="9775"/>
                </a:lnTo>
                <a:lnTo>
                  <a:pt x="72226" y="10588"/>
                </a:lnTo>
                <a:lnTo>
                  <a:pt x="76038" y="11687"/>
                </a:lnTo>
                <a:lnTo>
                  <a:pt x="79946" y="12731"/>
                </a:lnTo>
                <a:lnTo>
                  <a:pt x="83916" y="13685"/>
                </a:lnTo>
                <a:lnTo>
                  <a:pt x="87917" y="14517"/>
                </a:lnTo>
                <a:lnTo>
                  <a:pt x="91915" y="15191"/>
                </a:lnTo>
                <a:lnTo>
                  <a:pt x="95880" y="15674"/>
                </a:lnTo>
                <a:lnTo>
                  <a:pt x="99778" y="15933"/>
                </a:lnTo>
                <a:lnTo>
                  <a:pt x="111891" y="62062"/>
                </a:lnTo>
                <a:lnTo>
                  <a:pt x="106207" y="67146"/>
                </a:lnTo>
                <a:lnTo>
                  <a:pt x="119005" y="67146"/>
                </a:lnTo>
                <a:lnTo>
                  <a:pt x="119107" y="67036"/>
                </a:lnTo>
                <a:lnTo>
                  <a:pt x="119739" y="65646"/>
                </a:lnTo>
                <a:lnTo>
                  <a:pt x="119984" y="64054"/>
                </a:lnTo>
                <a:lnTo>
                  <a:pt x="119791" y="62391"/>
                </a:lnTo>
                <a:lnTo>
                  <a:pt x="105995" y="9911"/>
                </a:lnTo>
                <a:lnTo>
                  <a:pt x="105862" y="9538"/>
                </a:lnTo>
                <a:close/>
              </a:path>
              <a:path w="120000" h="120000" extrusionOk="0">
                <a:moveTo>
                  <a:pt x="51748" y="15961"/>
                </a:moveTo>
                <a:lnTo>
                  <a:pt x="39887" y="15961"/>
                </a:lnTo>
                <a:lnTo>
                  <a:pt x="38852" y="18413"/>
                </a:lnTo>
                <a:lnTo>
                  <a:pt x="36832" y="24823"/>
                </a:lnTo>
                <a:lnTo>
                  <a:pt x="30263" y="48588"/>
                </a:lnTo>
                <a:lnTo>
                  <a:pt x="30015" y="50995"/>
                </a:lnTo>
                <a:lnTo>
                  <a:pt x="30606" y="52871"/>
                </a:lnTo>
                <a:lnTo>
                  <a:pt x="31802" y="54289"/>
                </a:lnTo>
                <a:lnTo>
                  <a:pt x="33369" y="55322"/>
                </a:lnTo>
                <a:lnTo>
                  <a:pt x="37528" y="56798"/>
                </a:lnTo>
                <a:lnTo>
                  <a:pt x="41614" y="57011"/>
                </a:lnTo>
                <a:lnTo>
                  <a:pt x="45550" y="56085"/>
                </a:lnTo>
                <a:lnTo>
                  <a:pt x="49263" y="54148"/>
                </a:lnTo>
                <a:lnTo>
                  <a:pt x="52674" y="51325"/>
                </a:lnTo>
                <a:lnTo>
                  <a:pt x="55709" y="47742"/>
                </a:lnTo>
                <a:lnTo>
                  <a:pt x="55967" y="47321"/>
                </a:lnTo>
                <a:lnTo>
                  <a:pt x="38469" y="47321"/>
                </a:lnTo>
                <a:lnTo>
                  <a:pt x="42610" y="32277"/>
                </a:lnTo>
                <a:lnTo>
                  <a:pt x="44705" y="24933"/>
                </a:lnTo>
                <a:lnTo>
                  <a:pt x="47165" y="19352"/>
                </a:lnTo>
                <a:lnTo>
                  <a:pt x="51079" y="16343"/>
                </a:lnTo>
                <a:lnTo>
                  <a:pt x="51748" y="15961"/>
                </a:lnTo>
                <a:close/>
              </a:path>
              <a:path w="120000" h="120000" extrusionOk="0">
                <a:moveTo>
                  <a:pt x="65770" y="26795"/>
                </a:moveTo>
                <a:lnTo>
                  <a:pt x="58348" y="29351"/>
                </a:lnTo>
                <a:lnTo>
                  <a:pt x="54574" y="32488"/>
                </a:lnTo>
                <a:lnTo>
                  <a:pt x="53522" y="35115"/>
                </a:lnTo>
                <a:lnTo>
                  <a:pt x="51567" y="39276"/>
                </a:lnTo>
                <a:lnTo>
                  <a:pt x="48948" y="42916"/>
                </a:lnTo>
                <a:lnTo>
                  <a:pt x="45801" y="45695"/>
                </a:lnTo>
                <a:lnTo>
                  <a:pt x="42262" y="47277"/>
                </a:lnTo>
                <a:lnTo>
                  <a:pt x="38469" y="47321"/>
                </a:lnTo>
                <a:lnTo>
                  <a:pt x="55967" y="47321"/>
                </a:lnTo>
                <a:lnTo>
                  <a:pt x="58291" y="43526"/>
                </a:lnTo>
                <a:lnTo>
                  <a:pt x="60345" y="38803"/>
                </a:lnTo>
                <a:lnTo>
                  <a:pt x="62801" y="37274"/>
                </a:lnTo>
                <a:lnTo>
                  <a:pt x="65918" y="36455"/>
                </a:lnTo>
                <a:lnTo>
                  <a:pt x="80836" y="36455"/>
                </a:lnTo>
                <a:lnTo>
                  <a:pt x="76218" y="30869"/>
                </a:lnTo>
                <a:lnTo>
                  <a:pt x="73139" y="28245"/>
                </a:lnTo>
                <a:lnTo>
                  <a:pt x="69578" y="26940"/>
                </a:lnTo>
                <a:lnTo>
                  <a:pt x="65770" y="2679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28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2523" y="1707715"/>
            <a:ext cx="363825" cy="56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8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7026" y="3291199"/>
            <a:ext cx="483850" cy="591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8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1985" y="2694623"/>
            <a:ext cx="550800" cy="67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28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0775" y="4013753"/>
            <a:ext cx="480950" cy="52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290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9868" y="4290109"/>
            <a:ext cx="480950" cy="590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Crown Commercial Service – our results FY 2017/18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6537523"/>
            <a:ext cx="38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Google Shape;295;p43"/>
          <p:cNvSpPr/>
          <p:nvPr/>
        </p:nvSpPr>
        <p:spPr>
          <a:xfrm>
            <a:off x="3434900" y="3917225"/>
            <a:ext cx="1641600" cy="1547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F85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46025"/>
              </a:buClr>
              <a:buFont typeface="Helvetica Neue"/>
              <a:buNone/>
            </a:pPr>
            <a:r>
              <a:rPr lang="en-GB" b="1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£6.7bn</a:t>
            </a:r>
            <a:endParaRPr b="1">
              <a:solidFill>
                <a:srgbClr val="C4602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420"/>
              </a:spcBef>
              <a:spcAft>
                <a:spcPts val="0"/>
              </a:spcAft>
              <a:buClr>
                <a:srgbClr val="C46025"/>
              </a:buClr>
              <a:buFont typeface="Helvetica Neue"/>
              <a:buNone/>
            </a:pPr>
            <a:r>
              <a:rPr lang="en-GB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 </a:t>
            </a:r>
            <a:br>
              <a:rPr lang="en-GB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government</a:t>
            </a:r>
            <a:endParaRPr b="1">
              <a:solidFill>
                <a:srgbClr val="C4602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" name="Google Shape;296;p43"/>
          <p:cNvSpPr/>
          <p:nvPr/>
        </p:nvSpPr>
        <p:spPr>
          <a:xfrm>
            <a:off x="273875" y="3917225"/>
            <a:ext cx="1641600" cy="1547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F85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420"/>
              </a:spcBef>
              <a:spcAft>
                <a:spcPts val="0"/>
              </a:spcAft>
              <a:buClr>
                <a:srgbClr val="C46025"/>
              </a:buClr>
              <a:buFont typeface="Helvetica Neue"/>
              <a:buNone/>
            </a:pPr>
            <a:r>
              <a:rPr lang="en-GB" b="1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£6.3bn</a:t>
            </a:r>
            <a:br>
              <a:rPr lang="en-GB" b="1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Wider </a:t>
            </a:r>
            <a:br>
              <a:rPr lang="en-GB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>
                <a:solidFill>
                  <a:srgbClr val="C460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Sector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298;p43"/>
          <p:cNvSpPr txBox="1"/>
          <p:nvPr/>
        </p:nvSpPr>
        <p:spPr>
          <a:xfrm>
            <a:off x="5325865" y="4440147"/>
            <a:ext cx="3497318" cy="118224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B116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Number of customers: </a:t>
            </a:r>
            <a:r>
              <a:rPr lang="en-GB" sz="20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17,000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Number of suppliers: </a:t>
            </a:r>
            <a:r>
              <a:rPr lang="en-GB" sz="20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5,000+</a:t>
            </a:r>
            <a:endParaRPr sz="2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" name="Google Shape;299;p43"/>
          <p:cNvGrpSpPr/>
          <p:nvPr/>
        </p:nvGrpSpPr>
        <p:grpSpPr>
          <a:xfrm>
            <a:off x="5611746" y="1775649"/>
            <a:ext cx="2635641" cy="2516404"/>
            <a:chOff x="5379971" y="1397722"/>
            <a:chExt cx="2635641" cy="2516404"/>
          </a:xfrm>
        </p:grpSpPr>
        <p:sp>
          <p:nvSpPr>
            <p:cNvPr id="12" name="Google Shape;300;p43"/>
            <p:cNvSpPr/>
            <p:nvPr/>
          </p:nvSpPr>
          <p:spPr>
            <a:xfrm>
              <a:off x="5379971" y="1397722"/>
              <a:ext cx="2635641" cy="2516404"/>
            </a:xfrm>
            <a:prstGeom prst="ellipse">
              <a:avLst/>
            </a:prstGeom>
            <a:solidFill>
              <a:srgbClr val="4B11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301;p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94094" y="1621224"/>
              <a:ext cx="995091" cy="9355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302;p43"/>
          <p:cNvSpPr/>
          <p:nvPr/>
        </p:nvSpPr>
        <p:spPr>
          <a:xfrm>
            <a:off x="5851258" y="2863019"/>
            <a:ext cx="2107259" cy="11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GB" sz="3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£601m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GB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commercial benefits including savings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" name="Google Shape;303;p43"/>
          <p:cNvGrpSpPr/>
          <p:nvPr/>
        </p:nvGrpSpPr>
        <p:grpSpPr>
          <a:xfrm>
            <a:off x="1376279" y="1707581"/>
            <a:ext cx="2635641" cy="2516404"/>
            <a:chOff x="1356878" y="1378176"/>
            <a:chExt cx="2635641" cy="2516404"/>
          </a:xfrm>
        </p:grpSpPr>
        <p:sp>
          <p:nvSpPr>
            <p:cNvPr id="16" name="Google Shape;304;p43"/>
            <p:cNvSpPr/>
            <p:nvPr/>
          </p:nvSpPr>
          <p:spPr>
            <a:xfrm>
              <a:off x="1356878" y="1378176"/>
              <a:ext cx="2635641" cy="2516404"/>
            </a:xfrm>
            <a:prstGeom prst="ellipse">
              <a:avLst/>
            </a:prstGeom>
            <a:solidFill>
              <a:srgbClr val="EF85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305;p4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9162" y="1508286"/>
              <a:ext cx="1031074" cy="976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306;p43"/>
          <p:cNvSpPr/>
          <p:nvPr/>
        </p:nvSpPr>
        <p:spPr>
          <a:xfrm>
            <a:off x="1662175" y="2735105"/>
            <a:ext cx="2107200" cy="1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GB" sz="36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£13bn </a:t>
            </a:r>
            <a:endParaRPr sz="36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GB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sector spend through our commercial agreements</a:t>
            </a:r>
            <a:endParaRPr sz="36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25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Introduction to Data and Application Solutions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206" y="2878698"/>
            <a:ext cx="784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Helvetica Neue"/>
              </a:rPr>
              <a:t>It has been live for customers since Friday 22</a:t>
            </a:r>
            <a:r>
              <a:rPr lang="en-US" sz="2000" baseline="30000" dirty="0" smtClean="0">
                <a:latin typeface="+mn-lt"/>
                <a:cs typeface="Helvetica Neue"/>
              </a:rPr>
              <a:t>nd</a:t>
            </a:r>
            <a:r>
              <a:rPr lang="en-US" sz="2000" dirty="0" smtClean="0">
                <a:latin typeface="+mn-lt"/>
                <a:cs typeface="Helvetica Neue"/>
              </a:rPr>
              <a:t> February 2019</a:t>
            </a:r>
            <a:endParaRPr lang="en-US" sz="2000" b="1" dirty="0">
              <a:latin typeface="+mn-lt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2206" y="3527135"/>
            <a:ext cx="762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Helvetica Neue Light"/>
              </a:rPr>
              <a:t>All relevant documentation is available on the webpage</a:t>
            </a:r>
          </a:p>
          <a:p>
            <a:r>
              <a:rPr lang="en-US" sz="2000" dirty="0">
                <a:cs typeface="Helvetica Neue Light"/>
              </a:rPr>
              <a:t>https://</a:t>
            </a:r>
            <a:r>
              <a:rPr lang="en-US" sz="2000" dirty="0" smtClean="0">
                <a:cs typeface="Helvetica Neue Light"/>
              </a:rPr>
              <a:t>ccs-agreements.cabinetoffice.gov.uk/contracts/rm3821</a:t>
            </a:r>
            <a:endParaRPr lang="en-US" sz="2000" b="1" dirty="0"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2206" y="1922485"/>
            <a:ext cx="726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</a:t>
            </a:r>
            <a:r>
              <a:rPr lang="en-US" sz="2000" b="1" dirty="0"/>
              <a:t>Data and Application Solutions </a:t>
            </a:r>
            <a:r>
              <a:rPr lang="en-US" sz="2000" dirty="0"/>
              <a:t>framework </a:t>
            </a:r>
            <a:r>
              <a:rPr lang="en-US" sz="2000" dirty="0" smtClean="0"/>
              <a:t>was successfully awarded on 25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January</a:t>
            </a:r>
            <a:endParaRPr lang="en-US" sz="2000" dirty="0">
              <a:latin typeface="+mn-lt"/>
              <a:cs typeface="Helvetica Neue Light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0600" y="6537523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2206" y="4483348"/>
            <a:ext cx="762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Helvetica Neue Light"/>
              </a:rPr>
              <a:t>First technology related Framework from CCS that implements the Public Sector Contract</a:t>
            </a:r>
            <a:endParaRPr lang="en-US" sz="2000" b="1" dirty="0"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690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Introduction to Data and Application Solutions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206" y="2626672"/>
            <a:ext cx="784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Helvetica Neue"/>
              </a:rPr>
              <a:t>Direct award catalogue for existing software covering licensing, additional module requirements and maintenance support renewals across all lots</a:t>
            </a:r>
            <a:endParaRPr lang="en-US" sz="2000" b="1" dirty="0">
              <a:latin typeface="+mn-lt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2206" y="4679626"/>
            <a:ext cx="76297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Helvetica Neue Light"/>
              </a:rPr>
              <a:t>It is the replacement for Corporate Software Solutions (RM1042), Local Authorities Software Applications (RM1059) and Information Management Systems (RM1500)</a:t>
            </a:r>
            <a:endParaRPr lang="en-US" sz="2000" b="1" dirty="0">
              <a:latin typeface="+mn-lt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2206" y="1454018"/>
            <a:ext cx="7263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Data and Application Solutions </a:t>
            </a:r>
            <a:r>
              <a:rPr lang="en-US" sz="2000" dirty="0"/>
              <a:t>framework is the </a:t>
            </a:r>
            <a:r>
              <a:rPr lang="en-US" sz="2000" b="1" dirty="0"/>
              <a:t>route to market </a:t>
            </a:r>
            <a:r>
              <a:rPr lang="en-US" sz="2000" dirty="0"/>
              <a:t>for customers purchasing a </a:t>
            </a:r>
            <a:r>
              <a:rPr lang="en-US" sz="2000" b="1" dirty="0"/>
              <a:t>holistic software led solution</a:t>
            </a:r>
            <a:endParaRPr lang="en-US" sz="2000" dirty="0">
              <a:latin typeface="+mn-lt"/>
              <a:cs typeface="Helvetica Neue Light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0600" y="6537523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2206" y="3799327"/>
            <a:ext cx="784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Helvetica Neue"/>
              </a:rPr>
              <a:t>Further competitions can be run against all lots covering any new or renewal requirements</a:t>
            </a:r>
            <a:endParaRPr lang="en-US" sz="2000" b="1" dirty="0">
              <a:latin typeface="+mn-lt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0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What </a:t>
            </a:r>
            <a:r>
              <a:rPr lang="en-GB" sz="2400" dirty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D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oes Data and Application Solutions Cover?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2206" y="1747508"/>
            <a:ext cx="763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 Light"/>
              </a:rPr>
              <a:t>DAS consists of 80 suppliers across 14 Lots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2201" y="2251491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Supports business critical horizontal back office systems and data needs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206" y="3063866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Delivers fully supported solutions for cloud, on premise or hybrid systems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2200" y="3861184"/>
            <a:ext cx="763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Provides coverage across sector-specific requirements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2203" y="4360345"/>
            <a:ext cx="763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and maintenance options to help extend a product’s </a:t>
            </a:r>
            <a:r>
              <a:rPr lang="en-US" sz="2000" dirty="0" smtClean="0"/>
              <a:t>lifecycle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204" y="5175026"/>
            <a:ext cx="763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  <a:cs typeface="Helvetica Neue Light"/>
              </a:rPr>
              <a:t>Customer c</a:t>
            </a:r>
            <a:r>
              <a:rPr lang="en-US" sz="2000" dirty="0" smtClean="0"/>
              <a:t>all </a:t>
            </a:r>
            <a:r>
              <a:rPr lang="en-US" sz="2000" dirty="0"/>
              <a:t>off contracts can be up to 7 years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0600" y="6537523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456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2350052" y="1761125"/>
            <a:ext cx="1405859" cy="31625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7054099" y="1762125"/>
            <a:ext cx="1405859" cy="31625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unded Rectangle 81"/>
          <p:cNvSpPr/>
          <p:nvPr/>
        </p:nvSpPr>
        <p:spPr>
          <a:xfrm>
            <a:off x="5499237" y="1762125"/>
            <a:ext cx="1405859" cy="316254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ounded Rectangle 82"/>
          <p:cNvSpPr/>
          <p:nvPr/>
        </p:nvSpPr>
        <p:spPr>
          <a:xfrm>
            <a:off x="3912780" y="1752215"/>
            <a:ext cx="1405859" cy="316254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786864" y="1762125"/>
            <a:ext cx="1405859" cy="316254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9" name="Shape 388"/>
          <p:cNvSpPr/>
          <p:nvPr/>
        </p:nvSpPr>
        <p:spPr>
          <a:xfrm>
            <a:off x="791111" y="5384935"/>
            <a:ext cx="7677853" cy="290231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83567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Lotting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 Structure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14268" y="5852280"/>
            <a:ext cx="7415784" cy="612757"/>
          </a:xfrm>
          <a:prstGeom prst="rect">
            <a:avLst/>
          </a:prstGeom>
        </p:spPr>
      </p:pic>
      <p:sp>
        <p:nvSpPr>
          <p:cNvPr id="16" name="Shape 388"/>
          <p:cNvSpPr/>
          <p:nvPr/>
        </p:nvSpPr>
        <p:spPr>
          <a:xfrm>
            <a:off x="786864" y="5009116"/>
            <a:ext cx="7677853" cy="290231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390"/>
          <p:cNvSpPr txBox="1"/>
          <p:nvPr/>
        </p:nvSpPr>
        <p:spPr>
          <a:xfrm>
            <a:off x="3584250" y="4962767"/>
            <a:ext cx="20496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Further Competition</a:t>
            </a:r>
            <a:endParaRPr dirty="0"/>
          </a:p>
        </p:txBody>
      </p:sp>
      <p:sp>
        <p:nvSpPr>
          <p:cNvPr id="28" name="Shape 390"/>
          <p:cNvSpPr txBox="1"/>
          <p:nvPr/>
        </p:nvSpPr>
        <p:spPr>
          <a:xfrm>
            <a:off x="1400176" y="5346696"/>
            <a:ext cx="7229474" cy="25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Direct Award  - Licensing, New Modules &amp; Support Renewal of Existing Applications</a:t>
            </a:r>
            <a:endParaRPr dirty="0"/>
          </a:p>
        </p:txBody>
      </p:sp>
      <p:sp>
        <p:nvSpPr>
          <p:cNvPr id="34" name="Rounded Rectangle 33"/>
          <p:cNvSpPr/>
          <p:nvPr/>
        </p:nvSpPr>
        <p:spPr>
          <a:xfrm>
            <a:off x="786864" y="3785680"/>
            <a:ext cx="1405859" cy="5025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Data Collection, Storage and Management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500725" y="3728531"/>
            <a:ext cx="1405859" cy="11014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Blue light Data  &amp; Information Management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58858" y="3739323"/>
            <a:ext cx="1405859" cy="110141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Academic Scheduling and Management Solutions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78998" y="3170714"/>
            <a:ext cx="1405859" cy="5088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Workflow and Case Management Solutions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6864" y="2440515"/>
            <a:ext cx="1405859" cy="6318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ysClr val="windowText" lastClr="000000"/>
                </a:solidFill>
              </a:rPr>
              <a:t>Resource Planning  And Management Solutions</a:t>
            </a:r>
            <a:endParaRPr lang="en-GB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00725" y="2440516"/>
            <a:ext cx="1405859" cy="110141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Blue light Operations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058984" y="2440518"/>
            <a:ext cx="1405859" cy="1101413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Learning Applications and Platforms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6864" y="4369378"/>
            <a:ext cx="1405859" cy="460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Data Intelligence and Analytics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354522" y="3274751"/>
            <a:ext cx="1405859" cy="726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Environmental and Planning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354774" y="2452244"/>
            <a:ext cx="1405859" cy="726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Business Applications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345123" y="4102950"/>
            <a:ext cx="1405859" cy="726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Citizen Services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922180" y="3263022"/>
            <a:ext cx="1405859" cy="726735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Health Information Management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912907" y="2440515"/>
            <a:ext cx="1405859" cy="726735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Enterprise Applications for Health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12781" y="4091221"/>
            <a:ext cx="1405859" cy="726735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Community Health and Social Care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864" y="1895475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Enterprise Applications</a:t>
            </a:r>
            <a:endParaRPr lang="en-GB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927109" y="1895475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Health &amp; Social Care</a:t>
            </a:r>
            <a:endParaRPr lang="en-GB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357918" y="1919129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Local Government</a:t>
            </a:r>
            <a:endParaRPr lang="en-GB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49214" y="1896268"/>
            <a:ext cx="140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Education</a:t>
            </a:r>
            <a:endParaRPr lang="en-GB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504166" y="1896268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Police &amp; Emergency </a:t>
            </a:r>
            <a:endParaRPr lang="en-GB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610600" y="6537523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824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79" grpId="0" animBg="1"/>
      <p:bldP spid="16" grpId="0" animBg="1"/>
      <p:bldP spid="19" grpId="0"/>
      <p:bldP spid="28" grpId="0"/>
      <p:bldP spid="34" grpId="0" animBg="1"/>
      <p:bldP spid="39" grpId="0" animBg="1"/>
      <p:bldP spid="40" grpId="0" animBg="1"/>
      <p:bldP spid="41" grpId="0" animBg="1"/>
      <p:bldP spid="46" grpId="0" animBg="1"/>
      <p:bldP spid="49" grpId="0" animBg="1"/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4" grpId="0"/>
      <p:bldP spid="84" grpId="0"/>
      <p:bldP spid="85" grpId="0"/>
      <p:bldP spid="86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97138" y="1381125"/>
            <a:ext cx="1405859" cy="43857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93841" y="466295"/>
            <a:ext cx="7348733" cy="543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rgbClr val="005799"/>
                </a:solidFill>
                <a:latin typeface="Helvetica Neue"/>
                <a:ea typeface="Arial"/>
                <a:cs typeface="Helvetica Neue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r"/>
            <a:r>
              <a:rPr lang="en-GB" sz="2400" dirty="0" err="1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Lotting</a:t>
            </a:r>
            <a:r>
              <a:rPr lang="en-GB" sz="2400" dirty="0" smtClean="0">
                <a:solidFill>
                  <a:srgbClr val="00539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 Structure – Group 1</a:t>
            </a:r>
            <a:endParaRPr lang="en-GB" sz="2400" dirty="0">
              <a:solidFill>
                <a:srgbClr val="00539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27" name="Picture 26" descr="Foot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 b="16484"/>
          <a:stretch/>
        </p:blipFill>
        <p:spPr>
          <a:xfrm>
            <a:off x="924542" y="5852280"/>
            <a:ext cx="7415784" cy="612757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797138" y="4046591"/>
            <a:ext cx="1405859" cy="818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Lot 1c) Data Collection, Storage and Management</a:t>
            </a:r>
          </a:p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18 suppliers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87739" y="3149305"/>
            <a:ext cx="1405859" cy="8202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Lot 1b) Workflow and Case Management Solutions</a:t>
            </a:r>
          </a:p>
          <a:p>
            <a:pPr algn="ctr"/>
            <a:r>
              <a:rPr lang="en-GB" sz="1050" b="1" dirty="0">
                <a:solidFill>
                  <a:schemeClr val="tx1"/>
                </a:solidFill>
              </a:rPr>
              <a:t>2</a:t>
            </a:r>
            <a:r>
              <a:rPr lang="en-GB" sz="1050" b="1" dirty="0" smtClean="0">
                <a:solidFill>
                  <a:schemeClr val="tx1"/>
                </a:solidFill>
              </a:rPr>
              <a:t>0 suppliers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97138" y="2175450"/>
            <a:ext cx="1405859" cy="899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ysClr val="windowText" lastClr="000000"/>
                </a:solidFill>
              </a:rPr>
              <a:t>Lot 1a) Resource Planning and Management Solutions</a:t>
            </a:r>
          </a:p>
          <a:p>
            <a:pPr algn="ctr"/>
            <a:r>
              <a:rPr lang="en-GB" sz="1050" b="1" dirty="0" smtClean="0">
                <a:solidFill>
                  <a:sysClr val="windowText" lastClr="000000"/>
                </a:solidFill>
              </a:rPr>
              <a:t>26 suppliers</a:t>
            </a:r>
            <a:endParaRPr lang="en-GB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97138" y="4942143"/>
            <a:ext cx="1405859" cy="6957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Lot 1d) Data Intelligence and Analytics</a:t>
            </a:r>
          </a:p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20 suppliers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7138" y="1590675"/>
            <a:ext cx="14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Enterprise Applications</a:t>
            </a:r>
            <a:endParaRPr lang="en-GB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2317905" y="2175450"/>
            <a:ext cx="4474170" cy="899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</a:rPr>
              <a:t>Covers suppliers who can offer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complete ERP solutions, or two or more modules of an ERP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</a:t>
            </a:r>
            <a:r>
              <a:rPr lang="en-GB" sz="1100" dirty="0" smtClean="0">
                <a:solidFill>
                  <a:schemeClr val="tx1"/>
                </a:solidFill>
              </a:rPr>
              <a:t>omplete finance solutions or modules of a finance IT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</a:t>
            </a:r>
            <a:r>
              <a:rPr lang="en-GB" sz="1100" dirty="0" smtClean="0">
                <a:solidFill>
                  <a:schemeClr val="tx1"/>
                </a:solidFill>
              </a:rPr>
              <a:t>omplete HR/Payroll application or modules of systems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17904" y="3153517"/>
            <a:ext cx="4474171" cy="814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</a:rPr>
              <a:t>Covers suppliers who can offer a complete solution or modules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</a:t>
            </a:r>
            <a:r>
              <a:rPr lang="en-GB" sz="1100" dirty="0" smtClean="0">
                <a:solidFill>
                  <a:schemeClr val="tx1"/>
                </a:solidFill>
              </a:rPr>
              <a:t>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</a:t>
            </a:r>
            <a:r>
              <a:rPr lang="en-GB" sz="1100" dirty="0" smtClean="0">
                <a:solidFill>
                  <a:schemeClr val="tx1"/>
                </a:solidFill>
              </a:rPr>
              <a:t>ustomer relationship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/>
                </a:solidFill>
              </a:rPr>
              <a:t>workflow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17904" y="4046591"/>
            <a:ext cx="4474171" cy="818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</a:rPr>
              <a:t>Covers suppliers who can cover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atabases &amp; database management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warehouses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o</a:t>
            </a:r>
            <a:r>
              <a:rPr lang="en-GB" sz="1100" dirty="0" smtClean="0">
                <a:solidFill>
                  <a:schemeClr val="tx1"/>
                </a:solidFill>
              </a:rPr>
              <a:t>ther relevant services, </a:t>
            </a:r>
            <a:r>
              <a:rPr lang="en-GB" sz="1100" dirty="0" err="1" smtClean="0">
                <a:solidFill>
                  <a:schemeClr val="tx1"/>
                </a:solidFill>
              </a:rPr>
              <a:t>i.e</a:t>
            </a:r>
            <a:r>
              <a:rPr lang="en-GB" sz="1100" dirty="0" smtClean="0">
                <a:solidFill>
                  <a:schemeClr val="tx1"/>
                </a:solidFill>
              </a:rPr>
              <a:t> enterprise content management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17904" y="4943337"/>
            <a:ext cx="4474171" cy="694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BC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chemeClr val="tx1"/>
                </a:solidFill>
              </a:rPr>
              <a:t>Covers suppliers who can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b</a:t>
            </a:r>
            <a:r>
              <a:rPr lang="en-GB" sz="1100" dirty="0" smtClean="0">
                <a:solidFill>
                  <a:schemeClr val="tx1"/>
                </a:solidFill>
              </a:rPr>
              <a:t>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b</a:t>
            </a:r>
            <a:r>
              <a:rPr lang="en-GB" sz="1100" dirty="0" smtClean="0">
                <a:solidFill>
                  <a:schemeClr val="tx1"/>
                </a:solidFill>
              </a:rPr>
              <a:t>usiness intelligence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06982" y="1381125"/>
            <a:ext cx="1561492" cy="43857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for like replacement for Corporate Software Solutions (RM1042)</a:t>
            </a:r>
            <a:endPara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8474" y="6537523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9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CCS Colour Swatches">
      <a:dk1>
        <a:srgbClr val="000000"/>
      </a:dk1>
      <a:lt1>
        <a:srgbClr val="FFFFFF"/>
      </a:lt1>
      <a:dk2>
        <a:srgbClr val="006FB7"/>
      </a:dk2>
      <a:lt2>
        <a:srgbClr val="CACAC8"/>
      </a:lt2>
      <a:accent1>
        <a:srgbClr val="4B116F"/>
      </a:accent1>
      <a:accent2>
        <a:srgbClr val="834CB1"/>
      </a:accent2>
      <a:accent3>
        <a:srgbClr val="FFA200"/>
      </a:accent3>
      <a:accent4>
        <a:srgbClr val="E55302"/>
      </a:accent4>
      <a:accent5>
        <a:srgbClr val="616265"/>
      </a:accent5>
      <a:accent6>
        <a:srgbClr val="CACAC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130323</TotalTime>
  <Words>2277</Words>
  <Application>Microsoft Office PowerPoint</Application>
  <PresentationFormat>On-screen Show (4:3)</PresentationFormat>
  <Paragraphs>351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Helvetica 85 Heavy</vt:lpstr>
      <vt:lpstr>Helvetica Neue</vt:lpstr>
      <vt:lpstr>Helvetica Neue Light</vt:lpstr>
      <vt:lpstr>simple-light-2</vt:lpstr>
      <vt:lpstr>PowerPoint Presentation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Jammar Prince</dc:creator>
  <cp:lastModifiedBy>Jammar Prince</cp:lastModifiedBy>
  <cp:revision>401</cp:revision>
  <cp:lastPrinted>2019-03-19T13:13:38Z</cp:lastPrinted>
  <dcterms:modified xsi:type="dcterms:W3CDTF">2019-03-20T16:03:10Z</dcterms:modified>
</cp:coreProperties>
</file>