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634" r:id="rId5"/>
    <p:sldId id="635" r:id="rId6"/>
    <p:sldId id="623" r:id="rId7"/>
    <p:sldId id="624" r:id="rId8"/>
    <p:sldId id="636" r:id="rId9"/>
    <p:sldId id="637" r:id="rId10"/>
    <p:sldId id="638" r:id="rId11"/>
    <p:sldId id="275" r:id="rId12"/>
    <p:sldId id="639" r:id="rId13"/>
    <p:sldId id="64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ison Carrington" initials="AC" lastIdx="2" clrIdx="0">
    <p:extLst>
      <p:ext uri="{19B8F6BF-5375-455C-9EA6-DF929625EA0E}">
        <p15:presenceInfo xmlns:p15="http://schemas.microsoft.com/office/powerpoint/2012/main" userId="S::allison.carrington@sds.co.uk::25665171-8b6a-4b9a-92b9-b05414bf65db" providerId="AD"/>
      </p:ext>
    </p:extLst>
  </p:cmAuthor>
  <p:cmAuthor id="2" name="Stephen Sheridan" initials="SS" lastIdx="14" clrIdx="1">
    <p:extLst>
      <p:ext uri="{19B8F6BF-5375-455C-9EA6-DF929625EA0E}">
        <p15:presenceInfo xmlns:p15="http://schemas.microsoft.com/office/powerpoint/2012/main" userId="S::stephen.sheridan@sds.co.uk::58677b0f-4dfb-4c46-8c02-fba7c28342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B5"/>
    <a:srgbClr val="A0B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63" autoAdjust="0"/>
  </p:normalViewPr>
  <p:slideViewPr>
    <p:cSldViewPr snapToGrid="0">
      <p:cViewPr varScale="1">
        <p:scale>
          <a:sx n="40" d="100"/>
          <a:sy n="40" d="100"/>
        </p:scale>
        <p:origin x="1186" y="38"/>
      </p:cViewPr>
      <p:guideLst/>
    </p:cSldViewPr>
  </p:slideViewPr>
  <p:notesTextViewPr>
    <p:cViewPr>
      <p:scale>
        <a:sx n="1" d="1"/>
        <a:sy n="1" d="1"/>
      </p:scale>
      <p:origin x="0" y="0"/>
    </p:cViewPr>
  </p:notesTextViewPr>
  <p:notesViewPr>
    <p:cSldViewPr snapToGrid="0">
      <p:cViewPr varScale="1">
        <p:scale>
          <a:sx n="40" d="100"/>
          <a:sy n="40" d="100"/>
        </p:scale>
        <p:origin x="2379" y="4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rgbClr val="59407D"/>
                </a:solidFill>
                <a:latin typeface="+mn-lt"/>
                <a:ea typeface="+mn-ea"/>
                <a:cs typeface="+mn-cs"/>
              </a:defRPr>
            </a:pPr>
            <a:r>
              <a:rPr lang="en-GB" sz="1200" dirty="0"/>
              <a:t>Regional job postings (2020)</a:t>
            </a:r>
          </a:p>
        </c:rich>
      </c:tx>
      <c:layout>
        <c:manualLayout>
          <c:xMode val="edge"/>
          <c:yMode val="edge"/>
          <c:x val="0.14677731673582298"/>
          <c:y val="6.911445517038708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rgbClr val="59407D"/>
              </a:solidFill>
              <a:latin typeface="+mn-lt"/>
              <a:ea typeface="+mn-ea"/>
              <a:cs typeface="+mn-cs"/>
            </a:defRPr>
          </a:pPr>
          <a:endParaRPr lang="en-US"/>
        </a:p>
      </c:txPr>
    </c:title>
    <c:autoTitleDeleted val="0"/>
    <c:plotArea>
      <c:layout>
        <c:manualLayout>
          <c:layoutTarget val="inner"/>
          <c:xMode val="edge"/>
          <c:yMode val="edge"/>
          <c:x val="0.21800416026834821"/>
          <c:y val="0.22260614102795506"/>
          <c:w val="0.72113830169569049"/>
          <c:h val="0.64378255612828439"/>
        </c:manualLayout>
      </c:layout>
      <c:barChart>
        <c:barDir val="col"/>
        <c:grouping val="clustered"/>
        <c:varyColors val="0"/>
        <c:ser>
          <c:idx val="0"/>
          <c:order val="0"/>
          <c:tx>
            <c:strRef>
              <c:f>'[Data sheet for andrew.xlsx]Job Postings'!$A$30</c:f>
              <c:strCache>
                <c:ptCount val="1"/>
                <c:pt idx="0">
                  <c:v>Lanarkshire (ROA)</c:v>
                </c:pt>
              </c:strCache>
            </c:strRef>
          </c:tx>
          <c:spPr>
            <a:solidFill>
              <a:srgbClr val="59407D"/>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59407D"/>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 sheet for andrew.xlsx]Job Postings'!$B$29:$E$29</c:f>
              <c:strCache>
                <c:ptCount val="4"/>
                <c:pt idx="0">
                  <c:v>Feb</c:v>
                </c:pt>
                <c:pt idx="1">
                  <c:v>March</c:v>
                </c:pt>
                <c:pt idx="2">
                  <c:v>April</c:v>
                </c:pt>
                <c:pt idx="3">
                  <c:v>May</c:v>
                </c:pt>
              </c:strCache>
            </c:strRef>
          </c:cat>
          <c:val>
            <c:numRef>
              <c:f>'[Data sheet for andrew.xlsx]Job Postings'!$B$30:$E$30</c:f>
              <c:numCache>
                <c:formatCode>_-* #,##0_-;\-* #,##0_-;_-* "-"??_-;_-@_-</c:formatCode>
                <c:ptCount val="4"/>
                <c:pt idx="0">
                  <c:v>2384</c:v>
                </c:pt>
                <c:pt idx="1">
                  <c:v>2493</c:v>
                </c:pt>
                <c:pt idx="2">
                  <c:v>1071</c:v>
                </c:pt>
                <c:pt idx="3">
                  <c:v>1197</c:v>
                </c:pt>
              </c:numCache>
            </c:numRef>
          </c:val>
          <c:extLst>
            <c:ext xmlns:c16="http://schemas.microsoft.com/office/drawing/2014/chart" uri="{C3380CC4-5D6E-409C-BE32-E72D297353CC}">
              <c16:uniqueId val="{00000000-A010-4FC3-8142-EF1E6BC24587}"/>
            </c:ext>
          </c:extLst>
        </c:ser>
        <c:dLbls>
          <c:dLblPos val="outEnd"/>
          <c:showLegendKey val="0"/>
          <c:showVal val="1"/>
          <c:showCatName val="0"/>
          <c:showSerName val="0"/>
          <c:showPercent val="0"/>
          <c:showBubbleSize val="0"/>
        </c:dLbls>
        <c:gapWidth val="219"/>
        <c:overlap val="-27"/>
        <c:axId val="702781672"/>
        <c:axId val="702781016"/>
      </c:barChart>
      <c:catAx>
        <c:axId val="702781672"/>
        <c:scaling>
          <c:orientation val="minMax"/>
        </c:scaling>
        <c:delete val="0"/>
        <c:axPos val="b"/>
        <c:numFmt formatCode="General" sourceLinked="1"/>
        <c:majorTickMark val="cross"/>
        <c:minorTickMark val="none"/>
        <c:tickLblPos val="nextTo"/>
        <c:spPr>
          <a:noFill/>
          <a:ln w="9525" cap="flat" cmpd="sng" algn="ctr">
            <a:solidFill>
              <a:srgbClr val="92AF2A"/>
            </a:solidFill>
            <a:round/>
          </a:ln>
          <a:effectLst/>
        </c:spPr>
        <c:txPr>
          <a:bodyPr rot="-60000000" spcFirstLastPara="1" vertOverflow="ellipsis" vert="horz" wrap="square" anchor="ctr" anchorCtr="1"/>
          <a:lstStyle/>
          <a:p>
            <a:pPr>
              <a:defRPr sz="900" b="0" i="0" u="none" strike="noStrike" kern="1200" baseline="0">
                <a:solidFill>
                  <a:srgbClr val="59407D"/>
                </a:solidFill>
                <a:latin typeface="+mn-lt"/>
                <a:ea typeface="+mn-ea"/>
                <a:cs typeface="+mn-cs"/>
              </a:defRPr>
            </a:pPr>
            <a:endParaRPr lang="en-US"/>
          </a:p>
        </c:txPr>
        <c:crossAx val="702781016"/>
        <c:crosses val="autoZero"/>
        <c:auto val="1"/>
        <c:lblAlgn val="ctr"/>
        <c:lblOffset val="100"/>
        <c:noMultiLvlLbl val="0"/>
      </c:catAx>
      <c:valAx>
        <c:axId val="702781016"/>
        <c:scaling>
          <c:orientation val="minMax"/>
        </c:scaling>
        <c:delete val="0"/>
        <c:axPos val="l"/>
        <c:numFmt formatCode="_-* #,##0_-;\-* #,##0_-;_-* &quot;-&quot;??_-;_-@_-" sourceLinked="1"/>
        <c:majorTickMark val="cross"/>
        <c:minorTickMark val="none"/>
        <c:tickLblPos val="nextTo"/>
        <c:spPr>
          <a:noFill/>
          <a:ln>
            <a:solidFill>
              <a:srgbClr val="92AF2A"/>
            </a:solidFill>
          </a:ln>
          <a:effectLst/>
        </c:spPr>
        <c:txPr>
          <a:bodyPr rot="-60000000" spcFirstLastPara="1" vertOverflow="ellipsis" vert="horz" wrap="square" anchor="ctr" anchorCtr="1"/>
          <a:lstStyle/>
          <a:p>
            <a:pPr>
              <a:defRPr sz="900" b="0" i="0" u="none" strike="noStrike" kern="1200" baseline="0">
                <a:solidFill>
                  <a:srgbClr val="59407D"/>
                </a:solidFill>
                <a:latin typeface="+mn-lt"/>
                <a:ea typeface="+mn-ea"/>
                <a:cs typeface="+mn-cs"/>
              </a:defRPr>
            </a:pPr>
            <a:endParaRPr lang="en-US"/>
          </a:p>
        </c:txPr>
        <c:crossAx val="702781672"/>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a:solidFill>
            <a:srgbClr val="59407D"/>
          </a:solidFill>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863463-4B55-43D7-BD20-5F9CFBA013C6}" type="datetimeFigureOut">
              <a:rPr lang="en-GB" smtClean="0"/>
              <a:t>29/06/2020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BAB642-2E88-4420-A5EC-3CF654916893}" type="slidenum">
              <a:rPr lang="en-GB" smtClean="0"/>
              <a:t>‹#›</a:t>
            </a:fld>
            <a:endParaRPr lang="en-GB"/>
          </a:p>
        </p:txBody>
      </p:sp>
    </p:spTree>
    <p:extLst>
      <p:ext uri="{BB962C8B-B14F-4D97-AF65-F5344CB8AC3E}">
        <p14:creationId xmlns:p14="http://schemas.microsoft.com/office/powerpoint/2010/main" val="382573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BAB642-2E88-4420-A5EC-3CF654916893}" type="slidenum">
              <a:rPr lang="en-GB" smtClean="0"/>
              <a:t>1</a:t>
            </a:fld>
            <a:endParaRPr lang="en-GB"/>
          </a:p>
        </p:txBody>
      </p:sp>
    </p:spTree>
    <p:extLst>
      <p:ext uri="{BB962C8B-B14F-4D97-AF65-F5344CB8AC3E}">
        <p14:creationId xmlns:p14="http://schemas.microsoft.com/office/powerpoint/2010/main" val="1188007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BAB642-2E88-4420-A5EC-3CF654916893}" type="slidenum">
              <a:rPr lang="en-GB" smtClean="0"/>
              <a:t>10</a:t>
            </a:fld>
            <a:endParaRPr lang="en-GB"/>
          </a:p>
        </p:txBody>
      </p:sp>
    </p:spTree>
    <p:extLst>
      <p:ext uri="{BB962C8B-B14F-4D97-AF65-F5344CB8AC3E}">
        <p14:creationId xmlns:p14="http://schemas.microsoft.com/office/powerpoint/2010/main" val="1372456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BAB642-2E88-4420-A5EC-3CF654916893}" type="slidenum">
              <a:rPr lang="en-GB" smtClean="0"/>
              <a:t>2</a:t>
            </a:fld>
            <a:endParaRPr lang="en-GB"/>
          </a:p>
        </p:txBody>
      </p:sp>
    </p:spTree>
    <p:extLst>
      <p:ext uri="{BB962C8B-B14F-4D97-AF65-F5344CB8AC3E}">
        <p14:creationId xmlns:p14="http://schemas.microsoft.com/office/powerpoint/2010/main" val="2382068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BAB642-2E88-4420-A5EC-3CF654916893}" type="slidenum">
              <a:rPr lang="en-GB" smtClean="0"/>
              <a:t>3</a:t>
            </a:fld>
            <a:endParaRPr lang="en-GB"/>
          </a:p>
        </p:txBody>
      </p:sp>
    </p:spTree>
    <p:extLst>
      <p:ext uri="{BB962C8B-B14F-4D97-AF65-F5344CB8AC3E}">
        <p14:creationId xmlns:p14="http://schemas.microsoft.com/office/powerpoint/2010/main" val="3367050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BAB642-2E88-4420-A5EC-3CF654916893}" type="slidenum">
              <a:rPr lang="en-GB" smtClean="0"/>
              <a:t>4</a:t>
            </a:fld>
            <a:endParaRPr lang="en-GB"/>
          </a:p>
        </p:txBody>
      </p:sp>
    </p:spTree>
    <p:extLst>
      <p:ext uri="{BB962C8B-B14F-4D97-AF65-F5344CB8AC3E}">
        <p14:creationId xmlns:p14="http://schemas.microsoft.com/office/powerpoint/2010/main" val="1151418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BAB642-2E88-4420-A5EC-3CF654916893}" type="slidenum">
              <a:rPr lang="en-GB" smtClean="0"/>
              <a:t>5</a:t>
            </a:fld>
            <a:endParaRPr lang="en-GB"/>
          </a:p>
        </p:txBody>
      </p:sp>
    </p:spTree>
    <p:extLst>
      <p:ext uri="{BB962C8B-B14F-4D97-AF65-F5344CB8AC3E}">
        <p14:creationId xmlns:p14="http://schemas.microsoft.com/office/powerpoint/2010/main" val="4049861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BAB642-2E88-4420-A5EC-3CF654916893}" type="slidenum">
              <a:rPr lang="en-GB" smtClean="0"/>
              <a:t>6</a:t>
            </a:fld>
            <a:endParaRPr lang="en-GB"/>
          </a:p>
        </p:txBody>
      </p:sp>
    </p:spTree>
    <p:extLst>
      <p:ext uri="{BB962C8B-B14F-4D97-AF65-F5344CB8AC3E}">
        <p14:creationId xmlns:p14="http://schemas.microsoft.com/office/powerpoint/2010/main" val="3587386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BAB642-2E88-4420-A5EC-3CF654916893}" type="slidenum">
              <a:rPr lang="en-GB" smtClean="0"/>
              <a:t>7</a:t>
            </a:fld>
            <a:endParaRPr lang="en-GB"/>
          </a:p>
        </p:txBody>
      </p:sp>
    </p:spTree>
    <p:extLst>
      <p:ext uri="{BB962C8B-B14F-4D97-AF65-F5344CB8AC3E}">
        <p14:creationId xmlns:p14="http://schemas.microsoft.com/office/powerpoint/2010/main" val="334682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3644325-80B5-4EDB-B4EB-326EA657F0C6}" type="slidenum">
              <a:rPr lang="en-GB" smtClean="0"/>
              <a:t>8</a:t>
            </a:fld>
            <a:endParaRPr lang="en-GB"/>
          </a:p>
        </p:txBody>
      </p:sp>
    </p:spTree>
    <p:extLst>
      <p:ext uri="{BB962C8B-B14F-4D97-AF65-F5344CB8AC3E}">
        <p14:creationId xmlns:p14="http://schemas.microsoft.com/office/powerpoint/2010/main" val="3586808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BAB642-2E88-4420-A5EC-3CF654916893}" type="slidenum">
              <a:rPr lang="en-GB" smtClean="0"/>
              <a:t>9</a:t>
            </a:fld>
            <a:endParaRPr lang="en-GB"/>
          </a:p>
        </p:txBody>
      </p:sp>
    </p:spTree>
    <p:extLst>
      <p:ext uri="{BB962C8B-B14F-4D97-AF65-F5344CB8AC3E}">
        <p14:creationId xmlns:p14="http://schemas.microsoft.com/office/powerpoint/2010/main" val="3056792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A82CE-647E-4F9A-9AE2-5E31970473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1430F4-F1F3-4A0E-8161-C4ABF176FD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4385F5-CBB3-4E07-BF35-B219E013F16B}"/>
              </a:ext>
            </a:extLst>
          </p:cNvPr>
          <p:cNvSpPr>
            <a:spLocks noGrp="1"/>
          </p:cNvSpPr>
          <p:nvPr>
            <p:ph type="dt" sz="half" idx="10"/>
          </p:nvPr>
        </p:nvSpPr>
        <p:spPr/>
        <p:txBody>
          <a:bodyPr/>
          <a:lstStyle/>
          <a:p>
            <a:fld id="{4BD21FA2-F313-40BD-B09E-2A6426C816AB}" type="datetimeFigureOut">
              <a:rPr lang="en-GB" smtClean="0"/>
              <a:t>29/06/2020</a:t>
            </a:fld>
            <a:endParaRPr lang="en-GB"/>
          </a:p>
        </p:txBody>
      </p:sp>
      <p:sp>
        <p:nvSpPr>
          <p:cNvPr id="5" name="Footer Placeholder 4">
            <a:extLst>
              <a:ext uri="{FF2B5EF4-FFF2-40B4-BE49-F238E27FC236}">
                <a16:creationId xmlns:a16="http://schemas.microsoft.com/office/drawing/2014/main" id="{F3377A7B-C5EA-4D87-A83F-A2A7241C9C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01936D-FB55-4B41-9851-888DEA2641E5}"/>
              </a:ext>
            </a:extLst>
          </p:cNvPr>
          <p:cNvSpPr>
            <a:spLocks noGrp="1"/>
          </p:cNvSpPr>
          <p:nvPr>
            <p:ph type="sldNum" sz="quarter" idx="12"/>
          </p:nvPr>
        </p:nvSpPr>
        <p:spPr/>
        <p:txBody>
          <a:bodyPr/>
          <a:lstStyle/>
          <a:p>
            <a:fld id="{D7609DA8-3091-4B48-8262-84D5B0664747}" type="slidenum">
              <a:rPr lang="en-GB" smtClean="0"/>
              <a:t>‹#›</a:t>
            </a:fld>
            <a:endParaRPr lang="en-GB"/>
          </a:p>
        </p:txBody>
      </p:sp>
    </p:spTree>
    <p:extLst>
      <p:ext uri="{BB962C8B-B14F-4D97-AF65-F5344CB8AC3E}">
        <p14:creationId xmlns:p14="http://schemas.microsoft.com/office/powerpoint/2010/main" val="544682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A333-CA9D-4253-94F8-19F2F98BE0F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A858546-40BD-48A8-9780-FE666363C5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B534F3-82E3-489E-AF32-B8970CB431B5}"/>
              </a:ext>
            </a:extLst>
          </p:cNvPr>
          <p:cNvSpPr>
            <a:spLocks noGrp="1"/>
          </p:cNvSpPr>
          <p:nvPr>
            <p:ph type="dt" sz="half" idx="10"/>
          </p:nvPr>
        </p:nvSpPr>
        <p:spPr/>
        <p:txBody>
          <a:bodyPr/>
          <a:lstStyle/>
          <a:p>
            <a:fld id="{4BD21FA2-F313-40BD-B09E-2A6426C816AB}" type="datetimeFigureOut">
              <a:rPr lang="en-GB" smtClean="0"/>
              <a:t>29/06/2020</a:t>
            </a:fld>
            <a:endParaRPr lang="en-GB"/>
          </a:p>
        </p:txBody>
      </p:sp>
      <p:sp>
        <p:nvSpPr>
          <p:cNvPr id="5" name="Footer Placeholder 4">
            <a:extLst>
              <a:ext uri="{FF2B5EF4-FFF2-40B4-BE49-F238E27FC236}">
                <a16:creationId xmlns:a16="http://schemas.microsoft.com/office/drawing/2014/main" id="{A23376E8-197E-4038-872F-373E8B9887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804863-F233-48BC-B687-59F17D2DBE81}"/>
              </a:ext>
            </a:extLst>
          </p:cNvPr>
          <p:cNvSpPr>
            <a:spLocks noGrp="1"/>
          </p:cNvSpPr>
          <p:nvPr>
            <p:ph type="sldNum" sz="quarter" idx="12"/>
          </p:nvPr>
        </p:nvSpPr>
        <p:spPr/>
        <p:txBody>
          <a:bodyPr/>
          <a:lstStyle/>
          <a:p>
            <a:fld id="{D7609DA8-3091-4B48-8262-84D5B0664747}" type="slidenum">
              <a:rPr lang="en-GB" smtClean="0"/>
              <a:t>‹#›</a:t>
            </a:fld>
            <a:endParaRPr lang="en-GB"/>
          </a:p>
        </p:txBody>
      </p:sp>
    </p:spTree>
    <p:extLst>
      <p:ext uri="{BB962C8B-B14F-4D97-AF65-F5344CB8AC3E}">
        <p14:creationId xmlns:p14="http://schemas.microsoft.com/office/powerpoint/2010/main" val="150348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908B87-5232-4049-87AD-FFE2B672A7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9AFB38F-631C-4593-8A59-74FB7575C7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1B0F40-6211-4D3F-AD1B-B822ABB1C543}"/>
              </a:ext>
            </a:extLst>
          </p:cNvPr>
          <p:cNvSpPr>
            <a:spLocks noGrp="1"/>
          </p:cNvSpPr>
          <p:nvPr>
            <p:ph type="dt" sz="half" idx="10"/>
          </p:nvPr>
        </p:nvSpPr>
        <p:spPr/>
        <p:txBody>
          <a:bodyPr/>
          <a:lstStyle/>
          <a:p>
            <a:fld id="{4BD21FA2-F313-40BD-B09E-2A6426C816AB}" type="datetimeFigureOut">
              <a:rPr lang="en-GB" smtClean="0"/>
              <a:t>29/06/2020</a:t>
            </a:fld>
            <a:endParaRPr lang="en-GB"/>
          </a:p>
        </p:txBody>
      </p:sp>
      <p:sp>
        <p:nvSpPr>
          <p:cNvPr id="5" name="Footer Placeholder 4">
            <a:extLst>
              <a:ext uri="{FF2B5EF4-FFF2-40B4-BE49-F238E27FC236}">
                <a16:creationId xmlns:a16="http://schemas.microsoft.com/office/drawing/2014/main" id="{097D00BC-A78F-4583-8D92-8086C9D113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FA0C72-670B-44D0-A4F7-0F320A6A65FE}"/>
              </a:ext>
            </a:extLst>
          </p:cNvPr>
          <p:cNvSpPr>
            <a:spLocks noGrp="1"/>
          </p:cNvSpPr>
          <p:nvPr>
            <p:ph type="sldNum" sz="quarter" idx="12"/>
          </p:nvPr>
        </p:nvSpPr>
        <p:spPr/>
        <p:txBody>
          <a:bodyPr/>
          <a:lstStyle/>
          <a:p>
            <a:fld id="{D7609DA8-3091-4B48-8262-84D5B0664747}" type="slidenum">
              <a:rPr lang="en-GB" smtClean="0"/>
              <a:t>‹#›</a:t>
            </a:fld>
            <a:endParaRPr lang="en-GB"/>
          </a:p>
        </p:txBody>
      </p:sp>
    </p:spTree>
    <p:extLst>
      <p:ext uri="{BB962C8B-B14F-4D97-AF65-F5344CB8AC3E}">
        <p14:creationId xmlns:p14="http://schemas.microsoft.com/office/powerpoint/2010/main" val="76740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B718-D28F-4964-80F4-1372442376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483D6B3-D3F5-4623-B9D9-CD5B185DB5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95A7E4-A2EA-4E49-960B-75E2EDF60141}"/>
              </a:ext>
            </a:extLst>
          </p:cNvPr>
          <p:cNvSpPr>
            <a:spLocks noGrp="1"/>
          </p:cNvSpPr>
          <p:nvPr>
            <p:ph type="dt" sz="half" idx="10"/>
          </p:nvPr>
        </p:nvSpPr>
        <p:spPr/>
        <p:txBody>
          <a:bodyPr/>
          <a:lstStyle/>
          <a:p>
            <a:fld id="{4BD21FA2-F313-40BD-B09E-2A6426C816AB}" type="datetimeFigureOut">
              <a:rPr lang="en-GB" smtClean="0"/>
              <a:t>29/06/2020</a:t>
            </a:fld>
            <a:endParaRPr lang="en-GB"/>
          </a:p>
        </p:txBody>
      </p:sp>
      <p:sp>
        <p:nvSpPr>
          <p:cNvPr id="5" name="Footer Placeholder 4">
            <a:extLst>
              <a:ext uri="{FF2B5EF4-FFF2-40B4-BE49-F238E27FC236}">
                <a16:creationId xmlns:a16="http://schemas.microsoft.com/office/drawing/2014/main" id="{02BE32D1-863D-405F-8E1C-6AB157825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4A6D07-88CA-4636-8803-7EA604EE7E93}"/>
              </a:ext>
            </a:extLst>
          </p:cNvPr>
          <p:cNvSpPr>
            <a:spLocks noGrp="1"/>
          </p:cNvSpPr>
          <p:nvPr>
            <p:ph type="sldNum" sz="quarter" idx="12"/>
          </p:nvPr>
        </p:nvSpPr>
        <p:spPr/>
        <p:txBody>
          <a:bodyPr/>
          <a:lstStyle/>
          <a:p>
            <a:fld id="{D7609DA8-3091-4B48-8262-84D5B0664747}" type="slidenum">
              <a:rPr lang="en-GB" smtClean="0"/>
              <a:t>‹#›</a:t>
            </a:fld>
            <a:endParaRPr lang="en-GB"/>
          </a:p>
        </p:txBody>
      </p:sp>
    </p:spTree>
    <p:extLst>
      <p:ext uri="{BB962C8B-B14F-4D97-AF65-F5344CB8AC3E}">
        <p14:creationId xmlns:p14="http://schemas.microsoft.com/office/powerpoint/2010/main" val="3436207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CFA24-0456-47A5-A804-F71CEC3B14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191A836-F3E1-46F6-BB61-D2E9892CAD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478D76-66A7-4276-B1A1-2269F889221E}"/>
              </a:ext>
            </a:extLst>
          </p:cNvPr>
          <p:cNvSpPr>
            <a:spLocks noGrp="1"/>
          </p:cNvSpPr>
          <p:nvPr>
            <p:ph type="dt" sz="half" idx="10"/>
          </p:nvPr>
        </p:nvSpPr>
        <p:spPr/>
        <p:txBody>
          <a:bodyPr/>
          <a:lstStyle/>
          <a:p>
            <a:fld id="{4BD21FA2-F313-40BD-B09E-2A6426C816AB}" type="datetimeFigureOut">
              <a:rPr lang="en-GB" smtClean="0"/>
              <a:t>29/06/2020</a:t>
            </a:fld>
            <a:endParaRPr lang="en-GB"/>
          </a:p>
        </p:txBody>
      </p:sp>
      <p:sp>
        <p:nvSpPr>
          <p:cNvPr id="5" name="Footer Placeholder 4">
            <a:extLst>
              <a:ext uri="{FF2B5EF4-FFF2-40B4-BE49-F238E27FC236}">
                <a16:creationId xmlns:a16="http://schemas.microsoft.com/office/drawing/2014/main" id="{4942A300-1CF6-4E0D-9305-70385695A9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A48CCF-AB10-46EF-AE3E-8635894784EE}"/>
              </a:ext>
            </a:extLst>
          </p:cNvPr>
          <p:cNvSpPr>
            <a:spLocks noGrp="1"/>
          </p:cNvSpPr>
          <p:nvPr>
            <p:ph type="sldNum" sz="quarter" idx="12"/>
          </p:nvPr>
        </p:nvSpPr>
        <p:spPr/>
        <p:txBody>
          <a:bodyPr/>
          <a:lstStyle/>
          <a:p>
            <a:fld id="{D7609DA8-3091-4B48-8262-84D5B0664747}" type="slidenum">
              <a:rPr lang="en-GB" smtClean="0"/>
              <a:t>‹#›</a:t>
            </a:fld>
            <a:endParaRPr lang="en-GB"/>
          </a:p>
        </p:txBody>
      </p:sp>
    </p:spTree>
    <p:extLst>
      <p:ext uri="{BB962C8B-B14F-4D97-AF65-F5344CB8AC3E}">
        <p14:creationId xmlns:p14="http://schemas.microsoft.com/office/powerpoint/2010/main" val="3288022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538D3-B0E9-47CA-8DD4-D3A5408530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40FDF9D-31FE-48E1-AE8F-E9DD09A988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B09E517-C73B-4A54-B600-A552B236FD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3301CDA-2AF1-4CFA-AA9C-B0C8F28EC70C}"/>
              </a:ext>
            </a:extLst>
          </p:cNvPr>
          <p:cNvSpPr>
            <a:spLocks noGrp="1"/>
          </p:cNvSpPr>
          <p:nvPr>
            <p:ph type="dt" sz="half" idx="10"/>
          </p:nvPr>
        </p:nvSpPr>
        <p:spPr/>
        <p:txBody>
          <a:bodyPr/>
          <a:lstStyle/>
          <a:p>
            <a:fld id="{4BD21FA2-F313-40BD-B09E-2A6426C816AB}" type="datetimeFigureOut">
              <a:rPr lang="en-GB" smtClean="0"/>
              <a:t>29/06/2020</a:t>
            </a:fld>
            <a:endParaRPr lang="en-GB"/>
          </a:p>
        </p:txBody>
      </p:sp>
      <p:sp>
        <p:nvSpPr>
          <p:cNvPr id="6" name="Footer Placeholder 5">
            <a:extLst>
              <a:ext uri="{FF2B5EF4-FFF2-40B4-BE49-F238E27FC236}">
                <a16:creationId xmlns:a16="http://schemas.microsoft.com/office/drawing/2014/main" id="{E9531A21-3AB3-43DD-9177-81AFE0842E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DB74BB-9E14-47AE-80B5-7A69F660BCC8}"/>
              </a:ext>
            </a:extLst>
          </p:cNvPr>
          <p:cNvSpPr>
            <a:spLocks noGrp="1"/>
          </p:cNvSpPr>
          <p:nvPr>
            <p:ph type="sldNum" sz="quarter" idx="12"/>
          </p:nvPr>
        </p:nvSpPr>
        <p:spPr/>
        <p:txBody>
          <a:bodyPr/>
          <a:lstStyle/>
          <a:p>
            <a:fld id="{D7609DA8-3091-4B48-8262-84D5B0664747}" type="slidenum">
              <a:rPr lang="en-GB" smtClean="0"/>
              <a:t>‹#›</a:t>
            </a:fld>
            <a:endParaRPr lang="en-GB"/>
          </a:p>
        </p:txBody>
      </p:sp>
    </p:spTree>
    <p:extLst>
      <p:ext uri="{BB962C8B-B14F-4D97-AF65-F5344CB8AC3E}">
        <p14:creationId xmlns:p14="http://schemas.microsoft.com/office/powerpoint/2010/main" val="881310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2E2C-CE2A-4F76-9AA8-CA6852C9363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81983A-69E7-4D3C-A9B8-1C5FFA0F86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5B9B32-C376-4FE9-AA61-27EF64DE34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2E02947-AD13-4B8E-AD3F-DDFE967C98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67178D-B25C-4A5B-B220-611EE7393E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83B721-134E-4381-B1BF-68C448FE42C3}"/>
              </a:ext>
            </a:extLst>
          </p:cNvPr>
          <p:cNvSpPr>
            <a:spLocks noGrp="1"/>
          </p:cNvSpPr>
          <p:nvPr>
            <p:ph type="dt" sz="half" idx="10"/>
          </p:nvPr>
        </p:nvSpPr>
        <p:spPr/>
        <p:txBody>
          <a:bodyPr/>
          <a:lstStyle/>
          <a:p>
            <a:fld id="{4BD21FA2-F313-40BD-B09E-2A6426C816AB}" type="datetimeFigureOut">
              <a:rPr lang="en-GB" smtClean="0"/>
              <a:t>29/06/2020</a:t>
            </a:fld>
            <a:endParaRPr lang="en-GB"/>
          </a:p>
        </p:txBody>
      </p:sp>
      <p:sp>
        <p:nvSpPr>
          <p:cNvPr id="8" name="Footer Placeholder 7">
            <a:extLst>
              <a:ext uri="{FF2B5EF4-FFF2-40B4-BE49-F238E27FC236}">
                <a16:creationId xmlns:a16="http://schemas.microsoft.com/office/drawing/2014/main" id="{33B9B72D-437D-4C9E-9BDD-175778AEF5C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B5F0EBE-2E50-45D3-AD1A-9C82D85B2FA3}"/>
              </a:ext>
            </a:extLst>
          </p:cNvPr>
          <p:cNvSpPr>
            <a:spLocks noGrp="1"/>
          </p:cNvSpPr>
          <p:nvPr>
            <p:ph type="sldNum" sz="quarter" idx="12"/>
          </p:nvPr>
        </p:nvSpPr>
        <p:spPr/>
        <p:txBody>
          <a:bodyPr/>
          <a:lstStyle/>
          <a:p>
            <a:fld id="{D7609DA8-3091-4B48-8262-84D5B0664747}" type="slidenum">
              <a:rPr lang="en-GB" smtClean="0"/>
              <a:t>‹#›</a:t>
            </a:fld>
            <a:endParaRPr lang="en-GB"/>
          </a:p>
        </p:txBody>
      </p:sp>
    </p:spTree>
    <p:extLst>
      <p:ext uri="{BB962C8B-B14F-4D97-AF65-F5344CB8AC3E}">
        <p14:creationId xmlns:p14="http://schemas.microsoft.com/office/powerpoint/2010/main" val="2528028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BF3FC-2240-4F8F-A545-B141264D303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53309F8-1EEF-474E-A2C3-264CB4D2C59A}"/>
              </a:ext>
            </a:extLst>
          </p:cNvPr>
          <p:cNvSpPr>
            <a:spLocks noGrp="1"/>
          </p:cNvSpPr>
          <p:nvPr>
            <p:ph type="dt" sz="half" idx="10"/>
          </p:nvPr>
        </p:nvSpPr>
        <p:spPr/>
        <p:txBody>
          <a:bodyPr/>
          <a:lstStyle/>
          <a:p>
            <a:fld id="{4BD21FA2-F313-40BD-B09E-2A6426C816AB}" type="datetimeFigureOut">
              <a:rPr lang="en-GB" smtClean="0"/>
              <a:t>29/06/2020</a:t>
            </a:fld>
            <a:endParaRPr lang="en-GB"/>
          </a:p>
        </p:txBody>
      </p:sp>
      <p:sp>
        <p:nvSpPr>
          <p:cNvPr id="4" name="Footer Placeholder 3">
            <a:extLst>
              <a:ext uri="{FF2B5EF4-FFF2-40B4-BE49-F238E27FC236}">
                <a16:creationId xmlns:a16="http://schemas.microsoft.com/office/drawing/2014/main" id="{F12859EF-F45F-4FBE-83BD-60710B8A796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7FB15F8-AF5E-45B6-961F-9DA9F1501F89}"/>
              </a:ext>
            </a:extLst>
          </p:cNvPr>
          <p:cNvSpPr>
            <a:spLocks noGrp="1"/>
          </p:cNvSpPr>
          <p:nvPr>
            <p:ph type="sldNum" sz="quarter" idx="12"/>
          </p:nvPr>
        </p:nvSpPr>
        <p:spPr/>
        <p:txBody>
          <a:bodyPr/>
          <a:lstStyle/>
          <a:p>
            <a:fld id="{D7609DA8-3091-4B48-8262-84D5B0664747}" type="slidenum">
              <a:rPr lang="en-GB" smtClean="0"/>
              <a:t>‹#›</a:t>
            </a:fld>
            <a:endParaRPr lang="en-GB"/>
          </a:p>
        </p:txBody>
      </p:sp>
    </p:spTree>
    <p:extLst>
      <p:ext uri="{BB962C8B-B14F-4D97-AF65-F5344CB8AC3E}">
        <p14:creationId xmlns:p14="http://schemas.microsoft.com/office/powerpoint/2010/main" val="401305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EFF67E-1132-46F3-928C-A1050EC0B0CE}"/>
              </a:ext>
            </a:extLst>
          </p:cNvPr>
          <p:cNvSpPr>
            <a:spLocks noGrp="1"/>
          </p:cNvSpPr>
          <p:nvPr>
            <p:ph type="dt" sz="half" idx="10"/>
          </p:nvPr>
        </p:nvSpPr>
        <p:spPr/>
        <p:txBody>
          <a:bodyPr/>
          <a:lstStyle/>
          <a:p>
            <a:fld id="{4BD21FA2-F313-40BD-B09E-2A6426C816AB}" type="datetimeFigureOut">
              <a:rPr lang="en-GB" smtClean="0"/>
              <a:t>29/06/2020</a:t>
            </a:fld>
            <a:endParaRPr lang="en-GB"/>
          </a:p>
        </p:txBody>
      </p:sp>
      <p:sp>
        <p:nvSpPr>
          <p:cNvPr id="3" name="Footer Placeholder 2">
            <a:extLst>
              <a:ext uri="{FF2B5EF4-FFF2-40B4-BE49-F238E27FC236}">
                <a16:creationId xmlns:a16="http://schemas.microsoft.com/office/drawing/2014/main" id="{1CDF5FDA-EF2E-42B6-908A-307CA46E53F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06CA495-C7F2-4AB5-993F-AF53B84838A6}"/>
              </a:ext>
            </a:extLst>
          </p:cNvPr>
          <p:cNvSpPr>
            <a:spLocks noGrp="1"/>
          </p:cNvSpPr>
          <p:nvPr>
            <p:ph type="sldNum" sz="quarter" idx="12"/>
          </p:nvPr>
        </p:nvSpPr>
        <p:spPr/>
        <p:txBody>
          <a:bodyPr/>
          <a:lstStyle/>
          <a:p>
            <a:fld id="{D7609DA8-3091-4B48-8262-84D5B0664747}" type="slidenum">
              <a:rPr lang="en-GB" smtClean="0"/>
              <a:t>‹#›</a:t>
            </a:fld>
            <a:endParaRPr lang="en-GB"/>
          </a:p>
        </p:txBody>
      </p:sp>
    </p:spTree>
    <p:extLst>
      <p:ext uri="{BB962C8B-B14F-4D97-AF65-F5344CB8AC3E}">
        <p14:creationId xmlns:p14="http://schemas.microsoft.com/office/powerpoint/2010/main" val="166738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0FC0-3BA2-41D4-A9B6-008FD0325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989513-B152-4714-A76E-B251CCAABC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D4047B2-2268-4EF4-A4B4-A80D3170A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1B56F-7E59-412A-940D-C78CC51CEBB3}"/>
              </a:ext>
            </a:extLst>
          </p:cNvPr>
          <p:cNvSpPr>
            <a:spLocks noGrp="1"/>
          </p:cNvSpPr>
          <p:nvPr>
            <p:ph type="dt" sz="half" idx="10"/>
          </p:nvPr>
        </p:nvSpPr>
        <p:spPr/>
        <p:txBody>
          <a:bodyPr/>
          <a:lstStyle/>
          <a:p>
            <a:fld id="{4BD21FA2-F313-40BD-B09E-2A6426C816AB}" type="datetimeFigureOut">
              <a:rPr lang="en-GB" smtClean="0"/>
              <a:t>29/06/2020</a:t>
            </a:fld>
            <a:endParaRPr lang="en-GB"/>
          </a:p>
        </p:txBody>
      </p:sp>
      <p:sp>
        <p:nvSpPr>
          <p:cNvPr id="6" name="Footer Placeholder 5">
            <a:extLst>
              <a:ext uri="{FF2B5EF4-FFF2-40B4-BE49-F238E27FC236}">
                <a16:creationId xmlns:a16="http://schemas.microsoft.com/office/drawing/2014/main" id="{F8C85FC3-9C61-46EC-A266-29FB8A164E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B1C427-2129-4FD8-B0E2-0E9A1E0E24B5}"/>
              </a:ext>
            </a:extLst>
          </p:cNvPr>
          <p:cNvSpPr>
            <a:spLocks noGrp="1"/>
          </p:cNvSpPr>
          <p:nvPr>
            <p:ph type="sldNum" sz="quarter" idx="12"/>
          </p:nvPr>
        </p:nvSpPr>
        <p:spPr/>
        <p:txBody>
          <a:bodyPr/>
          <a:lstStyle/>
          <a:p>
            <a:fld id="{D7609DA8-3091-4B48-8262-84D5B0664747}" type="slidenum">
              <a:rPr lang="en-GB" smtClean="0"/>
              <a:t>‹#›</a:t>
            </a:fld>
            <a:endParaRPr lang="en-GB"/>
          </a:p>
        </p:txBody>
      </p:sp>
    </p:spTree>
    <p:extLst>
      <p:ext uri="{BB962C8B-B14F-4D97-AF65-F5344CB8AC3E}">
        <p14:creationId xmlns:p14="http://schemas.microsoft.com/office/powerpoint/2010/main" val="739320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152B-07DD-42DD-B489-910AAF37EA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43BB568-AC13-47A7-A02E-6BBB8A3587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87192DF-D165-4F97-B278-E10E24FA0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727C2F-8D0C-402E-B750-200BEA20CFF1}"/>
              </a:ext>
            </a:extLst>
          </p:cNvPr>
          <p:cNvSpPr>
            <a:spLocks noGrp="1"/>
          </p:cNvSpPr>
          <p:nvPr>
            <p:ph type="dt" sz="half" idx="10"/>
          </p:nvPr>
        </p:nvSpPr>
        <p:spPr/>
        <p:txBody>
          <a:bodyPr/>
          <a:lstStyle/>
          <a:p>
            <a:fld id="{4BD21FA2-F313-40BD-B09E-2A6426C816AB}" type="datetimeFigureOut">
              <a:rPr lang="en-GB" smtClean="0"/>
              <a:t>29/06/2020</a:t>
            </a:fld>
            <a:endParaRPr lang="en-GB"/>
          </a:p>
        </p:txBody>
      </p:sp>
      <p:sp>
        <p:nvSpPr>
          <p:cNvPr id="6" name="Footer Placeholder 5">
            <a:extLst>
              <a:ext uri="{FF2B5EF4-FFF2-40B4-BE49-F238E27FC236}">
                <a16:creationId xmlns:a16="http://schemas.microsoft.com/office/drawing/2014/main" id="{B1EDD22C-D614-4A66-9AD2-68B3936EF2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44D1DF-8D5F-4381-9B70-9D03687DDD3F}"/>
              </a:ext>
            </a:extLst>
          </p:cNvPr>
          <p:cNvSpPr>
            <a:spLocks noGrp="1"/>
          </p:cNvSpPr>
          <p:nvPr>
            <p:ph type="sldNum" sz="quarter" idx="12"/>
          </p:nvPr>
        </p:nvSpPr>
        <p:spPr/>
        <p:txBody>
          <a:bodyPr/>
          <a:lstStyle/>
          <a:p>
            <a:fld id="{D7609DA8-3091-4B48-8262-84D5B0664747}" type="slidenum">
              <a:rPr lang="en-GB" smtClean="0"/>
              <a:t>‹#›</a:t>
            </a:fld>
            <a:endParaRPr lang="en-GB"/>
          </a:p>
        </p:txBody>
      </p:sp>
    </p:spTree>
    <p:extLst>
      <p:ext uri="{BB962C8B-B14F-4D97-AF65-F5344CB8AC3E}">
        <p14:creationId xmlns:p14="http://schemas.microsoft.com/office/powerpoint/2010/main" val="409126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3DAF83-194B-49BD-B3F2-EC2D7B09C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836C4C7-4BC7-4384-8A6F-6DEFBF8B17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993EA1-56D6-4A7F-89D9-E46AB82E49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21FA2-F313-40BD-B09E-2A6426C816AB}" type="datetimeFigureOut">
              <a:rPr lang="en-GB" smtClean="0"/>
              <a:t>29/06/2020</a:t>
            </a:fld>
            <a:endParaRPr lang="en-GB"/>
          </a:p>
        </p:txBody>
      </p:sp>
      <p:sp>
        <p:nvSpPr>
          <p:cNvPr id="5" name="Footer Placeholder 4">
            <a:extLst>
              <a:ext uri="{FF2B5EF4-FFF2-40B4-BE49-F238E27FC236}">
                <a16:creationId xmlns:a16="http://schemas.microsoft.com/office/drawing/2014/main" id="{2771BEED-99F1-48C1-A733-DC594D21A8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02CBC15-9791-47B4-9508-B631FA1980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609DA8-3091-4B48-8262-84D5B0664747}" type="slidenum">
              <a:rPr lang="en-GB" smtClean="0"/>
              <a:t>‹#›</a:t>
            </a:fld>
            <a:endParaRPr lang="en-GB"/>
          </a:p>
        </p:txBody>
      </p:sp>
    </p:spTree>
    <p:extLst>
      <p:ext uri="{BB962C8B-B14F-4D97-AF65-F5344CB8AC3E}">
        <p14:creationId xmlns:p14="http://schemas.microsoft.com/office/powerpoint/2010/main" val="487662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chart" Target="../charts/chart1.xml"/><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3B567A-676A-4894-A3FC-2FB31B50261E}"/>
              </a:ext>
            </a:extLst>
          </p:cNvPr>
          <p:cNvSpPr txBox="1"/>
          <p:nvPr/>
        </p:nvSpPr>
        <p:spPr>
          <a:xfrm>
            <a:off x="6162674" y="4762500"/>
            <a:ext cx="2823209" cy="461665"/>
          </a:xfrm>
          <a:prstGeom prst="rect">
            <a:avLst/>
          </a:prstGeom>
          <a:noFill/>
        </p:spPr>
        <p:txBody>
          <a:bodyPr wrap="none" rtlCol="0">
            <a:spAutoFit/>
          </a:bodyPr>
          <a:lstStyle/>
          <a:p>
            <a:r>
              <a:rPr lang="en-GB" sz="2000" b="1">
                <a:solidFill>
                  <a:schemeClr val="bg1"/>
                </a:solidFill>
              </a:rPr>
              <a:t>- </a:t>
            </a:r>
            <a:r>
              <a:rPr lang="en-GB" sz="2400" b="1">
                <a:solidFill>
                  <a:schemeClr val="bg1"/>
                </a:solidFill>
              </a:rPr>
              <a:t>Highlands &amp; Islands</a:t>
            </a:r>
          </a:p>
        </p:txBody>
      </p:sp>
      <p:pic>
        <p:nvPicPr>
          <p:cNvPr id="2" name="Picture 1">
            <a:extLst>
              <a:ext uri="{FF2B5EF4-FFF2-40B4-BE49-F238E27FC236}">
                <a16:creationId xmlns:a16="http://schemas.microsoft.com/office/drawing/2014/main" id="{64D113AD-B3BC-4D23-9F51-EE5AA16FD656}"/>
              </a:ext>
            </a:extLst>
          </p:cNvPr>
          <p:cNvPicPr>
            <a:picLocks noChangeAspect="1"/>
          </p:cNvPicPr>
          <p:nvPr/>
        </p:nvPicPr>
        <p:blipFill>
          <a:blip r:embed="rId3"/>
          <a:stretch>
            <a:fillRect/>
          </a:stretch>
        </p:blipFill>
        <p:spPr>
          <a:xfrm>
            <a:off x="1253756" y="0"/>
            <a:ext cx="9684488" cy="6858000"/>
          </a:xfrm>
          <a:prstGeom prst="rect">
            <a:avLst/>
          </a:prstGeom>
        </p:spPr>
      </p:pic>
    </p:spTree>
    <p:extLst>
      <p:ext uri="{BB962C8B-B14F-4D97-AF65-F5344CB8AC3E}">
        <p14:creationId xmlns:p14="http://schemas.microsoft.com/office/powerpoint/2010/main" val="398160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40B511-57E8-48D8-A3B3-C4FB6B96C879}"/>
              </a:ext>
            </a:extLst>
          </p:cNvPr>
          <p:cNvPicPr>
            <a:picLocks noChangeAspect="1"/>
          </p:cNvPicPr>
          <p:nvPr/>
        </p:nvPicPr>
        <p:blipFill>
          <a:blip r:embed="rId3"/>
          <a:stretch>
            <a:fillRect/>
          </a:stretch>
        </p:blipFill>
        <p:spPr>
          <a:xfrm>
            <a:off x="1277772" y="0"/>
            <a:ext cx="9636455" cy="6858000"/>
          </a:xfrm>
          <a:prstGeom prst="rect">
            <a:avLst/>
          </a:prstGeom>
        </p:spPr>
      </p:pic>
    </p:spTree>
    <p:extLst>
      <p:ext uri="{BB962C8B-B14F-4D97-AF65-F5344CB8AC3E}">
        <p14:creationId xmlns:p14="http://schemas.microsoft.com/office/powerpoint/2010/main" val="2280114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C22ECE-B33C-4AE9-9B96-E2EF726A717C}"/>
              </a:ext>
            </a:extLst>
          </p:cNvPr>
          <p:cNvPicPr>
            <a:picLocks noChangeAspect="1"/>
          </p:cNvPicPr>
          <p:nvPr/>
        </p:nvPicPr>
        <p:blipFill>
          <a:blip r:embed="rId3"/>
          <a:stretch>
            <a:fillRect/>
          </a:stretch>
        </p:blipFill>
        <p:spPr>
          <a:xfrm>
            <a:off x="1318617" y="0"/>
            <a:ext cx="9554766" cy="6858000"/>
          </a:xfrm>
          <a:prstGeom prst="rect">
            <a:avLst/>
          </a:prstGeom>
        </p:spPr>
      </p:pic>
    </p:spTree>
    <p:extLst>
      <p:ext uri="{BB962C8B-B14F-4D97-AF65-F5344CB8AC3E}">
        <p14:creationId xmlns:p14="http://schemas.microsoft.com/office/powerpoint/2010/main" val="2888435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16392D-31FD-4BC9-A92C-5A3E91DB82B9}"/>
              </a:ext>
            </a:extLst>
          </p:cNvPr>
          <p:cNvPicPr>
            <a:picLocks noChangeAspect="1"/>
          </p:cNvPicPr>
          <p:nvPr/>
        </p:nvPicPr>
        <p:blipFill>
          <a:blip r:embed="rId3"/>
          <a:stretch>
            <a:fillRect/>
          </a:stretch>
        </p:blipFill>
        <p:spPr>
          <a:xfrm>
            <a:off x="1227971" y="0"/>
            <a:ext cx="9736058" cy="6858000"/>
          </a:xfrm>
          <a:prstGeom prst="rect">
            <a:avLst/>
          </a:prstGeom>
        </p:spPr>
      </p:pic>
    </p:spTree>
    <p:extLst>
      <p:ext uri="{BB962C8B-B14F-4D97-AF65-F5344CB8AC3E}">
        <p14:creationId xmlns:p14="http://schemas.microsoft.com/office/powerpoint/2010/main" val="2118461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73A416-2D13-4EF2-BE24-9B745509CDED}"/>
              </a:ext>
            </a:extLst>
          </p:cNvPr>
          <p:cNvPicPr>
            <a:picLocks noChangeAspect="1"/>
          </p:cNvPicPr>
          <p:nvPr/>
        </p:nvPicPr>
        <p:blipFill>
          <a:blip r:embed="rId3"/>
          <a:stretch>
            <a:fillRect/>
          </a:stretch>
        </p:blipFill>
        <p:spPr>
          <a:xfrm>
            <a:off x="1295400" y="0"/>
            <a:ext cx="9601200" cy="6858000"/>
          </a:xfrm>
          <a:prstGeom prst="rect">
            <a:avLst/>
          </a:prstGeom>
        </p:spPr>
      </p:pic>
    </p:spTree>
    <p:extLst>
      <p:ext uri="{BB962C8B-B14F-4D97-AF65-F5344CB8AC3E}">
        <p14:creationId xmlns:p14="http://schemas.microsoft.com/office/powerpoint/2010/main" val="515738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04D2D2-D62A-40FB-8835-859051EDF9F1}"/>
              </a:ext>
            </a:extLst>
          </p:cNvPr>
          <p:cNvPicPr>
            <a:picLocks noChangeAspect="1"/>
          </p:cNvPicPr>
          <p:nvPr/>
        </p:nvPicPr>
        <p:blipFill>
          <a:blip r:embed="rId3"/>
          <a:stretch>
            <a:fillRect/>
          </a:stretch>
        </p:blipFill>
        <p:spPr>
          <a:xfrm>
            <a:off x="1337137" y="0"/>
            <a:ext cx="9517726" cy="6858000"/>
          </a:xfrm>
          <a:prstGeom prst="rect">
            <a:avLst/>
          </a:prstGeom>
        </p:spPr>
      </p:pic>
    </p:spTree>
    <p:extLst>
      <p:ext uri="{BB962C8B-B14F-4D97-AF65-F5344CB8AC3E}">
        <p14:creationId xmlns:p14="http://schemas.microsoft.com/office/powerpoint/2010/main" val="3895258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92B769-3B65-4A3C-9F18-F59AF0DB569E}"/>
              </a:ext>
            </a:extLst>
          </p:cNvPr>
          <p:cNvPicPr>
            <a:picLocks noChangeAspect="1"/>
          </p:cNvPicPr>
          <p:nvPr/>
        </p:nvPicPr>
        <p:blipFill>
          <a:blip r:embed="rId3"/>
          <a:stretch>
            <a:fillRect/>
          </a:stretch>
        </p:blipFill>
        <p:spPr>
          <a:xfrm>
            <a:off x="1284735" y="0"/>
            <a:ext cx="9622529" cy="6858000"/>
          </a:xfrm>
          <a:prstGeom prst="rect">
            <a:avLst/>
          </a:prstGeom>
        </p:spPr>
      </p:pic>
    </p:spTree>
    <p:extLst>
      <p:ext uri="{BB962C8B-B14F-4D97-AF65-F5344CB8AC3E}">
        <p14:creationId xmlns:p14="http://schemas.microsoft.com/office/powerpoint/2010/main" val="1817692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A01AAE-3A1C-4377-AC20-8F05A6C6AC5E}"/>
              </a:ext>
            </a:extLst>
          </p:cNvPr>
          <p:cNvPicPr>
            <a:picLocks noChangeAspect="1"/>
          </p:cNvPicPr>
          <p:nvPr/>
        </p:nvPicPr>
        <p:blipFill>
          <a:blip r:embed="rId3"/>
          <a:stretch>
            <a:fillRect/>
          </a:stretch>
        </p:blipFill>
        <p:spPr>
          <a:xfrm>
            <a:off x="1292878" y="0"/>
            <a:ext cx="9606243" cy="6858000"/>
          </a:xfrm>
          <a:prstGeom prst="rect">
            <a:avLst/>
          </a:prstGeom>
        </p:spPr>
      </p:pic>
      <p:pic>
        <p:nvPicPr>
          <p:cNvPr id="2" name="Picture 1">
            <a:extLst>
              <a:ext uri="{FF2B5EF4-FFF2-40B4-BE49-F238E27FC236}">
                <a16:creationId xmlns:a16="http://schemas.microsoft.com/office/drawing/2014/main" id="{0327D178-A48B-419C-91E0-4B6C25561057}"/>
              </a:ext>
            </a:extLst>
          </p:cNvPr>
          <p:cNvPicPr>
            <a:picLocks noChangeAspect="1"/>
          </p:cNvPicPr>
          <p:nvPr/>
        </p:nvPicPr>
        <p:blipFill>
          <a:blip r:embed="rId4"/>
          <a:stretch>
            <a:fillRect/>
          </a:stretch>
        </p:blipFill>
        <p:spPr>
          <a:xfrm>
            <a:off x="1368260" y="733425"/>
            <a:ext cx="4556290" cy="5881688"/>
          </a:xfrm>
          <a:prstGeom prst="rect">
            <a:avLst/>
          </a:prstGeom>
        </p:spPr>
      </p:pic>
      <p:pic>
        <p:nvPicPr>
          <p:cNvPr id="3" name="Picture 2">
            <a:extLst>
              <a:ext uri="{FF2B5EF4-FFF2-40B4-BE49-F238E27FC236}">
                <a16:creationId xmlns:a16="http://schemas.microsoft.com/office/drawing/2014/main" id="{BC456DF2-A953-4979-B3CA-DFFA8F7F77F0}"/>
              </a:ext>
            </a:extLst>
          </p:cNvPr>
          <p:cNvPicPr>
            <a:picLocks noChangeAspect="1"/>
          </p:cNvPicPr>
          <p:nvPr/>
        </p:nvPicPr>
        <p:blipFill>
          <a:blip r:embed="rId5"/>
          <a:stretch>
            <a:fillRect/>
          </a:stretch>
        </p:blipFill>
        <p:spPr>
          <a:xfrm>
            <a:off x="5924550" y="733424"/>
            <a:ext cx="4819649" cy="5881687"/>
          </a:xfrm>
          <a:prstGeom prst="rect">
            <a:avLst/>
          </a:prstGeom>
        </p:spPr>
      </p:pic>
      <p:pic>
        <p:nvPicPr>
          <p:cNvPr id="5" name="Picture 4">
            <a:extLst>
              <a:ext uri="{FF2B5EF4-FFF2-40B4-BE49-F238E27FC236}">
                <a16:creationId xmlns:a16="http://schemas.microsoft.com/office/drawing/2014/main" id="{404AA41C-F6C9-4A57-BEC4-4A183A8A1756}"/>
              </a:ext>
            </a:extLst>
          </p:cNvPr>
          <p:cNvPicPr>
            <a:picLocks noChangeAspect="1"/>
          </p:cNvPicPr>
          <p:nvPr/>
        </p:nvPicPr>
        <p:blipFill>
          <a:blip r:embed="rId6"/>
          <a:stretch>
            <a:fillRect/>
          </a:stretch>
        </p:blipFill>
        <p:spPr>
          <a:xfrm>
            <a:off x="1368261" y="6615110"/>
            <a:ext cx="3110552" cy="242889"/>
          </a:xfrm>
          <a:prstGeom prst="rect">
            <a:avLst/>
          </a:prstGeom>
        </p:spPr>
      </p:pic>
      <p:pic>
        <p:nvPicPr>
          <p:cNvPr id="6" name="Picture 5">
            <a:extLst>
              <a:ext uri="{FF2B5EF4-FFF2-40B4-BE49-F238E27FC236}">
                <a16:creationId xmlns:a16="http://schemas.microsoft.com/office/drawing/2014/main" id="{3C4F9523-891D-461F-AEB6-07DEEF4F90A5}"/>
              </a:ext>
            </a:extLst>
          </p:cNvPr>
          <p:cNvPicPr>
            <a:picLocks noChangeAspect="1"/>
          </p:cNvPicPr>
          <p:nvPr/>
        </p:nvPicPr>
        <p:blipFill>
          <a:blip r:embed="rId7"/>
          <a:stretch>
            <a:fillRect/>
          </a:stretch>
        </p:blipFill>
        <p:spPr>
          <a:xfrm>
            <a:off x="1654272" y="3349125"/>
            <a:ext cx="75238" cy="130676"/>
          </a:xfrm>
          <a:prstGeom prst="rect">
            <a:avLst/>
          </a:prstGeom>
        </p:spPr>
      </p:pic>
      <p:sp>
        <p:nvSpPr>
          <p:cNvPr id="7" name="TextBox 6">
            <a:extLst>
              <a:ext uri="{FF2B5EF4-FFF2-40B4-BE49-F238E27FC236}">
                <a16:creationId xmlns:a16="http://schemas.microsoft.com/office/drawing/2014/main" id="{C324E22D-34AF-4C6F-B0DE-7F4188A5D263}"/>
              </a:ext>
            </a:extLst>
          </p:cNvPr>
          <p:cNvSpPr txBox="1"/>
          <p:nvPr/>
        </p:nvSpPr>
        <p:spPr>
          <a:xfrm>
            <a:off x="4392914" y="6585296"/>
            <a:ext cx="1476258" cy="169277"/>
          </a:xfrm>
          <a:prstGeom prst="rect">
            <a:avLst/>
          </a:prstGeom>
          <a:solidFill>
            <a:schemeClr val="bg1"/>
          </a:solidFill>
        </p:spPr>
        <p:txBody>
          <a:bodyPr wrap="square" rtlCol="0">
            <a:spAutoFit/>
          </a:bodyPr>
          <a:lstStyle/>
          <a:p>
            <a:r>
              <a:rPr lang="en-GB" sz="500" dirty="0"/>
              <a:t>4. Including SDS insight</a:t>
            </a:r>
          </a:p>
        </p:txBody>
      </p:sp>
      <p:pic>
        <p:nvPicPr>
          <p:cNvPr id="8" name="Picture 7">
            <a:extLst>
              <a:ext uri="{FF2B5EF4-FFF2-40B4-BE49-F238E27FC236}">
                <a16:creationId xmlns:a16="http://schemas.microsoft.com/office/drawing/2014/main" id="{A95D3A46-0EA9-4001-8E01-DD2937659F09}"/>
              </a:ext>
            </a:extLst>
          </p:cNvPr>
          <p:cNvPicPr>
            <a:picLocks noChangeAspect="1"/>
          </p:cNvPicPr>
          <p:nvPr/>
        </p:nvPicPr>
        <p:blipFill>
          <a:blip r:embed="rId8"/>
          <a:stretch>
            <a:fillRect/>
          </a:stretch>
        </p:blipFill>
        <p:spPr>
          <a:xfrm>
            <a:off x="4459852" y="6769416"/>
            <a:ext cx="1328738" cy="88583"/>
          </a:xfrm>
          <a:prstGeom prst="rect">
            <a:avLst/>
          </a:prstGeom>
        </p:spPr>
      </p:pic>
      <p:pic>
        <p:nvPicPr>
          <p:cNvPr id="9" name="Picture 8">
            <a:extLst>
              <a:ext uri="{FF2B5EF4-FFF2-40B4-BE49-F238E27FC236}">
                <a16:creationId xmlns:a16="http://schemas.microsoft.com/office/drawing/2014/main" id="{29DCAE65-179E-4118-9ECC-89A6F6286C58}"/>
              </a:ext>
            </a:extLst>
          </p:cNvPr>
          <p:cNvPicPr>
            <a:picLocks noChangeAspect="1"/>
          </p:cNvPicPr>
          <p:nvPr/>
        </p:nvPicPr>
        <p:blipFill>
          <a:blip r:embed="rId9"/>
          <a:stretch>
            <a:fillRect/>
          </a:stretch>
        </p:blipFill>
        <p:spPr>
          <a:xfrm>
            <a:off x="5924550" y="6623328"/>
            <a:ext cx="3924300" cy="226402"/>
          </a:xfrm>
          <a:prstGeom prst="rect">
            <a:avLst/>
          </a:prstGeom>
        </p:spPr>
      </p:pic>
    </p:spTree>
    <p:extLst>
      <p:ext uri="{BB962C8B-B14F-4D97-AF65-F5344CB8AC3E}">
        <p14:creationId xmlns:p14="http://schemas.microsoft.com/office/powerpoint/2010/main" val="179315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C546BFB8-FDB1-43BC-85B1-045A0B07D680}"/>
              </a:ext>
            </a:extLst>
          </p:cNvPr>
          <p:cNvSpPr/>
          <p:nvPr/>
        </p:nvSpPr>
        <p:spPr>
          <a:xfrm>
            <a:off x="6142709" y="1150702"/>
            <a:ext cx="4348513" cy="1487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1" name="Rectangle 20">
            <a:extLst>
              <a:ext uri="{FF2B5EF4-FFF2-40B4-BE49-F238E27FC236}">
                <a16:creationId xmlns:a16="http://schemas.microsoft.com/office/drawing/2014/main" id="{67F69D0C-C90E-44EE-9497-332675481ADA}"/>
              </a:ext>
            </a:extLst>
          </p:cNvPr>
          <p:cNvSpPr/>
          <p:nvPr/>
        </p:nvSpPr>
        <p:spPr>
          <a:xfrm>
            <a:off x="1662620" y="1104471"/>
            <a:ext cx="4356000" cy="759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b="1">
              <a:solidFill>
                <a:schemeClr val="bg1"/>
              </a:solidFill>
              <a:latin typeface="FS Lola" panose="02000506050000020004" pitchFamily="50" charset="0"/>
            </a:endParaRPr>
          </a:p>
        </p:txBody>
      </p:sp>
      <p:sp>
        <p:nvSpPr>
          <p:cNvPr id="2" name="Title 1">
            <a:extLst>
              <a:ext uri="{FF2B5EF4-FFF2-40B4-BE49-F238E27FC236}">
                <a16:creationId xmlns:a16="http://schemas.microsoft.com/office/drawing/2014/main" id="{BFE33C3B-C151-4420-A9A5-340029C6B82E}"/>
              </a:ext>
            </a:extLst>
          </p:cNvPr>
          <p:cNvSpPr>
            <a:spLocks noGrp="1"/>
          </p:cNvSpPr>
          <p:nvPr>
            <p:ph type="ctrTitle"/>
          </p:nvPr>
        </p:nvSpPr>
        <p:spPr>
          <a:xfrm>
            <a:off x="2779968" y="408833"/>
            <a:ext cx="7794446" cy="700580"/>
          </a:xfrm>
        </p:spPr>
        <p:txBody>
          <a:bodyPr>
            <a:normAutofit fontScale="90000"/>
          </a:bodyPr>
          <a:lstStyle/>
          <a:p>
            <a:pPr algn="l">
              <a:tabLst>
                <a:tab pos="5295900" algn="l"/>
              </a:tabLst>
            </a:pPr>
            <a:r>
              <a:rPr lang="en-GB" sz="2100" b="1" dirty="0">
                <a:latin typeface="FS Lola"/>
              </a:rPr>
              <a:t>Lanarkshire (ROA Area)</a:t>
            </a:r>
            <a:br>
              <a:rPr lang="en-GB" sz="2100" dirty="0">
                <a:latin typeface="FS Lola" panose="02000506050000020004" pitchFamily="50" charset="0"/>
              </a:rPr>
            </a:br>
            <a:r>
              <a:rPr lang="en-GB" sz="1200" b="1" dirty="0">
                <a:solidFill>
                  <a:schemeClr val="accent6"/>
                </a:solidFill>
                <a:latin typeface="FS Lola"/>
              </a:rPr>
              <a:t>COVID-19 current and future skills demand</a:t>
            </a:r>
            <a:br>
              <a:rPr lang="en-GB" sz="1200" b="1" dirty="0">
                <a:latin typeface="FS Lola" panose="02000506050000020004" pitchFamily="50" charset="0"/>
              </a:rPr>
            </a:br>
            <a:r>
              <a:rPr lang="en-GB" sz="1000" dirty="0">
                <a:solidFill>
                  <a:srgbClr val="006072"/>
                </a:solidFill>
                <a:latin typeface="FS Lola"/>
              </a:rPr>
              <a:t>This infographic presents data for the </a:t>
            </a:r>
            <a:r>
              <a:rPr lang="en-US" sz="1000" dirty="0">
                <a:solidFill>
                  <a:srgbClr val="006072"/>
                </a:solidFill>
                <a:latin typeface="FS Lola"/>
              </a:rPr>
              <a:t>Lanarkshire region</a:t>
            </a:r>
            <a:r>
              <a:rPr lang="en-GB" sz="1000" dirty="0">
                <a:solidFill>
                  <a:srgbClr val="006072"/>
                </a:solidFill>
                <a:latin typeface="FS Lola"/>
              </a:rPr>
              <a:t>, comprising the local authorities of East Dunbartonshire, North Lanarkshire, and South Lanarkshire.</a:t>
            </a:r>
            <a:br>
              <a:rPr lang="en-GB" sz="1000" dirty="0">
                <a:solidFill>
                  <a:srgbClr val="006072"/>
                </a:solidFill>
                <a:latin typeface="FS Lola"/>
              </a:rPr>
            </a:br>
            <a:r>
              <a:rPr lang="en-GB" sz="1000" dirty="0">
                <a:solidFill>
                  <a:srgbClr val="006072"/>
                </a:solidFill>
                <a:latin typeface="FS Lola"/>
              </a:rPr>
              <a:t>.</a:t>
            </a:r>
            <a:br>
              <a:rPr lang="en-GB" sz="1000" dirty="0">
                <a:solidFill>
                  <a:srgbClr val="006072"/>
                </a:solidFill>
                <a:latin typeface="FS Lola"/>
              </a:rPr>
            </a:br>
            <a:br>
              <a:rPr lang="en-GB" sz="1000" dirty="0">
                <a:solidFill>
                  <a:srgbClr val="006072"/>
                </a:solidFill>
                <a:latin typeface="FS Lola"/>
              </a:rPr>
            </a:br>
            <a:endParaRPr lang="en-GB" sz="1000" dirty="0">
              <a:solidFill>
                <a:srgbClr val="006072"/>
              </a:solidFill>
              <a:latin typeface="FS Lola"/>
            </a:endParaRPr>
          </a:p>
        </p:txBody>
      </p:sp>
      <p:pic>
        <p:nvPicPr>
          <p:cNvPr id="8" name="Picture 7">
            <a:extLst>
              <a:ext uri="{FF2B5EF4-FFF2-40B4-BE49-F238E27FC236}">
                <a16:creationId xmlns:a16="http://schemas.microsoft.com/office/drawing/2014/main" id="{02C38B2A-F1C5-4707-9387-B27EC314BE00}"/>
              </a:ext>
            </a:extLst>
          </p:cNvPr>
          <p:cNvPicPr>
            <a:picLocks noChangeAspect="1"/>
          </p:cNvPicPr>
          <p:nvPr/>
        </p:nvPicPr>
        <p:blipFill>
          <a:blip r:embed="rId3"/>
          <a:stretch>
            <a:fillRect/>
          </a:stretch>
        </p:blipFill>
        <p:spPr>
          <a:xfrm>
            <a:off x="1606523" y="97272"/>
            <a:ext cx="1222272" cy="831824"/>
          </a:xfrm>
          <a:prstGeom prst="rect">
            <a:avLst/>
          </a:prstGeom>
        </p:spPr>
      </p:pic>
      <p:sp>
        <p:nvSpPr>
          <p:cNvPr id="29" name="Subtitle 2">
            <a:extLst>
              <a:ext uri="{FF2B5EF4-FFF2-40B4-BE49-F238E27FC236}">
                <a16:creationId xmlns:a16="http://schemas.microsoft.com/office/drawing/2014/main" id="{BA3525C6-2387-48C2-97FD-10F19009CD78}"/>
              </a:ext>
            </a:extLst>
          </p:cNvPr>
          <p:cNvSpPr txBox="1">
            <a:spLocks/>
          </p:cNvSpPr>
          <p:nvPr/>
        </p:nvSpPr>
        <p:spPr>
          <a:xfrm>
            <a:off x="1672962" y="987582"/>
            <a:ext cx="4356000" cy="168195"/>
          </a:xfrm>
          <a:prstGeom prst="rect">
            <a:avLst/>
          </a:prstGeom>
          <a:solidFill>
            <a:srgbClr val="009FAE"/>
          </a:solidFill>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200" b="1" dirty="0">
                <a:solidFill>
                  <a:schemeClr val="bg1"/>
                </a:solidFill>
                <a:latin typeface="FS Lola" panose="02000506050000020004" pitchFamily="50" charset="0"/>
              </a:rPr>
              <a:t>Employment</a:t>
            </a:r>
            <a:r>
              <a:rPr lang="en-GB" sz="1200" b="1" baseline="30000" dirty="0">
                <a:solidFill>
                  <a:schemeClr val="bg1"/>
                </a:solidFill>
                <a:latin typeface="FS Lola" panose="02000506050000020004" pitchFamily="50" charset="0"/>
              </a:rPr>
              <a:t>1</a:t>
            </a:r>
          </a:p>
        </p:txBody>
      </p:sp>
      <p:sp>
        <p:nvSpPr>
          <p:cNvPr id="33" name="TextBox 32">
            <a:extLst>
              <a:ext uri="{FF2B5EF4-FFF2-40B4-BE49-F238E27FC236}">
                <a16:creationId xmlns:a16="http://schemas.microsoft.com/office/drawing/2014/main" id="{ED21DEFF-11C9-4D58-B1D3-6F59E2C29B98}"/>
              </a:ext>
            </a:extLst>
          </p:cNvPr>
          <p:cNvSpPr txBox="1"/>
          <p:nvPr/>
        </p:nvSpPr>
        <p:spPr>
          <a:xfrm>
            <a:off x="1629723" y="1155584"/>
            <a:ext cx="4071165" cy="553998"/>
          </a:xfrm>
          <a:prstGeom prst="rect">
            <a:avLst/>
          </a:prstGeom>
          <a:noFill/>
        </p:spPr>
        <p:txBody>
          <a:bodyPr wrap="square" rtlCol="0">
            <a:spAutoFit/>
          </a:bodyPr>
          <a:lstStyle/>
          <a:p>
            <a:r>
              <a:rPr lang="en-GB" sz="1400" b="1" dirty="0">
                <a:solidFill>
                  <a:srgbClr val="009FAE"/>
                </a:solidFill>
                <a:latin typeface="FS Lola" panose="02000506050000020004" pitchFamily="50" charset="0"/>
              </a:rPr>
              <a:t>Lanarkshire total jobs </a:t>
            </a:r>
            <a:r>
              <a:rPr lang="en-GB" sz="1400" dirty="0">
                <a:latin typeface="FS Lola" panose="02000506050000020004" pitchFamily="50" charset="0"/>
              </a:rPr>
              <a:t>in 2020: </a:t>
            </a:r>
          </a:p>
          <a:p>
            <a:r>
              <a:rPr lang="en-GB" sz="1600" b="1" dirty="0">
                <a:solidFill>
                  <a:srgbClr val="009FAE"/>
                </a:solidFill>
                <a:latin typeface="FS Lola" panose="02000506050000020004" pitchFamily="50" charset="0"/>
              </a:rPr>
              <a:t>298,500 (11% of Scottish total)</a:t>
            </a:r>
          </a:p>
        </p:txBody>
      </p:sp>
      <p:sp>
        <p:nvSpPr>
          <p:cNvPr id="63" name="TextBox 62">
            <a:extLst>
              <a:ext uri="{FF2B5EF4-FFF2-40B4-BE49-F238E27FC236}">
                <a16:creationId xmlns:a16="http://schemas.microsoft.com/office/drawing/2014/main" id="{A1EF1A5C-C8AC-432F-A550-80DA1212E70C}"/>
              </a:ext>
            </a:extLst>
          </p:cNvPr>
          <p:cNvSpPr txBox="1"/>
          <p:nvPr/>
        </p:nvSpPr>
        <p:spPr>
          <a:xfrm>
            <a:off x="1622538" y="6312600"/>
            <a:ext cx="2584637" cy="553998"/>
          </a:xfrm>
          <a:prstGeom prst="rect">
            <a:avLst/>
          </a:prstGeom>
          <a:noFill/>
          <a:ln>
            <a:noFill/>
          </a:ln>
        </p:spPr>
        <p:txBody>
          <a:bodyPr wrap="square" rtlCol="0">
            <a:spAutoFit/>
          </a:bodyPr>
          <a:lstStyle/>
          <a:p>
            <a:r>
              <a:rPr lang="en-US" sz="600" b="1" dirty="0">
                <a:latin typeface="FS Lola" panose="02000506050000020004" pitchFamily="50" charset="0"/>
              </a:rPr>
              <a:t>1 </a:t>
            </a:r>
            <a:r>
              <a:rPr lang="en-US" sz="600" dirty="0">
                <a:latin typeface="FS Lola" panose="02000506050000020004" pitchFamily="50" charset="0"/>
              </a:rPr>
              <a:t>Forecasts by Oxford Economics (unless otherwise stated). Employment data for 2020 is itself forecast. These figures should be treated with caution and use only as an indication. Data was produced in April 2020 and captures some early impact of COVID-19. </a:t>
            </a:r>
          </a:p>
          <a:p>
            <a:r>
              <a:rPr lang="en-US" sz="600" b="1" dirty="0">
                <a:latin typeface="FS Lola" panose="02000506050000020004" pitchFamily="50" charset="0"/>
              </a:rPr>
              <a:t>2 </a:t>
            </a:r>
            <a:r>
              <a:rPr lang="en-US" sz="600" dirty="0">
                <a:latin typeface="FS Lola" panose="02000506050000020004" pitchFamily="50" charset="0"/>
              </a:rPr>
              <a:t>Based on Burning Glass job postings data</a:t>
            </a:r>
          </a:p>
        </p:txBody>
      </p:sp>
      <p:pic>
        <p:nvPicPr>
          <p:cNvPr id="35" name="Picture 34" descr="A close up of a logo&#10;&#10;Description automatically generated">
            <a:extLst>
              <a:ext uri="{FF2B5EF4-FFF2-40B4-BE49-F238E27FC236}">
                <a16:creationId xmlns:a16="http://schemas.microsoft.com/office/drawing/2014/main" id="{761FDCE8-142B-447C-BF7A-E1534DDDC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0923" y="5931297"/>
            <a:ext cx="313461" cy="313461"/>
          </a:xfrm>
          <a:prstGeom prst="rect">
            <a:avLst/>
          </a:prstGeom>
        </p:spPr>
      </p:pic>
      <p:pic>
        <p:nvPicPr>
          <p:cNvPr id="38" name="Picture 37" descr="A close up of a logo&#10;&#10;Description automatically generated">
            <a:extLst>
              <a:ext uri="{FF2B5EF4-FFF2-40B4-BE49-F238E27FC236}">
                <a16:creationId xmlns:a16="http://schemas.microsoft.com/office/drawing/2014/main" id="{C55812D7-AA81-45CA-8F3E-E3F8FC168A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4373" y="5887575"/>
            <a:ext cx="307809" cy="307160"/>
          </a:xfrm>
          <a:prstGeom prst="rect">
            <a:avLst/>
          </a:prstGeom>
        </p:spPr>
      </p:pic>
      <p:pic>
        <p:nvPicPr>
          <p:cNvPr id="55" name="Picture 54" descr="A close up of a logo&#10;&#10;Description automatically generated">
            <a:extLst>
              <a:ext uri="{FF2B5EF4-FFF2-40B4-BE49-F238E27FC236}">
                <a16:creationId xmlns:a16="http://schemas.microsoft.com/office/drawing/2014/main" id="{201BBC2D-67CC-4B70-901C-CD5FE80548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7512" y="5884096"/>
            <a:ext cx="307809" cy="307160"/>
          </a:xfrm>
          <a:prstGeom prst="rect">
            <a:avLst/>
          </a:prstGeom>
        </p:spPr>
      </p:pic>
      <p:pic>
        <p:nvPicPr>
          <p:cNvPr id="58" name="Picture 57" descr="A close up of a logo&#10;&#10;Description automatically generated">
            <a:extLst>
              <a:ext uri="{FF2B5EF4-FFF2-40B4-BE49-F238E27FC236}">
                <a16:creationId xmlns:a16="http://schemas.microsoft.com/office/drawing/2014/main" id="{B5A55A4B-927B-43AB-8BEA-51851DE13B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85000" y="5925317"/>
            <a:ext cx="320116" cy="319441"/>
          </a:xfrm>
          <a:prstGeom prst="rect">
            <a:avLst/>
          </a:prstGeom>
        </p:spPr>
      </p:pic>
      <p:sp>
        <p:nvSpPr>
          <p:cNvPr id="71" name="TextBox 70">
            <a:extLst>
              <a:ext uri="{FF2B5EF4-FFF2-40B4-BE49-F238E27FC236}">
                <a16:creationId xmlns:a16="http://schemas.microsoft.com/office/drawing/2014/main" id="{A872C59F-9584-4746-A98F-893605058281}"/>
              </a:ext>
            </a:extLst>
          </p:cNvPr>
          <p:cNvSpPr txBox="1"/>
          <p:nvPr/>
        </p:nvSpPr>
        <p:spPr>
          <a:xfrm>
            <a:off x="4068663" y="6319321"/>
            <a:ext cx="2715837" cy="553998"/>
          </a:xfrm>
          <a:prstGeom prst="rect">
            <a:avLst/>
          </a:prstGeom>
          <a:noFill/>
          <a:ln>
            <a:noFill/>
          </a:ln>
        </p:spPr>
        <p:txBody>
          <a:bodyPr wrap="square" rtlCol="0">
            <a:spAutoFit/>
          </a:bodyPr>
          <a:lstStyle/>
          <a:p>
            <a:r>
              <a:rPr lang="en-US" sz="600" b="1" dirty="0">
                <a:latin typeface="FS Lola" panose="02000506050000020004" pitchFamily="50" charset="0"/>
              </a:rPr>
              <a:t>3</a:t>
            </a:r>
            <a:r>
              <a:rPr lang="en-GB" sz="600" b="1" dirty="0">
                <a:latin typeface="FS Lola" panose="02000506050000020004" pitchFamily="50" charset="0"/>
              </a:rPr>
              <a:t> </a:t>
            </a:r>
            <a:r>
              <a:rPr lang="en-GB" sz="600" dirty="0">
                <a:latin typeface="FS Lola" panose="02000506050000020004" pitchFamily="50" charset="0"/>
              </a:rPr>
              <a:t>Source: Burning Glass data, based on 4 digit SOC</a:t>
            </a:r>
          </a:p>
          <a:p>
            <a:r>
              <a:rPr lang="en-US" sz="600" b="1" dirty="0">
                <a:latin typeface="FS Lola" panose="02000506050000020004" pitchFamily="50" charset="0"/>
              </a:rPr>
              <a:t>4 </a:t>
            </a:r>
            <a:r>
              <a:rPr lang="en-US" sz="600" dirty="0">
                <a:latin typeface="FS Lola" panose="02000506050000020004" pitchFamily="50" charset="0"/>
              </a:rPr>
              <a:t>Data published by Scottish Government</a:t>
            </a:r>
            <a:endParaRPr lang="en-US" sz="600" b="1" dirty="0">
              <a:latin typeface="FS Lola" panose="02000506050000020004" pitchFamily="50" charset="0"/>
            </a:endParaRPr>
          </a:p>
          <a:p>
            <a:r>
              <a:rPr lang="en-US" sz="600" dirty="0">
                <a:latin typeface="FS Lola" panose="02000506050000020004" pitchFamily="50" charset="0"/>
              </a:rPr>
              <a:t>5 Source: NOMIS Annual Population Survey (APS). Figures for</a:t>
            </a:r>
          </a:p>
          <a:p>
            <a:r>
              <a:rPr lang="en-US" sz="600" dirty="0">
                <a:latin typeface="FS Lola" panose="02000506050000020004" pitchFamily="50" charset="0"/>
              </a:rPr>
              <a:t>12 months to December 2019</a:t>
            </a:r>
          </a:p>
          <a:p>
            <a:r>
              <a:rPr lang="en-US" sz="600" dirty="0">
                <a:latin typeface="FS Lola" panose="02000506050000020004" pitchFamily="50" charset="0"/>
              </a:rPr>
              <a:t>6 Source: APS. Figures for 12 months to December 2019</a:t>
            </a:r>
          </a:p>
        </p:txBody>
      </p:sp>
      <p:sp>
        <p:nvSpPr>
          <p:cNvPr id="40" name="Rectangle 39">
            <a:extLst>
              <a:ext uri="{FF2B5EF4-FFF2-40B4-BE49-F238E27FC236}">
                <a16:creationId xmlns:a16="http://schemas.microsoft.com/office/drawing/2014/main" id="{5033FA24-DF34-4B6A-A390-910BB2E3CE4B}"/>
              </a:ext>
            </a:extLst>
          </p:cNvPr>
          <p:cNvSpPr/>
          <p:nvPr/>
        </p:nvSpPr>
        <p:spPr>
          <a:xfrm>
            <a:off x="2656152" y="5483176"/>
            <a:ext cx="995836" cy="61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sz="1100" b="1" dirty="0">
                <a:solidFill>
                  <a:schemeClr val="bg1"/>
                </a:solidFill>
                <a:latin typeface="FS Lola" panose="02000506050000020004" pitchFamily="50" charset="0"/>
              </a:rPr>
              <a:t>10% female </a:t>
            </a:r>
          </a:p>
          <a:p>
            <a:pPr algn="r"/>
            <a:r>
              <a:rPr lang="en-GB" sz="1100" b="1" dirty="0">
                <a:solidFill>
                  <a:schemeClr val="bg1"/>
                </a:solidFill>
                <a:latin typeface="FS Lola" panose="02000506050000020004" pitchFamily="50" charset="0"/>
              </a:rPr>
              <a:t>90% male</a:t>
            </a:r>
          </a:p>
        </p:txBody>
      </p:sp>
      <p:sp>
        <p:nvSpPr>
          <p:cNvPr id="36" name="Rectangle 35">
            <a:extLst>
              <a:ext uri="{FF2B5EF4-FFF2-40B4-BE49-F238E27FC236}">
                <a16:creationId xmlns:a16="http://schemas.microsoft.com/office/drawing/2014/main" id="{497F39C4-576B-4887-A0B4-E411E6490BBB}"/>
              </a:ext>
            </a:extLst>
          </p:cNvPr>
          <p:cNvSpPr/>
          <p:nvPr/>
        </p:nvSpPr>
        <p:spPr>
          <a:xfrm>
            <a:off x="3858099" y="5272891"/>
            <a:ext cx="1043876" cy="261610"/>
          </a:xfrm>
          <a:prstGeom prst="rect">
            <a:avLst/>
          </a:prstGeom>
        </p:spPr>
        <p:txBody>
          <a:bodyPr wrap="none">
            <a:spAutoFit/>
          </a:bodyPr>
          <a:lstStyle/>
          <a:p>
            <a:r>
              <a:rPr lang="en-GB" sz="1100" b="1">
                <a:solidFill>
                  <a:schemeClr val="bg1"/>
                </a:solidFill>
                <a:latin typeface="FS Lola" panose="02000506050000020004" pitchFamily="50" charset="0"/>
              </a:rPr>
              <a:t>Ethnicity Split</a:t>
            </a:r>
            <a:r>
              <a:rPr lang="en-GB" sz="1100" b="1" baseline="30000">
                <a:solidFill>
                  <a:schemeClr val="bg1"/>
                </a:solidFill>
                <a:latin typeface="FS Lola" panose="02000506050000020004" pitchFamily="50" charset="0"/>
              </a:rPr>
              <a:t>6</a:t>
            </a:r>
          </a:p>
        </p:txBody>
      </p:sp>
      <p:sp>
        <p:nvSpPr>
          <p:cNvPr id="42" name="Rectangle 41">
            <a:extLst>
              <a:ext uri="{FF2B5EF4-FFF2-40B4-BE49-F238E27FC236}">
                <a16:creationId xmlns:a16="http://schemas.microsoft.com/office/drawing/2014/main" id="{075B615B-E6F4-4243-9763-13CC2CD17AC3}"/>
              </a:ext>
            </a:extLst>
          </p:cNvPr>
          <p:cNvSpPr/>
          <p:nvPr/>
        </p:nvSpPr>
        <p:spPr>
          <a:xfrm>
            <a:off x="1768154" y="5258175"/>
            <a:ext cx="958917" cy="261610"/>
          </a:xfrm>
          <a:prstGeom prst="rect">
            <a:avLst/>
          </a:prstGeom>
        </p:spPr>
        <p:txBody>
          <a:bodyPr wrap="none">
            <a:spAutoFit/>
          </a:bodyPr>
          <a:lstStyle/>
          <a:p>
            <a:r>
              <a:rPr lang="en-GB" sz="1100" b="1">
                <a:solidFill>
                  <a:schemeClr val="bg1"/>
                </a:solidFill>
                <a:latin typeface="FS Lola" panose="02000506050000020004" pitchFamily="50" charset="0"/>
              </a:rPr>
              <a:t>Gender Split</a:t>
            </a:r>
            <a:r>
              <a:rPr lang="en-GB" sz="1100" b="1" baseline="30000">
                <a:solidFill>
                  <a:schemeClr val="bg1"/>
                </a:solidFill>
                <a:latin typeface="FS Lola" panose="02000506050000020004" pitchFamily="50" charset="0"/>
              </a:rPr>
              <a:t>5</a:t>
            </a:r>
            <a:endParaRPr lang="en-GB" sz="1100" b="1">
              <a:solidFill>
                <a:schemeClr val="bg1"/>
              </a:solidFill>
              <a:latin typeface="FS Lola" panose="02000506050000020004" pitchFamily="50" charset="0"/>
            </a:endParaRPr>
          </a:p>
        </p:txBody>
      </p:sp>
      <p:pic>
        <p:nvPicPr>
          <p:cNvPr id="103" name="Picture 4">
            <a:extLst>
              <a:ext uri="{FF2B5EF4-FFF2-40B4-BE49-F238E27FC236}">
                <a16:creationId xmlns:a16="http://schemas.microsoft.com/office/drawing/2014/main" id="{2FFE1141-CB2F-4BC9-AFB3-9E36E8A05D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2111" y="1035126"/>
            <a:ext cx="837109" cy="838879"/>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a:extLst>
              <a:ext uri="{FF2B5EF4-FFF2-40B4-BE49-F238E27FC236}">
                <a16:creationId xmlns:a16="http://schemas.microsoft.com/office/drawing/2014/main" id="{8C4E3945-45DF-4651-891C-227DC321C65F}"/>
              </a:ext>
            </a:extLst>
          </p:cNvPr>
          <p:cNvSpPr txBox="1"/>
          <p:nvPr/>
        </p:nvSpPr>
        <p:spPr>
          <a:xfrm>
            <a:off x="6090225" y="6332736"/>
            <a:ext cx="2715837" cy="461665"/>
          </a:xfrm>
          <a:prstGeom prst="rect">
            <a:avLst/>
          </a:prstGeom>
          <a:noFill/>
          <a:ln>
            <a:noFill/>
          </a:ln>
        </p:spPr>
        <p:txBody>
          <a:bodyPr wrap="square" rtlCol="0">
            <a:spAutoFit/>
          </a:bodyPr>
          <a:lstStyle/>
          <a:p>
            <a:r>
              <a:rPr lang="en-US" sz="600" dirty="0">
                <a:latin typeface="FS Lola" panose="02000506050000020004" pitchFamily="50" charset="0"/>
              </a:rPr>
              <a:t>7 Source: DWP Stat Xplore</a:t>
            </a:r>
          </a:p>
          <a:p>
            <a:r>
              <a:rPr lang="en-US" sz="600" dirty="0">
                <a:latin typeface="FS Lola" panose="02000506050000020004" pitchFamily="50" charset="0"/>
              </a:rPr>
              <a:t>8 Based on NRS Mid-Year Population Estimates for 2019.</a:t>
            </a:r>
          </a:p>
          <a:p>
            <a:r>
              <a:rPr lang="en-US" sz="600" dirty="0">
                <a:latin typeface="FS Lola" panose="02000506050000020004" pitchFamily="50" charset="0"/>
              </a:rPr>
              <a:t>9 Source: NOMIS Claimant Count</a:t>
            </a:r>
          </a:p>
          <a:p>
            <a:r>
              <a:rPr lang="en-US" sz="600" dirty="0">
                <a:latin typeface="FS Lola" panose="02000506050000020004" pitchFamily="50" charset="0"/>
              </a:rPr>
              <a:t>10 Published by SDS as Participation Measure (2019 figures used)</a:t>
            </a:r>
          </a:p>
        </p:txBody>
      </p:sp>
      <p:sp>
        <p:nvSpPr>
          <p:cNvPr id="68" name="Subtitle 2">
            <a:extLst>
              <a:ext uri="{FF2B5EF4-FFF2-40B4-BE49-F238E27FC236}">
                <a16:creationId xmlns:a16="http://schemas.microsoft.com/office/drawing/2014/main" id="{4BACAD05-2C0A-4E0A-9F5A-9CE0A23941C3}"/>
              </a:ext>
            </a:extLst>
          </p:cNvPr>
          <p:cNvSpPr txBox="1">
            <a:spLocks/>
          </p:cNvSpPr>
          <p:nvPr/>
        </p:nvSpPr>
        <p:spPr>
          <a:xfrm>
            <a:off x="6135221" y="985297"/>
            <a:ext cx="4356000" cy="169200"/>
          </a:xfrm>
          <a:prstGeom prst="rect">
            <a:avLst/>
          </a:prstGeom>
          <a:solidFill>
            <a:srgbClr val="006473"/>
          </a:solidFill>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200" b="1">
                <a:solidFill>
                  <a:schemeClr val="bg1"/>
                </a:solidFill>
                <a:latin typeface="FS Lola" panose="02000506050000020004" pitchFamily="50" charset="0"/>
              </a:rPr>
              <a:t>Impact on People</a:t>
            </a:r>
            <a:r>
              <a:rPr lang="en-US" sz="800" b="1"/>
              <a:t> </a:t>
            </a:r>
            <a:endParaRPr lang="en-GB" sz="1200" b="1" baseline="30000">
              <a:solidFill>
                <a:schemeClr val="bg1"/>
              </a:solidFill>
              <a:latin typeface="FS Lola" panose="02000506050000020004" pitchFamily="50" charset="0"/>
            </a:endParaRPr>
          </a:p>
        </p:txBody>
      </p:sp>
      <p:sp>
        <p:nvSpPr>
          <p:cNvPr id="69" name="TextBox 68">
            <a:extLst>
              <a:ext uri="{FF2B5EF4-FFF2-40B4-BE49-F238E27FC236}">
                <a16:creationId xmlns:a16="http://schemas.microsoft.com/office/drawing/2014/main" id="{BF319BE9-9125-4D37-BC7E-9C857E2C5C66}"/>
              </a:ext>
            </a:extLst>
          </p:cNvPr>
          <p:cNvSpPr txBox="1"/>
          <p:nvPr/>
        </p:nvSpPr>
        <p:spPr>
          <a:xfrm>
            <a:off x="6310651" y="1158957"/>
            <a:ext cx="3282004" cy="307777"/>
          </a:xfrm>
          <a:prstGeom prst="rect">
            <a:avLst/>
          </a:prstGeom>
          <a:noFill/>
        </p:spPr>
        <p:txBody>
          <a:bodyPr wrap="square" rtlCol="0">
            <a:spAutoFit/>
          </a:bodyPr>
          <a:lstStyle/>
          <a:p>
            <a:r>
              <a:rPr lang="en-GB" sz="1350" b="1" dirty="0">
                <a:solidFill>
                  <a:srgbClr val="006171"/>
                </a:solidFill>
                <a:latin typeface="FS Lola" panose="02000506050000020004" pitchFamily="50" charset="0"/>
              </a:rPr>
              <a:t>Unemployment rate (16+)</a:t>
            </a:r>
            <a:r>
              <a:rPr lang="en-GB" sz="1400" b="1" baseline="30000" dirty="0">
                <a:solidFill>
                  <a:srgbClr val="006473"/>
                </a:solidFill>
                <a:latin typeface="FS Lola" panose="02000506050000020004" pitchFamily="50" charset="0"/>
              </a:rPr>
              <a:t>5</a:t>
            </a:r>
            <a:endParaRPr lang="en-GB" sz="1350" b="1" dirty="0">
              <a:solidFill>
                <a:srgbClr val="006473"/>
              </a:solidFill>
              <a:latin typeface="FS Lola" panose="02000506050000020004" pitchFamily="50" charset="0"/>
            </a:endParaRPr>
          </a:p>
        </p:txBody>
      </p:sp>
      <p:sp>
        <p:nvSpPr>
          <p:cNvPr id="70" name="TextBox 69">
            <a:extLst>
              <a:ext uri="{FF2B5EF4-FFF2-40B4-BE49-F238E27FC236}">
                <a16:creationId xmlns:a16="http://schemas.microsoft.com/office/drawing/2014/main" id="{A484F585-1B6E-4F25-BF9F-118F5025A8DA}"/>
              </a:ext>
            </a:extLst>
          </p:cNvPr>
          <p:cNvSpPr txBox="1"/>
          <p:nvPr/>
        </p:nvSpPr>
        <p:spPr>
          <a:xfrm>
            <a:off x="6324751" y="1382087"/>
            <a:ext cx="2692646" cy="660374"/>
          </a:xfrm>
          <a:prstGeom prst="rect">
            <a:avLst/>
          </a:prstGeom>
          <a:noFill/>
        </p:spPr>
        <p:txBody>
          <a:bodyPr wrap="square" rtlCol="0">
            <a:spAutoFit/>
          </a:bodyPr>
          <a:lstStyle/>
          <a:p>
            <a:pPr>
              <a:lnSpc>
                <a:spcPct val="114000"/>
              </a:lnSpc>
            </a:pPr>
            <a:r>
              <a:rPr lang="en-GB" sz="1100" b="1" dirty="0">
                <a:solidFill>
                  <a:srgbClr val="009FAE"/>
                </a:solidFill>
                <a:latin typeface="FS Lola" panose="02000506050000020004" pitchFamily="50" charset="0"/>
              </a:rPr>
              <a:t>Lanarkshire: 3.2%</a:t>
            </a:r>
          </a:p>
          <a:p>
            <a:pPr>
              <a:lnSpc>
                <a:spcPct val="114000"/>
              </a:lnSpc>
            </a:pPr>
            <a:r>
              <a:rPr lang="en-GB" sz="1100" b="1" dirty="0">
                <a:solidFill>
                  <a:srgbClr val="92AF2A"/>
                </a:solidFill>
                <a:latin typeface="FS Lola" panose="02000506050000020004" pitchFamily="50" charset="0"/>
              </a:rPr>
              <a:t>Scotland: 3.5 %</a:t>
            </a:r>
            <a:endParaRPr lang="en-GB" sz="1100" dirty="0">
              <a:solidFill>
                <a:srgbClr val="92AF2A"/>
              </a:solidFill>
              <a:latin typeface="FS Lola" panose="02000506050000020004" pitchFamily="50" charset="0"/>
            </a:endParaRPr>
          </a:p>
          <a:p>
            <a:pPr>
              <a:lnSpc>
                <a:spcPct val="114000"/>
              </a:lnSpc>
            </a:pPr>
            <a:endParaRPr lang="en-GB" sz="1100" b="1" dirty="0">
              <a:solidFill>
                <a:srgbClr val="009FAE"/>
              </a:solidFill>
              <a:latin typeface="FS Lola" panose="02000506050000020004" pitchFamily="50" charset="0"/>
            </a:endParaRPr>
          </a:p>
        </p:txBody>
      </p:sp>
      <p:sp>
        <p:nvSpPr>
          <p:cNvPr id="73" name="Rectangle 72">
            <a:extLst>
              <a:ext uri="{FF2B5EF4-FFF2-40B4-BE49-F238E27FC236}">
                <a16:creationId xmlns:a16="http://schemas.microsoft.com/office/drawing/2014/main" id="{4DDCF877-FB3E-4A38-B3C0-9BDEB9A928E1}"/>
              </a:ext>
            </a:extLst>
          </p:cNvPr>
          <p:cNvSpPr/>
          <p:nvPr/>
        </p:nvSpPr>
        <p:spPr>
          <a:xfrm>
            <a:off x="6144797" y="4890904"/>
            <a:ext cx="4356000" cy="14492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4" name="Subtitle 2">
            <a:extLst>
              <a:ext uri="{FF2B5EF4-FFF2-40B4-BE49-F238E27FC236}">
                <a16:creationId xmlns:a16="http://schemas.microsoft.com/office/drawing/2014/main" id="{E6F44A00-9337-4F91-9A6A-C88D8531E31A}"/>
              </a:ext>
            </a:extLst>
          </p:cNvPr>
          <p:cNvSpPr txBox="1">
            <a:spLocks/>
          </p:cNvSpPr>
          <p:nvPr/>
        </p:nvSpPr>
        <p:spPr>
          <a:xfrm>
            <a:off x="6144797" y="4720564"/>
            <a:ext cx="4356000" cy="176163"/>
          </a:xfrm>
          <a:prstGeom prst="rect">
            <a:avLst/>
          </a:prstGeom>
          <a:solidFill>
            <a:srgbClr val="009FAE"/>
          </a:solidFill>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200" b="1" dirty="0">
                <a:solidFill>
                  <a:schemeClr val="bg1"/>
                </a:solidFill>
                <a:latin typeface="FS Lola" panose="02000506050000020004" pitchFamily="50" charset="0"/>
              </a:rPr>
              <a:t>Participation of 16-19 year olds</a:t>
            </a:r>
            <a:r>
              <a:rPr lang="en-GB" sz="1100" b="1" baseline="30000" dirty="0">
                <a:solidFill>
                  <a:schemeClr val="bg1"/>
                </a:solidFill>
                <a:latin typeface="FS Lola" panose="02000506050000020004" pitchFamily="50" charset="0"/>
              </a:rPr>
              <a:t>10</a:t>
            </a:r>
            <a:endParaRPr lang="en-GB" sz="1200" b="1" dirty="0">
              <a:solidFill>
                <a:schemeClr val="bg1"/>
              </a:solidFill>
              <a:latin typeface="FS Lola" panose="02000506050000020004" pitchFamily="50" charset="0"/>
            </a:endParaRPr>
          </a:p>
        </p:txBody>
      </p:sp>
      <p:sp>
        <p:nvSpPr>
          <p:cNvPr id="77" name="Rectangle 76">
            <a:extLst>
              <a:ext uri="{FF2B5EF4-FFF2-40B4-BE49-F238E27FC236}">
                <a16:creationId xmlns:a16="http://schemas.microsoft.com/office/drawing/2014/main" id="{35709EB4-AD54-451D-9DE0-54F7E7996A7F}"/>
              </a:ext>
            </a:extLst>
          </p:cNvPr>
          <p:cNvSpPr/>
          <p:nvPr/>
        </p:nvSpPr>
        <p:spPr>
          <a:xfrm>
            <a:off x="6135218" y="2663661"/>
            <a:ext cx="4348513" cy="10646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8" name="TextBox 77">
            <a:extLst>
              <a:ext uri="{FF2B5EF4-FFF2-40B4-BE49-F238E27FC236}">
                <a16:creationId xmlns:a16="http://schemas.microsoft.com/office/drawing/2014/main" id="{0A8C8345-9FF6-44FD-8813-BF335521DCDB}"/>
              </a:ext>
            </a:extLst>
          </p:cNvPr>
          <p:cNvSpPr txBox="1"/>
          <p:nvPr/>
        </p:nvSpPr>
        <p:spPr>
          <a:xfrm>
            <a:off x="6843704" y="2625474"/>
            <a:ext cx="3298878" cy="307777"/>
          </a:xfrm>
          <a:prstGeom prst="rect">
            <a:avLst/>
          </a:prstGeom>
          <a:noFill/>
        </p:spPr>
        <p:txBody>
          <a:bodyPr wrap="square" rtlCol="0">
            <a:spAutoFit/>
          </a:bodyPr>
          <a:lstStyle/>
          <a:p>
            <a:r>
              <a:rPr lang="en-GB" sz="1350" b="1" dirty="0">
                <a:solidFill>
                  <a:srgbClr val="006473"/>
                </a:solidFill>
                <a:latin typeface="FS Lola" panose="02000506050000020004" pitchFamily="50" charset="0"/>
              </a:rPr>
              <a:t>Universal Credit</a:t>
            </a:r>
            <a:r>
              <a:rPr lang="en-GB" sz="1200" b="1" baseline="30000" dirty="0">
                <a:solidFill>
                  <a:srgbClr val="006473"/>
                </a:solidFill>
                <a:latin typeface="FS Lola" panose="02000506050000020004" pitchFamily="50" charset="0"/>
              </a:rPr>
              <a:t> 7</a:t>
            </a:r>
            <a:endParaRPr lang="en-GB" sz="1350" b="1" dirty="0">
              <a:solidFill>
                <a:srgbClr val="006473"/>
              </a:solidFill>
              <a:latin typeface="FS Lola" panose="02000506050000020004" pitchFamily="50" charset="0"/>
            </a:endParaRPr>
          </a:p>
        </p:txBody>
      </p:sp>
      <p:sp>
        <p:nvSpPr>
          <p:cNvPr id="79" name="TextBox 78">
            <a:extLst>
              <a:ext uri="{FF2B5EF4-FFF2-40B4-BE49-F238E27FC236}">
                <a16:creationId xmlns:a16="http://schemas.microsoft.com/office/drawing/2014/main" id="{78175268-5B00-45BB-B447-40F2F0E7351A}"/>
              </a:ext>
            </a:extLst>
          </p:cNvPr>
          <p:cNvSpPr txBox="1"/>
          <p:nvPr/>
        </p:nvSpPr>
        <p:spPr>
          <a:xfrm>
            <a:off x="6880652" y="2895431"/>
            <a:ext cx="4098001" cy="853375"/>
          </a:xfrm>
          <a:prstGeom prst="rect">
            <a:avLst/>
          </a:prstGeom>
          <a:noFill/>
        </p:spPr>
        <p:txBody>
          <a:bodyPr wrap="square" rtlCol="0">
            <a:spAutoFit/>
          </a:bodyPr>
          <a:lstStyle/>
          <a:p>
            <a:pPr>
              <a:lnSpc>
                <a:spcPct val="114000"/>
              </a:lnSpc>
            </a:pPr>
            <a:r>
              <a:rPr lang="en-GB" sz="1100" b="1" dirty="0">
                <a:solidFill>
                  <a:srgbClr val="009FAE"/>
                </a:solidFill>
                <a:latin typeface="FS Lola" panose="02000506050000020004" pitchFamily="50" charset="0"/>
              </a:rPr>
              <a:t>56,440 people</a:t>
            </a:r>
            <a:r>
              <a:rPr lang="en-GB" sz="1100" dirty="0">
                <a:latin typeface="FS Lola" panose="02000506050000020004" pitchFamily="50" charset="0"/>
              </a:rPr>
              <a:t> on Universal Credit (7.3% of the regional </a:t>
            </a:r>
          </a:p>
          <a:p>
            <a:pPr>
              <a:lnSpc>
                <a:spcPct val="114000"/>
              </a:lnSpc>
            </a:pPr>
            <a:r>
              <a:rPr lang="en-GB" sz="1100" dirty="0">
                <a:latin typeface="FS Lola" panose="02000506050000020004" pitchFamily="50" charset="0"/>
              </a:rPr>
              <a:t>population</a:t>
            </a:r>
            <a:r>
              <a:rPr lang="en-GB" sz="1100" baseline="30000" dirty="0">
                <a:latin typeface="FS Lola" panose="02000506050000020004" pitchFamily="50" charset="0"/>
              </a:rPr>
              <a:t>8</a:t>
            </a:r>
            <a:r>
              <a:rPr lang="en-GB" sz="1100" dirty="0">
                <a:latin typeface="FS Lola" panose="02000506050000020004" pitchFamily="50" charset="0"/>
              </a:rPr>
              <a:t>)</a:t>
            </a:r>
          </a:p>
          <a:p>
            <a:pPr>
              <a:lnSpc>
                <a:spcPct val="114000"/>
              </a:lnSpc>
            </a:pPr>
            <a:r>
              <a:rPr lang="en-GB" sz="1100" b="1" dirty="0">
                <a:solidFill>
                  <a:srgbClr val="009FAE"/>
                </a:solidFill>
                <a:latin typeface="FS Lola" panose="02000506050000020004" pitchFamily="50" charset="0"/>
              </a:rPr>
              <a:t>Up 40% </a:t>
            </a:r>
            <a:r>
              <a:rPr lang="en-GB" sz="1100" dirty="0">
                <a:latin typeface="FS Lola" panose="02000506050000020004" pitchFamily="50" charset="0"/>
              </a:rPr>
              <a:t>between March and April 2020 </a:t>
            </a:r>
          </a:p>
          <a:p>
            <a:pPr>
              <a:lnSpc>
                <a:spcPct val="114000"/>
              </a:lnSpc>
            </a:pPr>
            <a:r>
              <a:rPr lang="en-GB" sz="1100" b="1" dirty="0">
                <a:solidFill>
                  <a:srgbClr val="92AF2A"/>
                </a:solidFill>
                <a:latin typeface="FS Lola" panose="02000506050000020004" pitchFamily="50" charset="0"/>
              </a:rPr>
              <a:t>Scotland: increase of 41%</a:t>
            </a:r>
            <a:endParaRPr lang="en-GB" sz="1100" dirty="0">
              <a:latin typeface="FS Lola" panose="02000506050000020004" pitchFamily="50" charset="0"/>
            </a:endParaRPr>
          </a:p>
        </p:txBody>
      </p:sp>
      <p:sp>
        <p:nvSpPr>
          <p:cNvPr id="80" name="Rectangle 79">
            <a:extLst>
              <a:ext uri="{FF2B5EF4-FFF2-40B4-BE49-F238E27FC236}">
                <a16:creationId xmlns:a16="http://schemas.microsoft.com/office/drawing/2014/main" id="{4C2D94B8-D78B-4F87-B1A0-61C8A3B56056}"/>
              </a:ext>
            </a:extLst>
          </p:cNvPr>
          <p:cNvSpPr/>
          <p:nvPr/>
        </p:nvSpPr>
        <p:spPr>
          <a:xfrm>
            <a:off x="6135218" y="3819804"/>
            <a:ext cx="4348513" cy="8719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1" name="TextBox 80">
            <a:extLst>
              <a:ext uri="{FF2B5EF4-FFF2-40B4-BE49-F238E27FC236}">
                <a16:creationId xmlns:a16="http://schemas.microsoft.com/office/drawing/2014/main" id="{2E4750BB-9768-408C-AD21-A6478352C5DD}"/>
              </a:ext>
            </a:extLst>
          </p:cNvPr>
          <p:cNvSpPr txBox="1"/>
          <p:nvPr/>
        </p:nvSpPr>
        <p:spPr>
          <a:xfrm>
            <a:off x="6880651" y="3791243"/>
            <a:ext cx="3298878" cy="307777"/>
          </a:xfrm>
          <a:prstGeom prst="rect">
            <a:avLst/>
          </a:prstGeom>
          <a:noFill/>
        </p:spPr>
        <p:txBody>
          <a:bodyPr wrap="square" rtlCol="0">
            <a:spAutoFit/>
          </a:bodyPr>
          <a:lstStyle/>
          <a:p>
            <a:r>
              <a:rPr lang="en-GB" sz="1350" b="1" dirty="0">
                <a:solidFill>
                  <a:srgbClr val="006473"/>
                </a:solidFill>
                <a:latin typeface="FS Lola" panose="02000506050000020004" pitchFamily="50" charset="0"/>
              </a:rPr>
              <a:t>Claimant Count</a:t>
            </a:r>
            <a:r>
              <a:rPr lang="en-GB" sz="1200" b="1" baseline="30000" dirty="0">
                <a:solidFill>
                  <a:srgbClr val="006473"/>
                </a:solidFill>
                <a:latin typeface="FS Lola" panose="02000506050000020004" pitchFamily="50" charset="0"/>
              </a:rPr>
              <a:t> 9</a:t>
            </a:r>
            <a:endParaRPr lang="en-GB" sz="1350" b="1" dirty="0">
              <a:solidFill>
                <a:srgbClr val="006473"/>
              </a:solidFill>
              <a:latin typeface="FS Lola" panose="02000506050000020004" pitchFamily="50" charset="0"/>
            </a:endParaRPr>
          </a:p>
        </p:txBody>
      </p:sp>
      <p:sp>
        <p:nvSpPr>
          <p:cNvPr id="82" name="TextBox 81">
            <a:extLst>
              <a:ext uri="{FF2B5EF4-FFF2-40B4-BE49-F238E27FC236}">
                <a16:creationId xmlns:a16="http://schemas.microsoft.com/office/drawing/2014/main" id="{525810A1-701E-46DA-9377-7F6EC3442983}"/>
              </a:ext>
            </a:extLst>
          </p:cNvPr>
          <p:cNvSpPr txBox="1"/>
          <p:nvPr/>
        </p:nvSpPr>
        <p:spPr>
          <a:xfrm>
            <a:off x="6893826" y="4026830"/>
            <a:ext cx="3587653" cy="660374"/>
          </a:xfrm>
          <a:prstGeom prst="rect">
            <a:avLst/>
          </a:prstGeom>
          <a:noFill/>
        </p:spPr>
        <p:txBody>
          <a:bodyPr wrap="square" rtlCol="0">
            <a:spAutoFit/>
          </a:bodyPr>
          <a:lstStyle/>
          <a:p>
            <a:pPr>
              <a:lnSpc>
                <a:spcPct val="114000"/>
              </a:lnSpc>
            </a:pPr>
            <a:r>
              <a:rPr lang="en-GB" sz="1100" b="1" dirty="0">
                <a:solidFill>
                  <a:srgbClr val="009FAE"/>
                </a:solidFill>
                <a:latin typeface="FS Lola" panose="02000506050000020004" pitchFamily="50" charset="0"/>
              </a:rPr>
              <a:t>27,405 claimants </a:t>
            </a:r>
            <a:r>
              <a:rPr lang="en-GB" sz="1100" dirty="0">
                <a:latin typeface="FS Lola" panose="02000506050000020004" pitchFamily="50" charset="0"/>
              </a:rPr>
              <a:t>(3.6% of the regional population)</a:t>
            </a:r>
          </a:p>
          <a:p>
            <a:pPr>
              <a:lnSpc>
                <a:spcPct val="114000"/>
              </a:lnSpc>
            </a:pPr>
            <a:r>
              <a:rPr lang="en-GB" sz="1100" b="1" dirty="0">
                <a:solidFill>
                  <a:srgbClr val="009FAE"/>
                </a:solidFill>
                <a:latin typeface="FS Lola" panose="02000506050000020004" pitchFamily="50" charset="0"/>
              </a:rPr>
              <a:t>up by 66% </a:t>
            </a:r>
            <a:r>
              <a:rPr lang="en-GB" sz="1100" dirty="0">
                <a:latin typeface="FS Lola" panose="02000506050000020004" pitchFamily="50" charset="0"/>
              </a:rPr>
              <a:t>between March and April 2020</a:t>
            </a:r>
          </a:p>
          <a:p>
            <a:pPr>
              <a:lnSpc>
                <a:spcPct val="114000"/>
              </a:lnSpc>
            </a:pPr>
            <a:r>
              <a:rPr lang="en-GB" sz="1100" b="1" dirty="0">
                <a:solidFill>
                  <a:srgbClr val="92AF2A"/>
                </a:solidFill>
                <a:latin typeface="FS Lola" panose="02000506050000020004" pitchFamily="50" charset="0"/>
              </a:rPr>
              <a:t>Scotland: increase of 64.1%</a:t>
            </a:r>
            <a:r>
              <a:rPr lang="en-GB" sz="1100" b="1" dirty="0">
                <a:solidFill>
                  <a:srgbClr val="009FAE"/>
                </a:solidFill>
                <a:latin typeface="FS Lola" panose="02000506050000020004" pitchFamily="50" charset="0"/>
              </a:rPr>
              <a:t> </a:t>
            </a:r>
            <a:endParaRPr lang="en-GB" sz="1100" dirty="0">
              <a:latin typeface="FS Lola" panose="02000506050000020004" pitchFamily="50" charset="0"/>
            </a:endParaRPr>
          </a:p>
        </p:txBody>
      </p:sp>
      <p:sp>
        <p:nvSpPr>
          <p:cNvPr id="83" name="TextBox 82">
            <a:extLst>
              <a:ext uri="{FF2B5EF4-FFF2-40B4-BE49-F238E27FC236}">
                <a16:creationId xmlns:a16="http://schemas.microsoft.com/office/drawing/2014/main" id="{77176F90-E6B6-4493-8F77-ADD105FB0172}"/>
              </a:ext>
            </a:extLst>
          </p:cNvPr>
          <p:cNvSpPr txBox="1"/>
          <p:nvPr/>
        </p:nvSpPr>
        <p:spPr>
          <a:xfrm>
            <a:off x="6321262" y="1823203"/>
            <a:ext cx="3282004" cy="307777"/>
          </a:xfrm>
          <a:prstGeom prst="rect">
            <a:avLst/>
          </a:prstGeom>
          <a:noFill/>
        </p:spPr>
        <p:txBody>
          <a:bodyPr wrap="square" rtlCol="0">
            <a:spAutoFit/>
          </a:bodyPr>
          <a:lstStyle/>
          <a:p>
            <a:r>
              <a:rPr lang="en-GB" sz="1350" b="1" dirty="0">
                <a:solidFill>
                  <a:srgbClr val="006171"/>
                </a:solidFill>
                <a:latin typeface="FS Lola" panose="02000506050000020004" pitchFamily="50" charset="0"/>
              </a:rPr>
              <a:t>Unemployment rate (16-24)</a:t>
            </a:r>
            <a:r>
              <a:rPr lang="en-GB" sz="1200" b="1" baseline="30000" dirty="0">
                <a:solidFill>
                  <a:srgbClr val="006473"/>
                </a:solidFill>
                <a:latin typeface="FS Lola" panose="02000506050000020004" pitchFamily="50" charset="0"/>
              </a:rPr>
              <a:t> 6</a:t>
            </a:r>
            <a:endParaRPr lang="en-GB" sz="1350" b="1" dirty="0">
              <a:solidFill>
                <a:srgbClr val="006473"/>
              </a:solidFill>
              <a:latin typeface="FS Lola" panose="02000506050000020004" pitchFamily="50" charset="0"/>
            </a:endParaRPr>
          </a:p>
        </p:txBody>
      </p:sp>
      <p:sp>
        <p:nvSpPr>
          <p:cNvPr id="84" name="TextBox 83">
            <a:extLst>
              <a:ext uri="{FF2B5EF4-FFF2-40B4-BE49-F238E27FC236}">
                <a16:creationId xmlns:a16="http://schemas.microsoft.com/office/drawing/2014/main" id="{58826AC9-4610-4381-B757-C376DC14737D}"/>
              </a:ext>
            </a:extLst>
          </p:cNvPr>
          <p:cNvSpPr txBox="1"/>
          <p:nvPr/>
        </p:nvSpPr>
        <p:spPr>
          <a:xfrm>
            <a:off x="6321262" y="2019627"/>
            <a:ext cx="3282004" cy="660374"/>
          </a:xfrm>
          <a:prstGeom prst="rect">
            <a:avLst/>
          </a:prstGeom>
          <a:noFill/>
        </p:spPr>
        <p:txBody>
          <a:bodyPr wrap="square" rtlCol="0">
            <a:spAutoFit/>
          </a:bodyPr>
          <a:lstStyle/>
          <a:p>
            <a:pPr>
              <a:lnSpc>
                <a:spcPct val="114000"/>
              </a:lnSpc>
            </a:pPr>
            <a:r>
              <a:rPr lang="en-GB" sz="1100" b="1" dirty="0">
                <a:solidFill>
                  <a:srgbClr val="009FAE"/>
                </a:solidFill>
                <a:latin typeface="FS Lola" panose="02000506050000020004" pitchFamily="50" charset="0"/>
              </a:rPr>
              <a:t>Lanarkshire: </a:t>
            </a:r>
            <a:r>
              <a:rPr lang="en-US" sz="1100" b="1" dirty="0">
                <a:solidFill>
                  <a:srgbClr val="009FAE"/>
                </a:solidFill>
                <a:latin typeface="FS Lola" panose="02000506050000020004" pitchFamily="50" charset="0"/>
              </a:rPr>
              <a:t>11%</a:t>
            </a:r>
          </a:p>
          <a:p>
            <a:pPr>
              <a:lnSpc>
                <a:spcPct val="114000"/>
              </a:lnSpc>
            </a:pPr>
            <a:r>
              <a:rPr lang="en-GB" sz="1100" b="1" dirty="0">
                <a:solidFill>
                  <a:srgbClr val="92AF2A"/>
                </a:solidFill>
                <a:latin typeface="FS Lola" panose="02000506050000020004" pitchFamily="50" charset="0"/>
              </a:rPr>
              <a:t>Scotland: 8%</a:t>
            </a:r>
            <a:endParaRPr lang="en-GB" sz="1100" dirty="0">
              <a:solidFill>
                <a:srgbClr val="92AF2A"/>
              </a:solidFill>
              <a:latin typeface="FS Lola" panose="02000506050000020004" pitchFamily="50" charset="0"/>
            </a:endParaRPr>
          </a:p>
          <a:p>
            <a:pPr>
              <a:lnSpc>
                <a:spcPct val="114000"/>
              </a:lnSpc>
            </a:pPr>
            <a:endParaRPr lang="en-GB" sz="1100" b="1" dirty="0">
              <a:solidFill>
                <a:srgbClr val="009FAE"/>
              </a:solidFill>
              <a:latin typeface="FS Lola" panose="02000506050000020004" pitchFamily="50" charset="0"/>
            </a:endParaRPr>
          </a:p>
        </p:txBody>
      </p:sp>
      <p:sp>
        <p:nvSpPr>
          <p:cNvPr id="105" name="TextBox 104">
            <a:extLst>
              <a:ext uri="{FF2B5EF4-FFF2-40B4-BE49-F238E27FC236}">
                <a16:creationId xmlns:a16="http://schemas.microsoft.com/office/drawing/2014/main" id="{9926EEF6-121E-4E81-98F6-0D2CC26772B4}"/>
              </a:ext>
            </a:extLst>
          </p:cNvPr>
          <p:cNvSpPr txBox="1"/>
          <p:nvPr/>
        </p:nvSpPr>
        <p:spPr>
          <a:xfrm>
            <a:off x="6239751" y="5310298"/>
            <a:ext cx="941979" cy="907941"/>
          </a:xfrm>
          <a:prstGeom prst="rect">
            <a:avLst/>
          </a:prstGeom>
          <a:solidFill>
            <a:srgbClr val="59407D"/>
          </a:solidFill>
        </p:spPr>
        <p:txBody>
          <a:bodyPr wrap="square" rtlCol="0">
            <a:spAutoFit/>
          </a:bodyPr>
          <a:lstStyle/>
          <a:p>
            <a:r>
              <a:rPr lang="en-GB" sz="1200" dirty="0">
                <a:solidFill>
                  <a:schemeClr val="bg1"/>
                </a:solidFill>
                <a:latin typeface="FS Lola" panose="02000506050000020004" pitchFamily="50" charset="0"/>
              </a:rPr>
              <a:t>Education: </a:t>
            </a:r>
            <a:r>
              <a:rPr lang="en-GB" sz="1600" b="1" dirty="0">
                <a:solidFill>
                  <a:schemeClr val="bg1"/>
                </a:solidFill>
                <a:latin typeface="FS Lola" panose="02000506050000020004" pitchFamily="50" charset="0"/>
              </a:rPr>
              <a:t>73.3%</a:t>
            </a:r>
          </a:p>
          <a:p>
            <a:endParaRPr lang="en-GB" sz="400" dirty="0">
              <a:solidFill>
                <a:schemeClr val="bg1"/>
              </a:solidFill>
              <a:latin typeface="FS Lola" panose="02000506050000020004" pitchFamily="50" charset="0"/>
            </a:endParaRPr>
          </a:p>
          <a:p>
            <a:pPr algn="r"/>
            <a:r>
              <a:rPr lang="en-GB" sz="1050" dirty="0">
                <a:solidFill>
                  <a:schemeClr val="bg1"/>
                </a:solidFill>
                <a:latin typeface="FS Lola" panose="02000506050000020004" pitchFamily="50" charset="0"/>
              </a:rPr>
              <a:t>Scotland: 71.4%</a:t>
            </a:r>
          </a:p>
        </p:txBody>
      </p:sp>
      <p:sp>
        <p:nvSpPr>
          <p:cNvPr id="106" name="TextBox 105">
            <a:extLst>
              <a:ext uri="{FF2B5EF4-FFF2-40B4-BE49-F238E27FC236}">
                <a16:creationId xmlns:a16="http://schemas.microsoft.com/office/drawing/2014/main" id="{F9F09F26-F3BE-4DBC-9550-79C110459CA9}"/>
              </a:ext>
            </a:extLst>
          </p:cNvPr>
          <p:cNvSpPr txBox="1"/>
          <p:nvPr/>
        </p:nvSpPr>
        <p:spPr>
          <a:xfrm>
            <a:off x="7211619" y="5311608"/>
            <a:ext cx="1045631" cy="907941"/>
          </a:xfrm>
          <a:prstGeom prst="rect">
            <a:avLst/>
          </a:prstGeom>
          <a:solidFill>
            <a:srgbClr val="92AF2A"/>
          </a:solidFill>
        </p:spPr>
        <p:txBody>
          <a:bodyPr wrap="square" rtlCol="0">
            <a:spAutoFit/>
          </a:bodyPr>
          <a:lstStyle/>
          <a:p>
            <a:r>
              <a:rPr lang="en-GB" sz="1200" dirty="0">
                <a:solidFill>
                  <a:schemeClr val="bg1"/>
                </a:solidFill>
                <a:latin typeface="FS Lola" panose="02000506050000020004" pitchFamily="50" charset="0"/>
              </a:rPr>
              <a:t>Employment:</a:t>
            </a:r>
          </a:p>
          <a:p>
            <a:r>
              <a:rPr lang="en-GB" sz="1600" b="1" dirty="0">
                <a:solidFill>
                  <a:schemeClr val="bg1"/>
                </a:solidFill>
                <a:latin typeface="FS Lola" panose="02000506050000020004" pitchFamily="50" charset="0"/>
              </a:rPr>
              <a:t>17.1%</a:t>
            </a:r>
          </a:p>
          <a:p>
            <a:endParaRPr lang="en-GB" sz="400" dirty="0">
              <a:solidFill>
                <a:schemeClr val="bg1"/>
              </a:solidFill>
              <a:latin typeface="FS Lola" panose="02000506050000020004" pitchFamily="50" charset="0"/>
            </a:endParaRPr>
          </a:p>
          <a:p>
            <a:pPr algn="r"/>
            <a:r>
              <a:rPr lang="en-GB" sz="1050" dirty="0">
                <a:solidFill>
                  <a:schemeClr val="bg1"/>
                </a:solidFill>
                <a:latin typeface="FS Lola" panose="02000506050000020004" pitchFamily="50" charset="0"/>
              </a:rPr>
              <a:t>Scotland: 18.2%</a:t>
            </a:r>
          </a:p>
        </p:txBody>
      </p:sp>
      <p:sp>
        <p:nvSpPr>
          <p:cNvPr id="107" name="TextBox 106">
            <a:extLst>
              <a:ext uri="{FF2B5EF4-FFF2-40B4-BE49-F238E27FC236}">
                <a16:creationId xmlns:a16="http://schemas.microsoft.com/office/drawing/2014/main" id="{03BF1869-C41C-472F-BB8D-2869282E3992}"/>
              </a:ext>
            </a:extLst>
          </p:cNvPr>
          <p:cNvSpPr txBox="1"/>
          <p:nvPr/>
        </p:nvSpPr>
        <p:spPr>
          <a:xfrm>
            <a:off x="8303914" y="5305129"/>
            <a:ext cx="943200" cy="907941"/>
          </a:xfrm>
          <a:prstGeom prst="rect">
            <a:avLst/>
          </a:prstGeom>
          <a:solidFill>
            <a:srgbClr val="009FAE"/>
          </a:solidFill>
        </p:spPr>
        <p:txBody>
          <a:bodyPr wrap="square" rtlCol="0">
            <a:spAutoFit/>
          </a:bodyPr>
          <a:lstStyle/>
          <a:p>
            <a:r>
              <a:rPr lang="en-GB" sz="1200" dirty="0">
                <a:solidFill>
                  <a:schemeClr val="bg1"/>
                </a:solidFill>
                <a:latin typeface="FS Lola" panose="02000506050000020004" pitchFamily="50" charset="0"/>
              </a:rPr>
              <a:t>Training:</a:t>
            </a:r>
          </a:p>
          <a:p>
            <a:r>
              <a:rPr lang="en-GB" sz="1600" b="1" dirty="0">
                <a:solidFill>
                  <a:schemeClr val="bg1"/>
                </a:solidFill>
                <a:latin typeface="FS Lola" panose="02000506050000020004" pitchFamily="50" charset="0"/>
              </a:rPr>
              <a:t>1.7%</a:t>
            </a:r>
          </a:p>
          <a:p>
            <a:endParaRPr lang="en-GB" sz="400" dirty="0">
              <a:solidFill>
                <a:schemeClr val="bg1"/>
              </a:solidFill>
              <a:latin typeface="FS Lola" panose="02000506050000020004" pitchFamily="50" charset="0"/>
            </a:endParaRPr>
          </a:p>
          <a:p>
            <a:pPr algn="r"/>
            <a:r>
              <a:rPr lang="en-GB" sz="1050" dirty="0">
                <a:solidFill>
                  <a:schemeClr val="bg1"/>
                </a:solidFill>
                <a:latin typeface="FS Lola" panose="02000506050000020004" pitchFamily="50" charset="0"/>
              </a:rPr>
              <a:t>Scotland: 2.0%</a:t>
            </a:r>
          </a:p>
        </p:txBody>
      </p:sp>
      <p:sp>
        <p:nvSpPr>
          <p:cNvPr id="108" name="TextBox 107">
            <a:extLst>
              <a:ext uri="{FF2B5EF4-FFF2-40B4-BE49-F238E27FC236}">
                <a16:creationId xmlns:a16="http://schemas.microsoft.com/office/drawing/2014/main" id="{0E54993B-A5B0-4DB3-9B16-5833D6D91435}"/>
              </a:ext>
            </a:extLst>
          </p:cNvPr>
          <p:cNvSpPr txBox="1"/>
          <p:nvPr/>
        </p:nvSpPr>
        <p:spPr>
          <a:xfrm>
            <a:off x="9387078" y="5521702"/>
            <a:ext cx="1045631" cy="561692"/>
          </a:xfrm>
          <a:prstGeom prst="rect">
            <a:avLst/>
          </a:prstGeom>
          <a:solidFill>
            <a:srgbClr val="006171"/>
          </a:solidFill>
        </p:spPr>
        <p:txBody>
          <a:bodyPr wrap="square" rtlCol="0">
            <a:spAutoFit/>
          </a:bodyPr>
          <a:lstStyle/>
          <a:p>
            <a:pPr algn="ctr"/>
            <a:r>
              <a:rPr lang="en-GB" sz="1600" b="1" dirty="0">
                <a:solidFill>
                  <a:schemeClr val="bg1"/>
                </a:solidFill>
                <a:latin typeface="FS Lola" panose="02000506050000020004" pitchFamily="50" charset="0"/>
              </a:rPr>
              <a:t>2.6%</a:t>
            </a:r>
          </a:p>
          <a:p>
            <a:endParaRPr lang="en-GB" sz="400" dirty="0">
              <a:solidFill>
                <a:schemeClr val="bg1"/>
              </a:solidFill>
              <a:latin typeface="FS Lola" panose="02000506050000020004" pitchFamily="50" charset="0"/>
            </a:endParaRPr>
          </a:p>
          <a:p>
            <a:pPr algn="r"/>
            <a:r>
              <a:rPr lang="en-GB" sz="1050" dirty="0">
                <a:solidFill>
                  <a:schemeClr val="bg1"/>
                </a:solidFill>
                <a:latin typeface="FS Lola" panose="02000506050000020004" pitchFamily="50" charset="0"/>
              </a:rPr>
              <a:t>Scotland: 3.1%</a:t>
            </a:r>
          </a:p>
        </p:txBody>
      </p:sp>
      <p:pic>
        <p:nvPicPr>
          <p:cNvPr id="109" name="Picture 108">
            <a:extLst>
              <a:ext uri="{FF2B5EF4-FFF2-40B4-BE49-F238E27FC236}">
                <a16:creationId xmlns:a16="http://schemas.microsoft.com/office/drawing/2014/main" id="{8E21D34C-EC2C-4168-84BC-6B885A842122}"/>
              </a:ext>
            </a:extLst>
          </p:cNvPr>
          <p:cNvPicPr>
            <a:picLocks noChangeAspect="1"/>
          </p:cNvPicPr>
          <p:nvPr/>
        </p:nvPicPr>
        <p:blipFill>
          <a:blip r:embed="rId8">
            <a:clrChange>
              <a:clrFrom>
                <a:srgbClr val="ECECED"/>
              </a:clrFrom>
              <a:clrTo>
                <a:srgbClr val="ECECED">
                  <a:alpha val="0"/>
                </a:srgbClr>
              </a:clrTo>
            </a:clrChange>
          </a:blip>
          <a:stretch>
            <a:fillRect/>
          </a:stretch>
        </p:blipFill>
        <p:spPr>
          <a:xfrm>
            <a:off x="6034391" y="2637018"/>
            <a:ext cx="914400" cy="947058"/>
          </a:xfrm>
          <a:prstGeom prst="rect">
            <a:avLst/>
          </a:prstGeom>
        </p:spPr>
      </p:pic>
      <p:pic>
        <p:nvPicPr>
          <p:cNvPr id="110" name="Picture 109">
            <a:extLst>
              <a:ext uri="{FF2B5EF4-FFF2-40B4-BE49-F238E27FC236}">
                <a16:creationId xmlns:a16="http://schemas.microsoft.com/office/drawing/2014/main" id="{C58F1FE5-8CAE-4607-B15B-555AFC49570A}"/>
              </a:ext>
            </a:extLst>
          </p:cNvPr>
          <p:cNvPicPr>
            <a:picLocks noChangeAspect="1"/>
          </p:cNvPicPr>
          <p:nvPr/>
        </p:nvPicPr>
        <p:blipFill>
          <a:blip r:embed="rId9">
            <a:clrChange>
              <a:clrFrom>
                <a:srgbClr val="ECECED"/>
              </a:clrFrom>
              <a:clrTo>
                <a:srgbClr val="ECECED">
                  <a:alpha val="0"/>
                </a:srgbClr>
              </a:clrTo>
            </a:clrChange>
          </a:blip>
          <a:stretch>
            <a:fillRect/>
          </a:stretch>
        </p:blipFill>
        <p:spPr>
          <a:xfrm>
            <a:off x="6018336" y="3770746"/>
            <a:ext cx="946510" cy="968022"/>
          </a:xfrm>
          <a:prstGeom prst="rect">
            <a:avLst/>
          </a:prstGeom>
        </p:spPr>
      </p:pic>
      <p:pic>
        <p:nvPicPr>
          <p:cNvPr id="111" name="Picture 110">
            <a:extLst>
              <a:ext uri="{FF2B5EF4-FFF2-40B4-BE49-F238E27FC236}">
                <a16:creationId xmlns:a16="http://schemas.microsoft.com/office/drawing/2014/main" id="{660E0126-AE1D-41C1-A0A0-315334EC6A57}"/>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9199440" y="1236780"/>
            <a:ext cx="1022286" cy="1074046"/>
          </a:xfrm>
          <a:prstGeom prst="rect">
            <a:avLst/>
          </a:prstGeom>
        </p:spPr>
      </p:pic>
      <p:pic>
        <p:nvPicPr>
          <p:cNvPr id="112" name="Picture 111">
            <a:extLst>
              <a:ext uri="{FF2B5EF4-FFF2-40B4-BE49-F238E27FC236}">
                <a16:creationId xmlns:a16="http://schemas.microsoft.com/office/drawing/2014/main" id="{4DF38622-C697-481F-A21B-752C257CC9DC}"/>
              </a:ext>
            </a:extLst>
          </p:cNvPr>
          <p:cNvPicPr>
            <a:picLocks noChangeAspect="1"/>
          </p:cNvPicPr>
          <p:nvPr/>
        </p:nvPicPr>
        <p:blipFill>
          <a:blip r:embed="rId11">
            <a:clrChange>
              <a:clrFrom>
                <a:srgbClr val="E7EBED"/>
              </a:clrFrom>
              <a:clrTo>
                <a:srgbClr val="E7EBED">
                  <a:alpha val="0"/>
                </a:srgbClr>
              </a:clrTo>
            </a:clrChange>
          </a:blip>
          <a:stretch>
            <a:fillRect/>
          </a:stretch>
        </p:blipFill>
        <p:spPr>
          <a:xfrm rot="10800000">
            <a:off x="6707894" y="5151030"/>
            <a:ext cx="1942996" cy="104363"/>
          </a:xfrm>
          <a:prstGeom prst="rect">
            <a:avLst/>
          </a:prstGeom>
        </p:spPr>
      </p:pic>
      <p:sp>
        <p:nvSpPr>
          <p:cNvPr id="113" name="TextBox 112">
            <a:extLst>
              <a:ext uri="{FF2B5EF4-FFF2-40B4-BE49-F238E27FC236}">
                <a16:creationId xmlns:a16="http://schemas.microsoft.com/office/drawing/2014/main" id="{0B232A09-9596-468E-AA7F-F94D2DF41587}"/>
              </a:ext>
            </a:extLst>
          </p:cNvPr>
          <p:cNvSpPr txBox="1"/>
          <p:nvPr/>
        </p:nvSpPr>
        <p:spPr>
          <a:xfrm>
            <a:off x="9262310" y="4890384"/>
            <a:ext cx="1399287" cy="275653"/>
          </a:xfrm>
          <a:prstGeom prst="rect">
            <a:avLst/>
          </a:prstGeom>
          <a:noFill/>
        </p:spPr>
        <p:txBody>
          <a:bodyPr wrap="square" rtlCol="0">
            <a:spAutoFit/>
          </a:bodyPr>
          <a:lstStyle/>
          <a:p>
            <a:pPr>
              <a:lnSpc>
                <a:spcPct val="114000"/>
              </a:lnSpc>
            </a:pPr>
            <a:r>
              <a:rPr lang="en-GB" sz="1100" b="1" dirty="0">
                <a:solidFill>
                  <a:srgbClr val="009FAE"/>
                </a:solidFill>
                <a:latin typeface="FS Lola" panose="02000506050000020004" pitchFamily="50" charset="0"/>
              </a:rPr>
              <a:t>Not participating</a:t>
            </a:r>
            <a:endParaRPr lang="en-GB" sz="1100" dirty="0">
              <a:latin typeface="FS Lola" panose="02000506050000020004" pitchFamily="50" charset="0"/>
            </a:endParaRPr>
          </a:p>
        </p:txBody>
      </p:sp>
      <p:pic>
        <p:nvPicPr>
          <p:cNvPr id="114" name="Picture 113">
            <a:extLst>
              <a:ext uri="{FF2B5EF4-FFF2-40B4-BE49-F238E27FC236}">
                <a16:creationId xmlns:a16="http://schemas.microsoft.com/office/drawing/2014/main" id="{6F34A92D-EB2B-4C76-B6EE-700DCAC655AE}"/>
              </a:ext>
            </a:extLst>
          </p:cNvPr>
          <p:cNvPicPr>
            <a:picLocks noChangeAspect="1"/>
          </p:cNvPicPr>
          <p:nvPr/>
        </p:nvPicPr>
        <p:blipFill>
          <a:blip r:embed="rId11">
            <a:clrChange>
              <a:clrFrom>
                <a:srgbClr val="E7EBED"/>
              </a:clrFrom>
              <a:clrTo>
                <a:srgbClr val="E7EBED">
                  <a:alpha val="0"/>
                </a:srgbClr>
              </a:clrTo>
            </a:clrChange>
          </a:blip>
          <a:stretch>
            <a:fillRect/>
          </a:stretch>
        </p:blipFill>
        <p:spPr>
          <a:xfrm rot="10800000">
            <a:off x="9440430" y="5118818"/>
            <a:ext cx="938926" cy="104362"/>
          </a:xfrm>
          <a:prstGeom prst="rect">
            <a:avLst/>
          </a:prstGeom>
        </p:spPr>
      </p:pic>
      <p:sp>
        <p:nvSpPr>
          <p:cNvPr id="116" name="TextBox 115">
            <a:extLst>
              <a:ext uri="{FF2B5EF4-FFF2-40B4-BE49-F238E27FC236}">
                <a16:creationId xmlns:a16="http://schemas.microsoft.com/office/drawing/2014/main" id="{725B7A72-4939-4CD1-992B-1A36C31618DC}"/>
              </a:ext>
            </a:extLst>
          </p:cNvPr>
          <p:cNvSpPr txBox="1"/>
          <p:nvPr/>
        </p:nvSpPr>
        <p:spPr>
          <a:xfrm>
            <a:off x="7160990" y="4889635"/>
            <a:ext cx="3053554" cy="275653"/>
          </a:xfrm>
          <a:prstGeom prst="rect">
            <a:avLst/>
          </a:prstGeom>
          <a:noFill/>
        </p:spPr>
        <p:txBody>
          <a:bodyPr wrap="square" rtlCol="0">
            <a:spAutoFit/>
          </a:bodyPr>
          <a:lstStyle/>
          <a:p>
            <a:pPr>
              <a:lnSpc>
                <a:spcPct val="114000"/>
              </a:lnSpc>
            </a:pPr>
            <a:r>
              <a:rPr lang="en-GB" sz="1100" b="1" dirty="0">
                <a:solidFill>
                  <a:srgbClr val="009FAE"/>
                </a:solidFill>
                <a:latin typeface="FS Lola" panose="02000506050000020004" pitchFamily="50" charset="0"/>
              </a:rPr>
              <a:t>Participating:</a:t>
            </a:r>
            <a:endParaRPr lang="en-GB" sz="1100" dirty="0">
              <a:latin typeface="FS Lola" panose="02000506050000020004" pitchFamily="50" charset="0"/>
            </a:endParaRPr>
          </a:p>
        </p:txBody>
      </p:sp>
      <p:sp>
        <p:nvSpPr>
          <p:cNvPr id="118" name="Rectangle 117">
            <a:extLst>
              <a:ext uri="{FF2B5EF4-FFF2-40B4-BE49-F238E27FC236}">
                <a16:creationId xmlns:a16="http://schemas.microsoft.com/office/drawing/2014/main" id="{C31DD0F2-6707-4668-9B3B-A2490F03E62B}"/>
              </a:ext>
            </a:extLst>
          </p:cNvPr>
          <p:cNvSpPr/>
          <p:nvPr/>
        </p:nvSpPr>
        <p:spPr>
          <a:xfrm>
            <a:off x="1675476" y="1983693"/>
            <a:ext cx="4356000" cy="32233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9" name="Subtitle 2">
            <a:extLst>
              <a:ext uri="{FF2B5EF4-FFF2-40B4-BE49-F238E27FC236}">
                <a16:creationId xmlns:a16="http://schemas.microsoft.com/office/drawing/2014/main" id="{7860D7A5-2771-4C88-9A08-0F196B06DDF8}"/>
              </a:ext>
            </a:extLst>
          </p:cNvPr>
          <p:cNvSpPr txBox="1">
            <a:spLocks/>
          </p:cNvSpPr>
          <p:nvPr/>
        </p:nvSpPr>
        <p:spPr>
          <a:xfrm>
            <a:off x="1666109" y="1838774"/>
            <a:ext cx="4356000" cy="168195"/>
          </a:xfrm>
          <a:prstGeom prst="rect">
            <a:avLst/>
          </a:prstGeom>
          <a:solidFill>
            <a:srgbClr val="59407D"/>
          </a:solidFill>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200" b="1" dirty="0">
                <a:solidFill>
                  <a:schemeClr val="bg1"/>
                </a:solidFill>
                <a:latin typeface="FS Lola" panose="02000506050000020004" pitchFamily="50" charset="0"/>
              </a:rPr>
              <a:t>Job postings</a:t>
            </a:r>
            <a:r>
              <a:rPr lang="en-GB" sz="1200" b="1" baseline="30000" dirty="0">
                <a:solidFill>
                  <a:schemeClr val="bg1"/>
                </a:solidFill>
                <a:latin typeface="FS Lola" panose="02000506050000020004" pitchFamily="50" charset="0"/>
              </a:rPr>
              <a:t> 2</a:t>
            </a:r>
            <a:endParaRPr lang="en-GB" sz="1200" b="1" dirty="0">
              <a:solidFill>
                <a:schemeClr val="bg1"/>
              </a:solidFill>
              <a:latin typeface="FS Lola" panose="02000506050000020004" pitchFamily="50" charset="0"/>
            </a:endParaRPr>
          </a:p>
        </p:txBody>
      </p:sp>
      <p:sp>
        <p:nvSpPr>
          <p:cNvPr id="120" name="Rectangle 119">
            <a:extLst>
              <a:ext uri="{FF2B5EF4-FFF2-40B4-BE49-F238E27FC236}">
                <a16:creationId xmlns:a16="http://schemas.microsoft.com/office/drawing/2014/main" id="{F820607C-82EB-4CD8-8C51-0596A3CB4FD3}"/>
              </a:ext>
            </a:extLst>
          </p:cNvPr>
          <p:cNvSpPr/>
          <p:nvPr/>
        </p:nvSpPr>
        <p:spPr>
          <a:xfrm>
            <a:off x="1672963" y="5191898"/>
            <a:ext cx="4388679" cy="11274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1" name="Subtitle 2">
            <a:extLst>
              <a:ext uri="{FF2B5EF4-FFF2-40B4-BE49-F238E27FC236}">
                <a16:creationId xmlns:a16="http://schemas.microsoft.com/office/drawing/2014/main" id="{7C84B3C0-352A-46C1-8F1B-527D7ADAD712}"/>
              </a:ext>
            </a:extLst>
          </p:cNvPr>
          <p:cNvSpPr txBox="1">
            <a:spLocks/>
          </p:cNvSpPr>
          <p:nvPr/>
        </p:nvSpPr>
        <p:spPr>
          <a:xfrm>
            <a:off x="1672963" y="5220875"/>
            <a:ext cx="4382775" cy="174691"/>
          </a:xfrm>
          <a:prstGeom prst="rect">
            <a:avLst/>
          </a:prstGeom>
          <a:solidFill>
            <a:srgbClr val="006473"/>
          </a:solidFill>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200" b="1" dirty="0">
                <a:solidFill>
                  <a:schemeClr val="bg1"/>
                </a:solidFill>
                <a:latin typeface="FS Lola" panose="02000506050000020004" pitchFamily="50" charset="0"/>
              </a:rPr>
              <a:t>COVID-19 Business Support Fund Grant</a:t>
            </a:r>
            <a:r>
              <a:rPr lang="en-GB" sz="1200" b="1" baseline="30000" dirty="0">
                <a:solidFill>
                  <a:schemeClr val="bg1"/>
                </a:solidFill>
                <a:latin typeface="FS Lola" panose="02000506050000020004" pitchFamily="50" charset="0"/>
              </a:rPr>
              <a:t>4</a:t>
            </a:r>
            <a:endParaRPr lang="en-GB" sz="1200" b="1" dirty="0">
              <a:solidFill>
                <a:schemeClr val="bg1"/>
              </a:solidFill>
              <a:latin typeface="FS Lola" panose="02000506050000020004" pitchFamily="50" charset="0"/>
            </a:endParaRPr>
          </a:p>
        </p:txBody>
      </p:sp>
      <p:sp>
        <p:nvSpPr>
          <p:cNvPr id="122" name="TextBox 121">
            <a:extLst>
              <a:ext uri="{FF2B5EF4-FFF2-40B4-BE49-F238E27FC236}">
                <a16:creationId xmlns:a16="http://schemas.microsoft.com/office/drawing/2014/main" id="{BD43DA17-109F-43BB-AAC5-4586E2C3ACB0}"/>
              </a:ext>
            </a:extLst>
          </p:cNvPr>
          <p:cNvSpPr txBox="1"/>
          <p:nvPr/>
        </p:nvSpPr>
        <p:spPr>
          <a:xfrm>
            <a:off x="2440203" y="2004698"/>
            <a:ext cx="3293251" cy="769441"/>
          </a:xfrm>
          <a:prstGeom prst="rect">
            <a:avLst/>
          </a:prstGeom>
          <a:noFill/>
        </p:spPr>
        <p:txBody>
          <a:bodyPr wrap="square" rtlCol="0">
            <a:spAutoFit/>
          </a:bodyPr>
          <a:lstStyle/>
          <a:p>
            <a:r>
              <a:rPr lang="en-GB" sz="1400" b="1" dirty="0">
                <a:solidFill>
                  <a:srgbClr val="59407D"/>
                </a:solidFill>
                <a:latin typeface="FS Lola" panose="02000506050000020004" pitchFamily="50" charset="0"/>
              </a:rPr>
              <a:t>New job postings </a:t>
            </a:r>
            <a:r>
              <a:rPr lang="en-GB" sz="1400" dirty="0">
                <a:latin typeface="FS Lola" panose="02000506050000020004" pitchFamily="50" charset="0"/>
              </a:rPr>
              <a:t>in May 2020: </a:t>
            </a:r>
          </a:p>
          <a:p>
            <a:r>
              <a:rPr lang="en-GB" b="1" dirty="0">
                <a:solidFill>
                  <a:srgbClr val="59407D"/>
                </a:solidFill>
                <a:latin typeface="FS Lola" panose="02000506050000020004" pitchFamily="50" charset="0"/>
              </a:rPr>
              <a:t>1,197</a:t>
            </a:r>
          </a:p>
          <a:p>
            <a:endParaRPr lang="en-GB" sz="1200" b="1" dirty="0">
              <a:solidFill>
                <a:srgbClr val="92AF2A"/>
              </a:solidFill>
              <a:latin typeface="FS Lola" panose="02000506050000020004" pitchFamily="50" charset="0"/>
            </a:endParaRPr>
          </a:p>
        </p:txBody>
      </p:sp>
      <p:pic>
        <p:nvPicPr>
          <p:cNvPr id="123" name="Picture 122">
            <a:extLst>
              <a:ext uri="{FF2B5EF4-FFF2-40B4-BE49-F238E27FC236}">
                <a16:creationId xmlns:a16="http://schemas.microsoft.com/office/drawing/2014/main" id="{857D1279-AD5F-42F4-8FD8-511C06591D77}"/>
              </a:ext>
            </a:extLst>
          </p:cNvPr>
          <p:cNvPicPr>
            <a:picLocks noChangeAspect="1"/>
          </p:cNvPicPr>
          <p:nvPr/>
        </p:nvPicPr>
        <p:blipFill>
          <a:blip r:embed="rId12">
            <a:clrChange>
              <a:clrFrom>
                <a:srgbClr val="ECECED"/>
              </a:clrFrom>
              <a:clrTo>
                <a:srgbClr val="ECECED">
                  <a:alpha val="0"/>
                </a:srgbClr>
              </a:clrTo>
            </a:clrChange>
          </a:blip>
          <a:stretch>
            <a:fillRect/>
          </a:stretch>
        </p:blipFill>
        <p:spPr>
          <a:xfrm>
            <a:off x="1668254" y="5349215"/>
            <a:ext cx="1066800" cy="914400"/>
          </a:xfrm>
          <a:prstGeom prst="rect">
            <a:avLst/>
          </a:prstGeom>
        </p:spPr>
      </p:pic>
      <p:sp>
        <p:nvSpPr>
          <p:cNvPr id="125" name="TextBox 124">
            <a:extLst>
              <a:ext uri="{FF2B5EF4-FFF2-40B4-BE49-F238E27FC236}">
                <a16:creationId xmlns:a16="http://schemas.microsoft.com/office/drawing/2014/main" id="{23D7AEC0-465A-4ECE-A72E-AE9DBB92476B}"/>
              </a:ext>
            </a:extLst>
          </p:cNvPr>
          <p:cNvSpPr txBox="1"/>
          <p:nvPr/>
        </p:nvSpPr>
        <p:spPr>
          <a:xfrm>
            <a:off x="2420670" y="2582308"/>
            <a:ext cx="1786504" cy="646331"/>
          </a:xfrm>
          <a:prstGeom prst="rect">
            <a:avLst/>
          </a:prstGeom>
          <a:noFill/>
        </p:spPr>
        <p:txBody>
          <a:bodyPr wrap="square" rtlCol="0">
            <a:spAutoFit/>
          </a:bodyPr>
          <a:lstStyle/>
          <a:p>
            <a:r>
              <a:rPr lang="en-GB" sz="1200" dirty="0">
                <a:latin typeface="FS Lola" panose="02000506050000020004" pitchFamily="50" charset="0"/>
              </a:rPr>
              <a:t>Long term change</a:t>
            </a:r>
          </a:p>
          <a:p>
            <a:r>
              <a:rPr lang="en-GB" sz="1200" dirty="0">
                <a:latin typeface="FS Lola" panose="02000506050000020004" pitchFamily="50" charset="0"/>
              </a:rPr>
              <a:t>May 2019 – May 2020:</a:t>
            </a:r>
          </a:p>
          <a:p>
            <a:r>
              <a:rPr lang="en-GB" sz="1200" b="1" dirty="0">
                <a:solidFill>
                  <a:srgbClr val="59407D"/>
                </a:solidFill>
                <a:latin typeface="FS Lola" panose="02000506050000020004" pitchFamily="50" charset="0"/>
              </a:rPr>
              <a:t>Decrease of 28% </a:t>
            </a:r>
          </a:p>
        </p:txBody>
      </p:sp>
      <p:sp>
        <p:nvSpPr>
          <p:cNvPr id="126" name="TextBox 125">
            <a:extLst>
              <a:ext uri="{FF2B5EF4-FFF2-40B4-BE49-F238E27FC236}">
                <a16:creationId xmlns:a16="http://schemas.microsoft.com/office/drawing/2014/main" id="{0C6347C3-CDFF-4DA6-8E80-75BD4464F3C8}"/>
              </a:ext>
            </a:extLst>
          </p:cNvPr>
          <p:cNvSpPr txBox="1"/>
          <p:nvPr/>
        </p:nvSpPr>
        <p:spPr>
          <a:xfrm>
            <a:off x="4088544" y="2621933"/>
            <a:ext cx="2001681" cy="461665"/>
          </a:xfrm>
          <a:prstGeom prst="rect">
            <a:avLst/>
          </a:prstGeom>
          <a:noFill/>
        </p:spPr>
        <p:txBody>
          <a:bodyPr wrap="square" rtlCol="0">
            <a:spAutoFit/>
          </a:bodyPr>
          <a:lstStyle/>
          <a:p>
            <a:r>
              <a:rPr lang="en-GB" sz="1200" dirty="0">
                <a:latin typeface="FS Lola" panose="02000506050000020004" pitchFamily="50" charset="0"/>
              </a:rPr>
              <a:t>Compared</a:t>
            </a:r>
            <a:r>
              <a:rPr lang="en-GB" sz="1200" b="1" dirty="0">
                <a:solidFill>
                  <a:srgbClr val="92AF2A"/>
                </a:solidFill>
                <a:latin typeface="FS Lola" panose="02000506050000020004" pitchFamily="50" charset="0"/>
              </a:rPr>
              <a:t> to Scotland: -46 % </a:t>
            </a:r>
            <a:r>
              <a:rPr lang="en-GB" sz="1200" dirty="0">
                <a:latin typeface="FS Lola" panose="02000506050000020004" pitchFamily="50" charset="0"/>
              </a:rPr>
              <a:t>over the same period</a:t>
            </a:r>
          </a:p>
        </p:txBody>
      </p:sp>
      <p:sp>
        <p:nvSpPr>
          <p:cNvPr id="128" name="TextBox 127">
            <a:extLst>
              <a:ext uri="{FF2B5EF4-FFF2-40B4-BE49-F238E27FC236}">
                <a16:creationId xmlns:a16="http://schemas.microsoft.com/office/drawing/2014/main" id="{41DEAFA8-E2D2-412C-A9DF-DD95DF75C228}"/>
              </a:ext>
            </a:extLst>
          </p:cNvPr>
          <p:cNvSpPr txBox="1"/>
          <p:nvPr/>
        </p:nvSpPr>
        <p:spPr>
          <a:xfrm>
            <a:off x="2781510" y="5419565"/>
            <a:ext cx="1137665" cy="892552"/>
          </a:xfrm>
          <a:prstGeom prst="rect">
            <a:avLst/>
          </a:prstGeom>
          <a:noFill/>
        </p:spPr>
        <p:txBody>
          <a:bodyPr wrap="square" rtlCol="0">
            <a:spAutoFit/>
          </a:bodyPr>
          <a:lstStyle/>
          <a:p>
            <a:r>
              <a:rPr lang="en-GB" sz="1600" b="1" dirty="0">
                <a:solidFill>
                  <a:srgbClr val="009FAE"/>
                </a:solidFill>
                <a:latin typeface="FS Lola" panose="02000506050000020004" pitchFamily="50" charset="0"/>
              </a:rPr>
              <a:t>8,833	</a:t>
            </a:r>
            <a:r>
              <a:rPr lang="en-GB" sz="1350" b="1" dirty="0">
                <a:solidFill>
                  <a:srgbClr val="009FAE"/>
                </a:solidFill>
                <a:latin typeface="FS Lola" panose="02000506050000020004" pitchFamily="50" charset="0"/>
              </a:rPr>
              <a:t> </a:t>
            </a:r>
            <a:r>
              <a:rPr lang="en-GB" sz="1200" dirty="0">
                <a:solidFill>
                  <a:srgbClr val="006171"/>
                </a:solidFill>
                <a:latin typeface="FS Lola" panose="02000506050000020004" pitchFamily="50" charset="0"/>
              </a:rPr>
              <a:t>applications received up to 2</a:t>
            </a:r>
            <a:r>
              <a:rPr lang="en-GB" sz="1200" baseline="30000" dirty="0">
                <a:solidFill>
                  <a:srgbClr val="006171"/>
                </a:solidFill>
                <a:latin typeface="FS Lola" panose="02000506050000020004" pitchFamily="50" charset="0"/>
              </a:rPr>
              <a:t>nd</a:t>
            </a:r>
            <a:r>
              <a:rPr lang="en-GB" sz="1200" dirty="0">
                <a:solidFill>
                  <a:srgbClr val="006171"/>
                </a:solidFill>
                <a:latin typeface="FS Lola" panose="02000506050000020004" pitchFamily="50" charset="0"/>
              </a:rPr>
              <a:t> June</a:t>
            </a:r>
            <a:endParaRPr lang="en-GB" sz="1350" dirty="0">
              <a:solidFill>
                <a:srgbClr val="006473"/>
              </a:solidFill>
              <a:latin typeface="FS Lola" panose="02000506050000020004" pitchFamily="50" charset="0"/>
            </a:endParaRPr>
          </a:p>
        </p:txBody>
      </p:sp>
      <p:sp>
        <p:nvSpPr>
          <p:cNvPr id="129" name="TextBox 128">
            <a:extLst>
              <a:ext uri="{FF2B5EF4-FFF2-40B4-BE49-F238E27FC236}">
                <a16:creationId xmlns:a16="http://schemas.microsoft.com/office/drawing/2014/main" id="{4C727C05-611D-4928-B56B-2ECC868A3B8B}"/>
              </a:ext>
            </a:extLst>
          </p:cNvPr>
          <p:cNvSpPr txBox="1"/>
          <p:nvPr/>
        </p:nvSpPr>
        <p:spPr>
          <a:xfrm>
            <a:off x="3830729" y="5424586"/>
            <a:ext cx="1066800" cy="892552"/>
          </a:xfrm>
          <a:prstGeom prst="rect">
            <a:avLst/>
          </a:prstGeom>
          <a:noFill/>
        </p:spPr>
        <p:txBody>
          <a:bodyPr wrap="square" rtlCol="0">
            <a:spAutoFit/>
          </a:bodyPr>
          <a:lstStyle/>
          <a:p>
            <a:r>
              <a:rPr lang="en-GB" sz="1600" b="1" dirty="0">
                <a:solidFill>
                  <a:srgbClr val="009FAE"/>
                </a:solidFill>
                <a:latin typeface="FS Lola" panose="02000506050000020004" pitchFamily="50" charset="0"/>
              </a:rPr>
              <a:t>7,236</a:t>
            </a:r>
            <a:endParaRPr lang="en-GB" sz="1600" b="1" dirty="0">
              <a:solidFill>
                <a:srgbClr val="006171"/>
              </a:solidFill>
              <a:latin typeface="FS Lola" panose="02000506050000020004" pitchFamily="50" charset="0"/>
            </a:endParaRPr>
          </a:p>
          <a:p>
            <a:r>
              <a:rPr lang="en-GB" sz="1200" dirty="0">
                <a:solidFill>
                  <a:srgbClr val="006171"/>
                </a:solidFill>
                <a:latin typeface="FS Lola" panose="02000506050000020004" pitchFamily="50" charset="0"/>
              </a:rPr>
              <a:t>grants awarded up to 2</a:t>
            </a:r>
            <a:r>
              <a:rPr lang="en-GB" sz="1200" baseline="30000" dirty="0">
                <a:solidFill>
                  <a:srgbClr val="006171"/>
                </a:solidFill>
                <a:latin typeface="FS Lola" panose="02000506050000020004" pitchFamily="50" charset="0"/>
              </a:rPr>
              <a:t>nd</a:t>
            </a:r>
            <a:r>
              <a:rPr lang="en-GB" sz="1200" dirty="0">
                <a:solidFill>
                  <a:srgbClr val="006171"/>
                </a:solidFill>
                <a:latin typeface="FS Lola" panose="02000506050000020004" pitchFamily="50" charset="0"/>
              </a:rPr>
              <a:t> June</a:t>
            </a:r>
            <a:endParaRPr lang="en-GB" sz="1200" dirty="0">
              <a:solidFill>
                <a:srgbClr val="006473"/>
              </a:solidFill>
              <a:latin typeface="FS Lola" panose="02000506050000020004" pitchFamily="50" charset="0"/>
            </a:endParaRPr>
          </a:p>
        </p:txBody>
      </p:sp>
      <p:sp>
        <p:nvSpPr>
          <p:cNvPr id="130" name="TextBox 129">
            <a:extLst>
              <a:ext uri="{FF2B5EF4-FFF2-40B4-BE49-F238E27FC236}">
                <a16:creationId xmlns:a16="http://schemas.microsoft.com/office/drawing/2014/main" id="{2C0A0077-148D-4650-BFD8-DA9A1518BF00}"/>
              </a:ext>
            </a:extLst>
          </p:cNvPr>
          <p:cNvSpPr txBox="1"/>
          <p:nvPr/>
        </p:nvSpPr>
        <p:spPr>
          <a:xfrm>
            <a:off x="4805422" y="5421051"/>
            <a:ext cx="1270756" cy="892552"/>
          </a:xfrm>
          <a:prstGeom prst="rect">
            <a:avLst/>
          </a:prstGeom>
          <a:noFill/>
        </p:spPr>
        <p:txBody>
          <a:bodyPr wrap="square" rtlCol="0">
            <a:spAutoFit/>
          </a:bodyPr>
          <a:lstStyle/>
          <a:p>
            <a:r>
              <a:rPr lang="en-GB" sz="1600" b="1" dirty="0">
                <a:solidFill>
                  <a:srgbClr val="009FAE"/>
                </a:solidFill>
                <a:latin typeface="FS Lola" panose="02000506050000020004" pitchFamily="50" charset="0"/>
              </a:rPr>
              <a:t>£80.2m </a:t>
            </a:r>
          </a:p>
          <a:p>
            <a:r>
              <a:rPr lang="en-GB" sz="1200" dirty="0">
                <a:solidFill>
                  <a:srgbClr val="006171"/>
                </a:solidFill>
                <a:latin typeface="FS Lola" panose="02000506050000020004" pitchFamily="50" charset="0"/>
              </a:rPr>
              <a:t>value of grants awarded up to 2</a:t>
            </a:r>
            <a:r>
              <a:rPr lang="en-GB" sz="1200" baseline="30000" dirty="0">
                <a:solidFill>
                  <a:srgbClr val="006171"/>
                </a:solidFill>
                <a:latin typeface="FS Lola" panose="02000506050000020004" pitchFamily="50" charset="0"/>
              </a:rPr>
              <a:t>nd</a:t>
            </a:r>
            <a:r>
              <a:rPr lang="en-GB" sz="1200" dirty="0">
                <a:solidFill>
                  <a:srgbClr val="006171"/>
                </a:solidFill>
                <a:latin typeface="FS Lola" panose="02000506050000020004" pitchFamily="50" charset="0"/>
              </a:rPr>
              <a:t> June</a:t>
            </a:r>
            <a:endParaRPr lang="en-GB" sz="1200" dirty="0">
              <a:solidFill>
                <a:srgbClr val="006473"/>
              </a:solidFill>
              <a:latin typeface="FS Lola" panose="02000506050000020004" pitchFamily="50" charset="0"/>
            </a:endParaRPr>
          </a:p>
        </p:txBody>
      </p:sp>
      <p:pic>
        <p:nvPicPr>
          <p:cNvPr id="131" name="Picture 130">
            <a:extLst>
              <a:ext uri="{FF2B5EF4-FFF2-40B4-BE49-F238E27FC236}">
                <a16:creationId xmlns:a16="http://schemas.microsoft.com/office/drawing/2014/main" id="{9A8100BD-08A3-4A98-9B50-DDE9B34AC0F0}"/>
              </a:ext>
            </a:extLst>
          </p:cNvPr>
          <p:cNvPicPr>
            <a:picLocks noChangeAspect="1"/>
          </p:cNvPicPr>
          <p:nvPr/>
        </p:nvPicPr>
        <p:blipFill>
          <a:blip r:embed="rId13">
            <a:clrChange>
              <a:clrFrom>
                <a:srgbClr val="FFFFFF"/>
              </a:clrFrom>
              <a:clrTo>
                <a:srgbClr val="FFFFFF">
                  <a:alpha val="0"/>
                </a:srgbClr>
              </a:clrTo>
            </a:clrChange>
          </a:blip>
          <a:stretch>
            <a:fillRect/>
          </a:stretch>
        </p:blipFill>
        <p:spPr>
          <a:xfrm flipH="1">
            <a:off x="1717613" y="2667643"/>
            <a:ext cx="730650" cy="545114"/>
          </a:xfrm>
          <a:prstGeom prst="rect">
            <a:avLst/>
          </a:prstGeom>
        </p:spPr>
      </p:pic>
      <p:pic>
        <p:nvPicPr>
          <p:cNvPr id="132" name="Picture 131">
            <a:extLst>
              <a:ext uri="{FF2B5EF4-FFF2-40B4-BE49-F238E27FC236}">
                <a16:creationId xmlns:a16="http://schemas.microsoft.com/office/drawing/2014/main" id="{998A2424-6FA2-484C-A489-60617E61DBEE}"/>
              </a:ext>
            </a:extLst>
          </p:cNvPr>
          <p:cNvPicPr>
            <a:picLocks noChangeAspect="1"/>
          </p:cNvPicPr>
          <p:nvPr/>
        </p:nvPicPr>
        <p:blipFill>
          <a:blip r:embed="rId14">
            <a:clrChange>
              <a:clrFrom>
                <a:srgbClr val="FAF9F8"/>
              </a:clrFrom>
              <a:clrTo>
                <a:srgbClr val="FAF9F8">
                  <a:alpha val="0"/>
                </a:srgbClr>
              </a:clrTo>
            </a:clrChange>
          </a:blip>
          <a:stretch>
            <a:fillRect/>
          </a:stretch>
        </p:blipFill>
        <p:spPr>
          <a:xfrm>
            <a:off x="1558119" y="1999226"/>
            <a:ext cx="868528" cy="702308"/>
          </a:xfrm>
          <a:prstGeom prst="rect">
            <a:avLst/>
          </a:prstGeom>
        </p:spPr>
      </p:pic>
      <p:sp>
        <p:nvSpPr>
          <p:cNvPr id="60" name="TextBox 59">
            <a:extLst>
              <a:ext uri="{FF2B5EF4-FFF2-40B4-BE49-F238E27FC236}">
                <a16:creationId xmlns:a16="http://schemas.microsoft.com/office/drawing/2014/main" id="{1617AE08-D3A1-4B6F-83A1-AEDE648B3E2F}"/>
              </a:ext>
            </a:extLst>
          </p:cNvPr>
          <p:cNvSpPr txBox="1"/>
          <p:nvPr/>
        </p:nvSpPr>
        <p:spPr>
          <a:xfrm>
            <a:off x="3888687" y="3619118"/>
            <a:ext cx="2137698" cy="1538883"/>
          </a:xfrm>
          <a:prstGeom prst="rect">
            <a:avLst/>
          </a:prstGeom>
          <a:solidFill>
            <a:srgbClr val="59407D"/>
          </a:solidFill>
        </p:spPr>
        <p:txBody>
          <a:bodyPr wrap="square" rtlCol="0">
            <a:spAutoFit/>
          </a:bodyPr>
          <a:lstStyle/>
          <a:p>
            <a:r>
              <a:rPr lang="en-GB" sz="1100" b="1" dirty="0">
                <a:solidFill>
                  <a:schemeClr val="bg1"/>
                </a:solidFill>
                <a:latin typeface="FS Lola" panose="02000506050000020004" pitchFamily="50" charset="0"/>
              </a:rPr>
              <a:t>Care workers and home carers</a:t>
            </a:r>
          </a:p>
          <a:p>
            <a:endParaRPr lang="en-GB" sz="700" b="1" dirty="0">
              <a:solidFill>
                <a:schemeClr val="bg1"/>
              </a:solidFill>
              <a:latin typeface="FS Lola" panose="02000506050000020004" pitchFamily="50" charset="0"/>
            </a:endParaRPr>
          </a:p>
          <a:p>
            <a:r>
              <a:rPr lang="en-GB" sz="1100" b="1" dirty="0">
                <a:solidFill>
                  <a:schemeClr val="bg1"/>
                </a:solidFill>
                <a:latin typeface="FS Lola" panose="02000506050000020004" pitchFamily="50" charset="0"/>
              </a:rPr>
              <a:t>Nurses</a:t>
            </a:r>
          </a:p>
          <a:p>
            <a:endParaRPr lang="en-GB" sz="700" b="1" dirty="0">
              <a:solidFill>
                <a:schemeClr val="bg1"/>
              </a:solidFill>
              <a:latin typeface="FS Lola" panose="02000506050000020004" pitchFamily="50" charset="0"/>
            </a:endParaRPr>
          </a:p>
          <a:p>
            <a:r>
              <a:rPr lang="en-GB" sz="1100" b="1" dirty="0">
                <a:solidFill>
                  <a:schemeClr val="bg1"/>
                </a:solidFill>
                <a:latin typeface="FS Lola" panose="02000506050000020004" pitchFamily="50" charset="0"/>
              </a:rPr>
              <a:t>Programmes &amp; software developers</a:t>
            </a:r>
          </a:p>
          <a:p>
            <a:endParaRPr lang="en-GB" sz="700" b="1" dirty="0">
              <a:solidFill>
                <a:schemeClr val="bg1"/>
              </a:solidFill>
              <a:latin typeface="FS Lola" panose="02000506050000020004" pitchFamily="50" charset="0"/>
            </a:endParaRPr>
          </a:p>
          <a:p>
            <a:r>
              <a:rPr lang="en-GB" sz="1100" b="1" dirty="0">
                <a:solidFill>
                  <a:schemeClr val="bg1"/>
                </a:solidFill>
                <a:latin typeface="FS Lola" panose="02000506050000020004" pitchFamily="50" charset="0"/>
              </a:rPr>
              <a:t>Customer service occupations</a:t>
            </a:r>
          </a:p>
          <a:p>
            <a:endParaRPr lang="en-GB" sz="700" b="1" dirty="0">
              <a:solidFill>
                <a:schemeClr val="bg1"/>
              </a:solidFill>
              <a:latin typeface="FS Lola" panose="02000506050000020004" pitchFamily="50" charset="0"/>
            </a:endParaRPr>
          </a:p>
          <a:p>
            <a:r>
              <a:rPr lang="en-GB" sz="1100" b="1" dirty="0">
                <a:solidFill>
                  <a:schemeClr val="bg1"/>
                </a:solidFill>
                <a:latin typeface="FS Lola" panose="02000506050000020004" pitchFamily="50" charset="0"/>
              </a:rPr>
              <a:t>Managers and proprietors</a:t>
            </a:r>
          </a:p>
        </p:txBody>
      </p:sp>
      <p:sp>
        <p:nvSpPr>
          <p:cNvPr id="62" name="TextBox 61">
            <a:extLst>
              <a:ext uri="{FF2B5EF4-FFF2-40B4-BE49-F238E27FC236}">
                <a16:creationId xmlns:a16="http://schemas.microsoft.com/office/drawing/2014/main" id="{669358F8-59DB-493E-ACEA-E3BAE6DD1BBD}"/>
              </a:ext>
            </a:extLst>
          </p:cNvPr>
          <p:cNvSpPr txBox="1"/>
          <p:nvPr/>
        </p:nvSpPr>
        <p:spPr>
          <a:xfrm>
            <a:off x="3885341" y="3213874"/>
            <a:ext cx="2141044" cy="430887"/>
          </a:xfrm>
          <a:prstGeom prst="rect">
            <a:avLst/>
          </a:prstGeom>
          <a:solidFill>
            <a:srgbClr val="59407D"/>
          </a:solidFill>
        </p:spPr>
        <p:txBody>
          <a:bodyPr wrap="square" rtlCol="0">
            <a:spAutoFit/>
          </a:bodyPr>
          <a:lstStyle/>
          <a:p>
            <a:r>
              <a:rPr lang="en-GB" sz="1100" b="1" dirty="0">
                <a:solidFill>
                  <a:schemeClr val="bg1"/>
                </a:solidFill>
                <a:latin typeface="FS Lola" panose="02000506050000020004" pitchFamily="50" charset="0"/>
              </a:rPr>
              <a:t>Top advertised occupations in the region (May 2020)</a:t>
            </a:r>
            <a:r>
              <a:rPr lang="en-GB" sz="1100" b="1" baseline="30000" dirty="0">
                <a:solidFill>
                  <a:schemeClr val="bg1"/>
                </a:solidFill>
                <a:latin typeface="FS Lola" panose="02000506050000020004" pitchFamily="50" charset="0"/>
              </a:rPr>
              <a:t>3</a:t>
            </a:r>
            <a:r>
              <a:rPr lang="en-GB" sz="1100" b="1" dirty="0">
                <a:solidFill>
                  <a:schemeClr val="bg1"/>
                </a:solidFill>
                <a:latin typeface="FS Lola" panose="02000506050000020004" pitchFamily="50" charset="0"/>
              </a:rPr>
              <a:t>:</a:t>
            </a:r>
            <a:endParaRPr lang="en-GB" sz="900" dirty="0">
              <a:solidFill>
                <a:schemeClr val="bg1"/>
              </a:solidFill>
              <a:latin typeface="FS Lola" panose="02000506050000020004" pitchFamily="50" charset="0"/>
            </a:endParaRPr>
          </a:p>
        </p:txBody>
      </p:sp>
      <p:graphicFrame>
        <p:nvGraphicFramePr>
          <p:cNvPr id="61" name="Chart 60">
            <a:extLst>
              <a:ext uri="{FF2B5EF4-FFF2-40B4-BE49-F238E27FC236}">
                <a16:creationId xmlns:a16="http://schemas.microsoft.com/office/drawing/2014/main" id="{191C9FEA-09D1-41E1-B49A-1DD01DADB56F}"/>
              </a:ext>
            </a:extLst>
          </p:cNvPr>
          <p:cNvGraphicFramePr>
            <a:graphicFrameLocks/>
          </p:cNvGraphicFramePr>
          <p:nvPr/>
        </p:nvGraphicFramePr>
        <p:xfrm>
          <a:off x="1615394" y="3107749"/>
          <a:ext cx="2295525" cy="2205038"/>
        </p:xfrm>
        <a:graphic>
          <a:graphicData uri="http://schemas.openxmlformats.org/drawingml/2006/chart">
            <c:chart xmlns:c="http://schemas.openxmlformats.org/drawingml/2006/chart" xmlns:r="http://schemas.openxmlformats.org/officeDocument/2006/relationships" r:id="rId15"/>
          </a:graphicData>
        </a:graphic>
      </p:graphicFrame>
    </p:spTree>
    <p:extLst>
      <p:ext uri="{BB962C8B-B14F-4D97-AF65-F5344CB8AC3E}">
        <p14:creationId xmlns:p14="http://schemas.microsoft.com/office/powerpoint/2010/main" val="2229014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B3A06A-33C8-4C52-80D6-13A9CC43F518}"/>
              </a:ext>
            </a:extLst>
          </p:cNvPr>
          <p:cNvPicPr>
            <a:picLocks noChangeAspect="1"/>
          </p:cNvPicPr>
          <p:nvPr/>
        </p:nvPicPr>
        <p:blipFill>
          <a:blip r:embed="rId3"/>
          <a:stretch>
            <a:fillRect/>
          </a:stretch>
        </p:blipFill>
        <p:spPr>
          <a:xfrm>
            <a:off x="1373964" y="0"/>
            <a:ext cx="9444072" cy="6858000"/>
          </a:xfrm>
          <a:prstGeom prst="rect">
            <a:avLst/>
          </a:prstGeom>
        </p:spPr>
      </p:pic>
    </p:spTree>
    <p:extLst>
      <p:ext uri="{BB962C8B-B14F-4D97-AF65-F5344CB8AC3E}">
        <p14:creationId xmlns:p14="http://schemas.microsoft.com/office/powerpoint/2010/main" val="1885775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5EBD804B188C4DB4479C9666592526" ma:contentTypeVersion="13" ma:contentTypeDescription="Create a new document." ma:contentTypeScope="" ma:versionID="f5db6e0778623b7296663beb5a02d130">
  <xsd:schema xmlns:xsd="http://www.w3.org/2001/XMLSchema" xmlns:xs="http://www.w3.org/2001/XMLSchema" xmlns:p="http://schemas.microsoft.com/office/2006/metadata/properties" xmlns:ns3="e24fabd5-dbb9-4a33-96ea-041495ea55b7" xmlns:ns4="92e1c553-e9e2-41f3-b0ae-7cbfbe8f5d91" targetNamespace="http://schemas.microsoft.com/office/2006/metadata/properties" ma:root="true" ma:fieldsID="2006871f3b0dddf6f04bd63c5385604d" ns3:_="" ns4:_="">
    <xsd:import namespace="e24fabd5-dbb9-4a33-96ea-041495ea55b7"/>
    <xsd:import namespace="92e1c553-e9e2-41f3-b0ae-7cbfbe8f5d9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4fabd5-dbb9-4a33-96ea-041495ea55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e1c553-e9e2-41f3-b0ae-7cbfbe8f5d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4DB399-FBF4-4EAD-B276-EBC9BA2297F8}">
  <ds:schemaRefs>
    <ds:schemaRef ds:uri="http://schemas.microsoft.com/office/2006/metadata/properties"/>
    <ds:schemaRef ds:uri="http://purl.org/dc/terms/"/>
    <ds:schemaRef ds:uri="http://schemas.openxmlformats.org/package/2006/metadata/core-properties"/>
    <ds:schemaRef ds:uri="e24fabd5-dbb9-4a33-96ea-041495ea55b7"/>
    <ds:schemaRef ds:uri="http://purl.org/dc/dcmitype/"/>
    <ds:schemaRef ds:uri="http://schemas.microsoft.com/office/2006/documentManagement/types"/>
    <ds:schemaRef ds:uri="http://purl.org/dc/elements/1.1/"/>
    <ds:schemaRef ds:uri="http://schemas.microsoft.com/office/infopath/2007/PartnerControls"/>
    <ds:schemaRef ds:uri="92e1c553-e9e2-41f3-b0ae-7cbfbe8f5d91"/>
    <ds:schemaRef ds:uri="http://www.w3.org/XML/1998/namespace"/>
  </ds:schemaRefs>
</ds:datastoreItem>
</file>

<file path=customXml/itemProps2.xml><?xml version="1.0" encoding="utf-8"?>
<ds:datastoreItem xmlns:ds="http://schemas.openxmlformats.org/officeDocument/2006/customXml" ds:itemID="{989D3461-D9BD-4D54-B608-15BFAB81F83C}">
  <ds:schemaRefs>
    <ds:schemaRef ds:uri="http://schemas.microsoft.com/sharepoint/v3/contenttype/forms"/>
  </ds:schemaRefs>
</ds:datastoreItem>
</file>

<file path=customXml/itemProps3.xml><?xml version="1.0" encoding="utf-8"?>
<ds:datastoreItem xmlns:ds="http://schemas.openxmlformats.org/officeDocument/2006/customXml" ds:itemID="{C2D53F7F-75A6-4902-9960-4EB5E6B6EB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4fabd5-dbb9-4a33-96ea-041495ea55b7"/>
    <ds:schemaRef ds:uri="92e1c553-e9e2-41f3-b0ae-7cbfbe8f5d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76</TotalTime>
  <Words>402</Words>
  <Application>Microsoft Office PowerPoint</Application>
  <PresentationFormat>Widescreen</PresentationFormat>
  <Paragraphs>88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FS Lola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Lanarkshire (ROA Area) COVID-19 current and future skills demand This infographic presents data for the Lanarkshire region, comprising the local authorities of East Dunbartonshire, North Lanarkshire, and South Lanarkshire. .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Docherty</dc:creator>
  <cp:lastModifiedBy>Linda Fraser</cp:lastModifiedBy>
  <cp:revision>24</cp:revision>
  <dcterms:created xsi:type="dcterms:W3CDTF">2020-05-27T13:08:41Z</dcterms:created>
  <dcterms:modified xsi:type="dcterms:W3CDTF">2020-06-29T09:18:57Z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0x010100EE5EBD804B188C4DB4479C9666592526</vt:lpwstr>
  </property>
  <property fmtid="{D5CDD505-2E9C-101B-9397-08002B2CF9AE}" pid="3" name="TaxKeyword">
    <vt:lpwstr/>
  </property>
</Properties>
</file>