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88" r:id="rId3"/>
    <p:sldId id="257" r:id="rId4"/>
    <p:sldId id="260" r:id="rId5"/>
    <p:sldId id="287" r:id="rId6"/>
    <p:sldId id="258" r:id="rId7"/>
    <p:sldId id="259" r:id="rId8"/>
    <p:sldId id="261" r:id="rId9"/>
    <p:sldId id="283" r:id="rId10"/>
    <p:sldId id="289" r:id="rId11"/>
    <p:sldId id="278" r:id="rId12"/>
    <p:sldId id="275" r:id="rId13"/>
    <p:sldId id="276" r:id="rId14"/>
    <p:sldId id="277" r:id="rId15"/>
    <p:sldId id="272" r:id="rId16"/>
    <p:sldId id="263" r:id="rId17"/>
    <p:sldId id="273" r:id="rId18"/>
    <p:sldId id="265" r:id="rId19"/>
    <p:sldId id="267" r:id="rId20"/>
    <p:sldId id="284" r:id="rId21"/>
    <p:sldId id="262" r:id="rId22"/>
    <p:sldId id="285" r:id="rId23"/>
    <p:sldId id="286" r:id="rId2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oleObject" Target="file:///C:\Users\Alex%20Hall\Desktop\Misc\Total%20expenditure%20for%202014-15%20By%20type%20of%20spend%20-%20char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Higher Education Participation by Local Authority for learners from FSM backgrounds at age 15 in 2008/09 and % of learners from FSM backgrounds in that authority achieving 5 A*-C at GCSE including English and Maths</a:t>
            </a:r>
            <a:endParaRPr lang="en-GB" sz="1100">
              <a:effectLst/>
            </a:endParaRPr>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'[GA FSM attainment data.xlsx]Sheet1'!$B$2:$B$33</c:f>
              <c:numCache>
                <c:formatCode>0</c:formatCode>
                <c:ptCount val="32"/>
                <c:pt idx="0">
                  <c:v>35</c:v>
                </c:pt>
                <c:pt idx="1">
                  <c:v>38</c:v>
                </c:pt>
                <c:pt idx="2">
                  <c:v>28</c:v>
                </c:pt>
                <c:pt idx="3">
                  <c:v>46</c:v>
                </c:pt>
                <c:pt idx="4">
                  <c:v>21</c:v>
                </c:pt>
                <c:pt idx="5">
                  <c:v>39</c:v>
                </c:pt>
                <c:pt idx="6">
                  <c:v>35</c:v>
                </c:pt>
                <c:pt idx="7">
                  <c:v>43</c:v>
                </c:pt>
                <c:pt idx="8">
                  <c:v>36</c:v>
                </c:pt>
                <c:pt idx="9">
                  <c:v>29</c:v>
                </c:pt>
                <c:pt idx="10">
                  <c:v>44</c:v>
                </c:pt>
                <c:pt idx="11">
                  <c:v>40</c:v>
                </c:pt>
                <c:pt idx="12">
                  <c:v>42</c:v>
                </c:pt>
                <c:pt idx="13">
                  <c:v>45</c:v>
                </c:pt>
                <c:pt idx="14">
                  <c:v>16</c:v>
                </c:pt>
                <c:pt idx="15">
                  <c:v>28</c:v>
                </c:pt>
                <c:pt idx="16">
                  <c:v>42</c:v>
                </c:pt>
                <c:pt idx="17">
                  <c:v>41</c:v>
                </c:pt>
                <c:pt idx="18">
                  <c:v>51</c:v>
                </c:pt>
                <c:pt idx="19">
                  <c:v>37</c:v>
                </c:pt>
                <c:pt idx="20">
                  <c:v>38</c:v>
                </c:pt>
                <c:pt idx="21">
                  <c:v>35</c:v>
                </c:pt>
                <c:pt idx="22">
                  <c:v>32</c:v>
                </c:pt>
                <c:pt idx="23">
                  <c:v>44</c:v>
                </c:pt>
                <c:pt idx="24">
                  <c:v>49</c:v>
                </c:pt>
                <c:pt idx="25">
                  <c:v>28</c:v>
                </c:pt>
                <c:pt idx="26">
                  <c:v>37</c:v>
                </c:pt>
                <c:pt idx="27">
                  <c:v>27</c:v>
                </c:pt>
                <c:pt idx="28">
                  <c:v>39</c:v>
                </c:pt>
                <c:pt idx="29">
                  <c:v>39</c:v>
                </c:pt>
                <c:pt idx="30">
                  <c:v>44</c:v>
                </c:pt>
                <c:pt idx="31">
                  <c:v>49</c:v>
                </c:pt>
              </c:numCache>
            </c:numRef>
          </c:xVal>
          <c:yVal>
            <c:numRef>
              <c:f>'[GA FSM attainment data.xlsx]Sheet1'!$C$2:$C$33</c:f>
              <c:numCache>
                <c:formatCode>#,##0.0</c:formatCode>
                <c:ptCount val="32"/>
                <c:pt idx="0">
                  <c:v>52.9</c:v>
                </c:pt>
                <c:pt idx="1">
                  <c:v>56.6</c:v>
                </c:pt>
                <c:pt idx="2">
                  <c:v>39.200000000000003</c:v>
                </c:pt>
                <c:pt idx="3">
                  <c:v>56.3</c:v>
                </c:pt>
                <c:pt idx="4">
                  <c:v>47.4</c:v>
                </c:pt>
                <c:pt idx="5">
                  <c:v>57.7</c:v>
                </c:pt>
                <c:pt idx="6">
                  <c:v>54.6</c:v>
                </c:pt>
                <c:pt idx="7">
                  <c:v>53.5</c:v>
                </c:pt>
                <c:pt idx="8">
                  <c:v>48.3</c:v>
                </c:pt>
                <c:pt idx="9">
                  <c:v>54.9</c:v>
                </c:pt>
                <c:pt idx="10">
                  <c:v>61.6</c:v>
                </c:pt>
                <c:pt idx="11">
                  <c:v>56.1</c:v>
                </c:pt>
                <c:pt idx="12">
                  <c:v>59.9</c:v>
                </c:pt>
                <c:pt idx="13">
                  <c:v>51.8</c:v>
                </c:pt>
                <c:pt idx="14">
                  <c:v>44.9</c:v>
                </c:pt>
                <c:pt idx="15">
                  <c:v>46.8</c:v>
                </c:pt>
                <c:pt idx="16">
                  <c:v>58.9</c:v>
                </c:pt>
                <c:pt idx="17">
                  <c:v>63.5</c:v>
                </c:pt>
                <c:pt idx="18">
                  <c:v>71.099999999999994</c:v>
                </c:pt>
                <c:pt idx="19">
                  <c:v>52.9</c:v>
                </c:pt>
                <c:pt idx="20">
                  <c:v>59.7</c:v>
                </c:pt>
                <c:pt idx="21">
                  <c:v>44.1</c:v>
                </c:pt>
                <c:pt idx="22">
                  <c:v>50.4</c:v>
                </c:pt>
                <c:pt idx="23">
                  <c:v>59.9</c:v>
                </c:pt>
                <c:pt idx="24">
                  <c:v>61.9</c:v>
                </c:pt>
                <c:pt idx="25">
                  <c:v>51.9</c:v>
                </c:pt>
                <c:pt idx="26">
                  <c:v>60.4</c:v>
                </c:pt>
                <c:pt idx="27">
                  <c:v>47.7</c:v>
                </c:pt>
                <c:pt idx="28">
                  <c:v>65.599999999999994</c:v>
                </c:pt>
                <c:pt idx="29">
                  <c:v>50.8</c:v>
                </c:pt>
                <c:pt idx="30">
                  <c:v>48.6</c:v>
                </c:pt>
                <c:pt idx="31">
                  <c:v>70.8</c:v>
                </c:pt>
              </c:numCache>
            </c:numRef>
          </c:yVal>
          <c:smooth val="0"/>
        </c:ser>
        <c:dLbls>
          <c:showLegendKey val="0"/>
          <c:showVal val="0"/>
          <c:showCatName val="0"/>
          <c:showSerName val="0"/>
          <c:showPercent val="0"/>
          <c:showBubbleSize val="0"/>
        </c:dLbls>
        <c:axId val="80337664"/>
        <c:axId val="80338056"/>
      </c:scatterChart>
      <c:valAx>
        <c:axId val="80337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HE participation in 11/12 and 12/13 by FSM learners aged 15 in 08/09</a:t>
                </a:r>
              </a:p>
            </c:rich>
          </c:tx>
          <c:layout/>
          <c:overlay val="0"/>
          <c:spPr>
            <a:noFill/>
            <a:ln>
              <a:noFill/>
            </a:ln>
            <a:effectLst/>
          </c:sp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38056"/>
        <c:crosses val="autoZero"/>
        <c:crossBetween val="midCat"/>
      </c:valAx>
      <c:valAx>
        <c:axId val="80338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FSM learners achieving 5 A*-C GCSE 09-14</a:t>
                </a:r>
              </a:p>
            </c:rich>
          </c:tx>
          <c:layout/>
          <c:overlay val="0"/>
          <c:spPr>
            <a:noFill/>
            <a:ln>
              <a:noFill/>
            </a:ln>
            <a:effectLst/>
          </c:sp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3766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Higher Education Participation by Local Authority for learners from FSM backgrounds </a:t>
            </a:r>
            <a:r>
              <a:rPr lang="en-US" sz="1400" b="0" i="0" u="none" strike="noStrike" baseline="0">
                <a:effectLst/>
              </a:rPr>
              <a:t>at age 15 in 2008/09</a:t>
            </a:r>
            <a:r>
              <a:rPr lang="en-US"/>
              <a:t> and % of learners from FSM backgrounds in that authority achieving 5 A*-C at GCSE including English and Maths</a:t>
            </a:r>
          </a:p>
        </c:rich>
      </c:tx>
      <c:layout/>
      <c:overlay val="0"/>
      <c:spPr>
        <a:noFill/>
        <a:ln>
          <a:noFill/>
        </a:ln>
        <a:effectLst/>
      </c:spPr>
    </c:title>
    <c:autoTitleDeleted val="0"/>
    <c:plotArea>
      <c:layout/>
      <c:barChart>
        <c:barDir val="col"/>
        <c:grouping val="clustered"/>
        <c:varyColors val="0"/>
        <c:ser>
          <c:idx val="0"/>
          <c:order val="0"/>
          <c:tx>
            <c:strRef>
              <c:f>'[GA FSM attainment data.xlsx]Sheet1'!$B$1</c:f>
              <c:strCache>
                <c:ptCount val="1"/>
                <c:pt idx="0">
                  <c:v>Estimated % FSM learners from state-funded schools aged 15 in 08/09 who entered HE aged 18 in 11/12 or aged 19 12/13</c:v>
                </c:pt>
              </c:strCache>
            </c:strRef>
          </c:tx>
          <c:spPr>
            <a:solidFill>
              <a:schemeClr val="accent1"/>
            </a:solidFill>
            <a:ln>
              <a:noFill/>
            </a:ln>
            <a:effectLst/>
          </c:spPr>
          <c:invertIfNegative val="0"/>
          <c:cat>
            <c:strRef>
              <c:f>'[GA FSM attainment data.xlsx]Sheet1'!$A$2:$A$33</c:f>
              <c:strCache>
                <c:ptCount val="32"/>
                <c:pt idx="0">
                  <c:v>Barking &amp; Dagenham</c:v>
                </c:pt>
                <c:pt idx="1">
                  <c:v>Barnet</c:v>
                </c:pt>
                <c:pt idx="2">
                  <c:v>Bexley</c:v>
                </c:pt>
                <c:pt idx="3">
                  <c:v>Brent</c:v>
                </c:pt>
                <c:pt idx="4">
                  <c:v>Bromley</c:v>
                </c:pt>
                <c:pt idx="5">
                  <c:v>Camden</c:v>
                </c:pt>
                <c:pt idx="6">
                  <c:v>Croydon</c:v>
                </c:pt>
                <c:pt idx="7">
                  <c:v>Ealing</c:v>
                </c:pt>
                <c:pt idx="8">
                  <c:v>Enfield</c:v>
                </c:pt>
                <c:pt idx="9">
                  <c:v>Greenwich</c:v>
                </c:pt>
                <c:pt idx="10">
                  <c:v>Hackney</c:v>
                </c:pt>
                <c:pt idx="11">
                  <c:v>Hammersmith &amp; Fulham</c:v>
                </c:pt>
                <c:pt idx="12">
                  <c:v>Haringey</c:v>
                </c:pt>
                <c:pt idx="13">
                  <c:v>Harrow</c:v>
                </c:pt>
                <c:pt idx="14">
                  <c:v>Havering</c:v>
                </c:pt>
                <c:pt idx="15">
                  <c:v>Hillingdon</c:v>
                </c:pt>
                <c:pt idx="16">
                  <c:v>Hounslow</c:v>
                </c:pt>
                <c:pt idx="17">
                  <c:v>Islington</c:v>
                </c:pt>
                <c:pt idx="18">
                  <c:v>Kensington &amp; Chelsea</c:v>
                </c:pt>
                <c:pt idx="19">
                  <c:v>Kingston upon Thames</c:v>
                </c:pt>
                <c:pt idx="20">
                  <c:v>Lambeth</c:v>
                </c:pt>
                <c:pt idx="21">
                  <c:v>Lewisham</c:v>
                </c:pt>
                <c:pt idx="22">
                  <c:v>Merton</c:v>
                </c:pt>
                <c:pt idx="23">
                  <c:v>Newham</c:v>
                </c:pt>
                <c:pt idx="24">
                  <c:v>Redbridge</c:v>
                </c:pt>
                <c:pt idx="25">
                  <c:v>Richmond upon Thames</c:v>
                </c:pt>
                <c:pt idx="26">
                  <c:v>Southwark</c:v>
                </c:pt>
                <c:pt idx="27">
                  <c:v>Sutton</c:v>
                </c:pt>
                <c:pt idx="28">
                  <c:v>Tower Hamlets</c:v>
                </c:pt>
                <c:pt idx="29">
                  <c:v>Waltham Forest</c:v>
                </c:pt>
                <c:pt idx="30">
                  <c:v>Wandsworth</c:v>
                </c:pt>
                <c:pt idx="31">
                  <c:v>Westminster</c:v>
                </c:pt>
              </c:strCache>
            </c:strRef>
          </c:cat>
          <c:val>
            <c:numRef>
              <c:f>'[GA FSM attainment data.xlsx]Sheet1'!$B$2:$B$33</c:f>
              <c:numCache>
                <c:formatCode>0</c:formatCode>
                <c:ptCount val="32"/>
                <c:pt idx="0">
                  <c:v>35</c:v>
                </c:pt>
                <c:pt idx="1">
                  <c:v>38</c:v>
                </c:pt>
                <c:pt idx="2">
                  <c:v>28</c:v>
                </c:pt>
                <c:pt idx="3">
                  <c:v>46</c:v>
                </c:pt>
                <c:pt idx="4">
                  <c:v>21</c:v>
                </c:pt>
                <c:pt idx="5">
                  <c:v>39</c:v>
                </c:pt>
                <c:pt idx="6">
                  <c:v>35</c:v>
                </c:pt>
                <c:pt idx="7">
                  <c:v>43</c:v>
                </c:pt>
                <c:pt idx="8">
                  <c:v>36</c:v>
                </c:pt>
                <c:pt idx="9">
                  <c:v>29</c:v>
                </c:pt>
                <c:pt idx="10">
                  <c:v>44</c:v>
                </c:pt>
                <c:pt idx="11">
                  <c:v>40</c:v>
                </c:pt>
                <c:pt idx="12">
                  <c:v>42</c:v>
                </c:pt>
                <c:pt idx="13">
                  <c:v>45</c:v>
                </c:pt>
                <c:pt idx="14">
                  <c:v>16</c:v>
                </c:pt>
                <c:pt idx="15">
                  <c:v>28</c:v>
                </c:pt>
                <c:pt idx="16">
                  <c:v>42</c:v>
                </c:pt>
                <c:pt idx="17">
                  <c:v>41</c:v>
                </c:pt>
                <c:pt idx="18">
                  <c:v>51</c:v>
                </c:pt>
                <c:pt idx="19">
                  <c:v>37</c:v>
                </c:pt>
                <c:pt idx="20">
                  <c:v>38</c:v>
                </c:pt>
                <c:pt idx="21">
                  <c:v>35</c:v>
                </c:pt>
                <c:pt idx="22">
                  <c:v>32</c:v>
                </c:pt>
                <c:pt idx="23">
                  <c:v>44</c:v>
                </c:pt>
                <c:pt idx="24">
                  <c:v>49</c:v>
                </c:pt>
                <c:pt idx="25">
                  <c:v>28</c:v>
                </c:pt>
                <c:pt idx="26">
                  <c:v>37</c:v>
                </c:pt>
                <c:pt idx="27">
                  <c:v>27</c:v>
                </c:pt>
                <c:pt idx="28">
                  <c:v>39</c:v>
                </c:pt>
                <c:pt idx="29">
                  <c:v>39</c:v>
                </c:pt>
                <c:pt idx="30">
                  <c:v>44</c:v>
                </c:pt>
                <c:pt idx="31">
                  <c:v>49</c:v>
                </c:pt>
              </c:numCache>
            </c:numRef>
          </c:val>
        </c:ser>
        <c:dLbls>
          <c:showLegendKey val="0"/>
          <c:showVal val="0"/>
          <c:showCatName val="0"/>
          <c:showSerName val="0"/>
          <c:showPercent val="0"/>
          <c:showBubbleSize val="0"/>
        </c:dLbls>
        <c:gapWidth val="219"/>
        <c:overlap val="-27"/>
        <c:axId val="231322384"/>
        <c:axId val="231322776"/>
      </c:barChart>
      <c:lineChart>
        <c:grouping val="standard"/>
        <c:varyColors val="0"/>
        <c:ser>
          <c:idx val="1"/>
          <c:order val="1"/>
          <c:tx>
            <c:strRef>
              <c:f>'[GA FSM attainment data.xlsx]Sheet1'!$C$1</c:f>
              <c:strCache>
                <c:ptCount val="1"/>
                <c:pt idx="0">
                  <c:v>% 5 A*-C grades at GCSE for FSM learners 09/10 - 13/14</c:v>
                </c:pt>
              </c:strCache>
            </c:strRef>
          </c:tx>
          <c:spPr>
            <a:ln w="28575" cap="rnd">
              <a:solidFill>
                <a:schemeClr val="accent2"/>
              </a:solidFill>
              <a:round/>
            </a:ln>
            <a:effectLst/>
          </c:spPr>
          <c:marker>
            <c:symbol val="none"/>
          </c:marker>
          <c:cat>
            <c:strRef>
              <c:f>'[GA FSM attainment data.xlsx]Sheet1'!$A$2:$A$33</c:f>
              <c:strCache>
                <c:ptCount val="32"/>
                <c:pt idx="0">
                  <c:v>Barking &amp; Dagenham</c:v>
                </c:pt>
                <c:pt idx="1">
                  <c:v>Barnet</c:v>
                </c:pt>
                <c:pt idx="2">
                  <c:v>Bexley</c:v>
                </c:pt>
                <c:pt idx="3">
                  <c:v>Brent</c:v>
                </c:pt>
                <c:pt idx="4">
                  <c:v>Bromley</c:v>
                </c:pt>
                <c:pt idx="5">
                  <c:v>Camden</c:v>
                </c:pt>
                <c:pt idx="6">
                  <c:v>Croydon</c:v>
                </c:pt>
                <c:pt idx="7">
                  <c:v>Ealing</c:v>
                </c:pt>
                <c:pt idx="8">
                  <c:v>Enfield</c:v>
                </c:pt>
                <c:pt idx="9">
                  <c:v>Greenwich</c:v>
                </c:pt>
                <c:pt idx="10">
                  <c:v>Hackney</c:v>
                </c:pt>
                <c:pt idx="11">
                  <c:v>Hammersmith &amp; Fulham</c:v>
                </c:pt>
                <c:pt idx="12">
                  <c:v>Haringey</c:v>
                </c:pt>
                <c:pt idx="13">
                  <c:v>Harrow</c:v>
                </c:pt>
                <c:pt idx="14">
                  <c:v>Havering</c:v>
                </c:pt>
                <c:pt idx="15">
                  <c:v>Hillingdon</c:v>
                </c:pt>
                <c:pt idx="16">
                  <c:v>Hounslow</c:v>
                </c:pt>
                <c:pt idx="17">
                  <c:v>Islington</c:v>
                </c:pt>
                <c:pt idx="18">
                  <c:v>Kensington &amp; Chelsea</c:v>
                </c:pt>
                <c:pt idx="19">
                  <c:v>Kingston upon Thames</c:v>
                </c:pt>
                <c:pt idx="20">
                  <c:v>Lambeth</c:v>
                </c:pt>
                <c:pt idx="21">
                  <c:v>Lewisham</c:v>
                </c:pt>
                <c:pt idx="22">
                  <c:v>Merton</c:v>
                </c:pt>
                <c:pt idx="23">
                  <c:v>Newham</c:v>
                </c:pt>
                <c:pt idx="24">
                  <c:v>Redbridge</c:v>
                </c:pt>
                <c:pt idx="25">
                  <c:v>Richmond upon Thames</c:v>
                </c:pt>
                <c:pt idx="26">
                  <c:v>Southwark</c:v>
                </c:pt>
                <c:pt idx="27">
                  <c:v>Sutton</c:v>
                </c:pt>
                <c:pt idx="28">
                  <c:v>Tower Hamlets</c:v>
                </c:pt>
                <c:pt idx="29">
                  <c:v>Waltham Forest</c:v>
                </c:pt>
                <c:pt idx="30">
                  <c:v>Wandsworth</c:v>
                </c:pt>
                <c:pt idx="31">
                  <c:v>Westminster</c:v>
                </c:pt>
              </c:strCache>
            </c:strRef>
          </c:cat>
          <c:val>
            <c:numRef>
              <c:f>'[GA FSM attainment data.xlsx]Sheet1'!$C$2:$C$33</c:f>
              <c:numCache>
                <c:formatCode>#,##0.0</c:formatCode>
                <c:ptCount val="32"/>
                <c:pt idx="0">
                  <c:v>52.9</c:v>
                </c:pt>
                <c:pt idx="1">
                  <c:v>56.6</c:v>
                </c:pt>
                <c:pt idx="2">
                  <c:v>39.200000000000003</c:v>
                </c:pt>
                <c:pt idx="3">
                  <c:v>56.3</c:v>
                </c:pt>
                <c:pt idx="4">
                  <c:v>47.4</c:v>
                </c:pt>
                <c:pt idx="5">
                  <c:v>57.7</c:v>
                </c:pt>
                <c:pt idx="6">
                  <c:v>54.6</c:v>
                </c:pt>
                <c:pt idx="7">
                  <c:v>53.5</c:v>
                </c:pt>
                <c:pt idx="8">
                  <c:v>48.3</c:v>
                </c:pt>
                <c:pt idx="9">
                  <c:v>54.9</c:v>
                </c:pt>
                <c:pt idx="10">
                  <c:v>61.6</c:v>
                </c:pt>
                <c:pt idx="11">
                  <c:v>56.1</c:v>
                </c:pt>
                <c:pt idx="12">
                  <c:v>59.9</c:v>
                </c:pt>
                <c:pt idx="13">
                  <c:v>51.8</c:v>
                </c:pt>
                <c:pt idx="14">
                  <c:v>44.9</c:v>
                </c:pt>
                <c:pt idx="15">
                  <c:v>46.8</c:v>
                </c:pt>
                <c:pt idx="16">
                  <c:v>58.9</c:v>
                </c:pt>
                <c:pt idx="17">
                  <c:v>63.5</c:v>
                </c:pt>
                <c:pt idx="18">
                  <c:v>71.099999999999994</c:v>
                </c:pt>
                <c:pt idx="19">
                  <c:v>52.9</c:v>
                </c:pt>
                <c:pt idx="20">
                  <c:v>59.7</c:v>
                </c:pt>
                <c:pt idx="21">
                  <c:v>44.1</c:v>
                </c:pt>
                <c:pt idx="22">
                  <c:v>50.4</c:v>
                </c:pt>
                <c:pt idx="23">
                  <c:v>59.9</c:v>
                </c:pt>
                <c:pt idx="24">
                  <c:v>61.9</c:v>
                </c:pt>
                <c:pt idx="25">
                  <c:v>51.9</c:v>
                </c:pt>
                <c:pt idx="26">
                  <c:v>60.4</c:v>
                </c:pt>
                <c:pt idx="27">
                  <c:v>47.7</c:v>
                </c:pt>
                <c:pt idx="28">
                  <c:v>65.599999999999994</c:v>
                </c:pt>
                <c:pt idx="29">
                  <c:v>50.8</c:v>
                </c:pt>
                <c:pt idx="30">
                  <c:v>48.6</c:v>
                </c:pt>
                <c:pt idx="31">
                  <c:v>70.8</c:v>
                </c:pt>
              </c:numCache>
            </c:numRef>
          </c:val>
          <c:smooth val="0"/>
        </c:ser>
        <c:dLbls>
          <c:showLegendKey val="0"/>
          <c:showVal val="0"/>
          <c:showCatName val="0"/>
          <c:showSerName val="0"/>
          <c:showPercent val="0"/>
          <c:showBubbleSize val="0"/>
        </c:dLbls>
        <c:marker val="1"/>
        <c:smooth val="0"/>
        <c:axId val="231323560"/>
        <c:axId val="231323168"/>
      </c:lineChart>
      <c:catAx>
        <c:axId val="23132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Local Authority</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322776"/>
        <c:crosses val="autoZero"/>
        <c:auto val="1"/>
        <c:lblAlgn val="ctr"/>
        <c:lblOffset val="100"/>
        <c:noMultiLvlLbl val="0"/>
      </c:catAx>
      <c:valAx>
        <c:axId val="231322776"/>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HE  participation in 11/12 or 12/13 by FSM learners aged 15 in 08/09</a:t>
                </a:r>
              </a:p>
            </c:rich>
          </c:tx>
          <c:layout>
            <c:manualLayout>
              <c:xMode val="edge"/>
              <c:yMode val="edge"/>
              <c:x val="1.4405762304921969E-2"/>
              <c:y val="5.9986531986531984E-2"/>
            </c:manualLayout>
          </c:layout>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322384"/>
        <c:crosses val="autoZero"/>
        <c:crossBetween val="between"/>
      </c:valAx>
      <c:valAx>
        <c:axId val="231323168"/>
        <c:scaling>
          <c:orientation val="minMax"/>
          <c:max val="9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FSM learners achieving 5 A*-C grades  09-14</a:t>
                </a:r>
              </a:p>
            </c:rich>
          </c:tx>
          <c:layout/>
          <c:overlay val="0"/>
          <c:spPr>
            <a:noFill/>
            <a:ln>
              <a:noFill/>
            </a:ln>
            <a:effectLst/>
          </c:sp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323560"/>
        <c:crosses val="max"/>
        <c:crossBetween val="between"/>
      </c:valAx>
      <c:catAx>
        <c:axId val="231323560"/>
        <c:scaling>
          <c:orientation val="minMax"/>
        </c:scaling>
        <c:delete val="1"/>
        <c:axPos val="b"/>
        <c:numFmt formatCode="General" sourceLinked="1"/>
        <c:majorTickMark val="out"/>
        <c:minorTickMark val="none"/>
        <c:tickLblPos val="nextTo"/>
        <c:crossAx val="231323168"/>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Higher Education Participation by Local Authority for learners from FSM backgrounds at age 15 in 08/09 and % of FSM learners from that Local Authority who entered a level 3 qualification in 12/13 going to HE in 13/14</a:t>
            </a:r>
            <a:endParaRPr lang="en-GB" sz="1100">
              <a:effectLst/>
            </a:endParaRPr>
          </a:p>
        </c:rich>
      </c:tx>
      <c:layout/>
      <c:overlay val="0"/>
      <c:spPr>
        <a:noFill/>
        <a:ln>
          <a:noFill/>
        </a:ln>
        <a:effectLst/>
      </c:spPr>
    </c:title>
    <c:autoTitleDeleted val="0"/>
    <c:plotArea>
      <c:layout/>
      <c:scatterChart>
        <c:scatterStyle val="lineMarker"/>
        <c:varyColors val="0"/>
        <c:ser>
          <c:idx val="0"/>
          <c:order val="0"/>
          <c:tx>
            <c:strRef>
              <c:f>'[GA FSM attainment data.xlsx]Sheet2'!$C$1</c:f>
              <c:strCache>
                <c:ptCount val="1"/>
                <c:pt idx="0">
                  <c:v>% of FSM Learners who entered an A Level or other level 4 qualification in 12/13 going to UK HE in 13/14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'[GA FSM attainment data.xlsx]Sheet2'!$B$2:$B$33</c:f>
              <c:numCache>
                <c:formatCode>0</c:formatCode>
                <c:ptCount val="32"/>
                <c:pt idx="0">
                  <c:v>35</c:v>
                </c:pt>
                <c:pt idx="1">
                  <c:v>38</c:v>
                </c:pt>
                <c:pt idx="2">
                  <c:v>28</c:v>
                </c:pt>
                <c:pt idx="3">
                  <c:v>46</c:v>
                </c:pt>
                <c:pt idx="4">
                  <c:v>21</c:v>
                </c:pt>
                <c:pt idx="5">
                  <c:v>39</c:v>
                </c:pt>
                <c:pt idx="6">
                  <c:v>35</c:v>
                </c:pt>
                <c:pt idx="7">
                  <c:v>43</c:v>
                </c:pt>
                <c:pt idx="8">
                  <c:v>36</c:v>
                </c:pt>
                <c:pt idx="9">
                  <c:v>29</c:v>
                </c:pt>
                <c:pt idx="10">
                  <c:v>44</c:v>
                </c:pt>
                <c:pt idx="11">
                  <c:v>40</c:v>
                </c:pt>
                <c:pt idx="12">
                  <c:v>42</c:v>
                </c:pt>
                <c:pt idx="13">
                  <c:v>45</c:v>
                </c:pt>
                <c:pt idx="14">
                  <c:v>16</c:v>
                </c:pt>
                <c:pt idx="15">
                  <c:v>28</c:v>
                </c:pt>
                <c:pt idx="16">
                  <c:v>42</c:v>
                </c:pt>
                <c:pt idx="17">
                  <c:v>41</c:v>
                </c:pt>
                <c:pt idx="18">
                  <c:v>51</c:v>
                </c:pt>
                <c:pt idx="19">
                  <c:v>37</c:v>
                </c:pt>
                <c:pt idx="20">
                  <c:v>38</c:v>
                </c:pt>
                <c:pt idx="21">
                  <c:v>35</c:v>
                </c:pt>
                <c:pt idx="22">
                  <c:v>32</c:v>
                </c:pt>
                <c:pt idx="23">
                  <c:v>44</c:v>
                </c:pt>
                <c:pt idx="24">
                  <c:v>49</c:v>
                </c:pt>
                <c:pt idx="25">
                  <c:v>28</c:v>
                </c:pt>
                <c:pt idx="26">
                  <c:v>37</c:v>
                </c:pt>
                <c:pt idx="27">
                  <c:v>27</c:v>
                </c:pt>
                <c:pt idx="28">
                  <c:v>39</c:v>
                </c:pt>
                <c:pt idx="29">
                  <c:v>39</c:v>
                </c:pt>
                <c:pt idx="30">
                  <c:v>44</c:v>
                </c:pt>
                <c:pt idx="31">
                  <c:v>49</c:v>
                </c:pt>
              </c:numCache>
            </c:numRef>
          </c:xVal>
          <c:yVal>
            <c:numRef>
              <c:f>'[GA FSM attainment data.xlsx]Sheet2'!$C$2:$C$33</c:f>
              <c:numCache>
                <c:formatCode>General</c:formatCode>
                <c:ptCount val="32"/>
                <c:pt idx="0" formatCode="0">
                  <c:v>65</c:v>
                </c:pt>
                <c:pt idx="1">
                  <c:v>63</c:v>
                </c:pt>
                <c:pt idx="2">
                  <c:v>55</c:v>
                </c:pt>
                <c:pt idx="3">
                  <c:v>72</c:v>
                </c:pt>
                <c:pt idx="4">
                  <c:v>54</c:v>
                </c:pt>
                <c:pt idx="5">
                  <c:v>63</c:v>
                </c:pt>
                <c:pt idx="6">
                  <c:v>66</c:v>
                </c:pt>
                <c:pt idx="7">
                  <c:v>65</c:v>
                </c:pt>
                <c:pt idx="8">
                  <c:v>65</c:v>
                </c:pt>
                <c:pt idx="9">
                  <c:v>55</c:v>
                </c:pt>
                <c:pt idx="10">
                  <c:v>74</c:v>
                </c:pt>
                <c:pt idx="11">
                  <c:v>66</c:v>
                </c:pt>
                <c:pt idx="12">
                  <c:v>68</c:v>
                </c:pt>
                <c:pt idx="13">
                  <c:v>70</c:v>
                </c:pt>
                <c:pt idx="14">
                  <c:v>54</c:v>
                </c:pt>
                <c:pt idx="15">
                  <c:v>55</c:v>
                </c:pt>
                <c:pt idx="16">
                  <c:v>59</c:v>
                </c:pt>
                <c:pt idx="17">
                  <c:v>69</c:v>
                </c:pt>
                <c:pt idx="18">
                  <c:v>76</c:v>
                </c:pt>
                <c:pt idx="19">
                  <c:v>64</c:v>
                </c:pt>
                <c:pt idx="20">
                  <c:v>55</c:v>
                </c:pt>
                <c:pt idx="21">
                  <c:v>57</c:v>
                </c:pt>
                <c:pt idx="22">
                  <c:v>73</c:v>
                </c:pt>
                <c:pt idx="23">
                  <c:v>84</c:v>
                </c:pt>
                <c:pt idx="24">
                  <c:v>71</c:v>
                </c:pt>
                <c:pt idx="26">
                  <c:v>60</c:v>
                </c:pt>
                <c:pt idx="27">
                  <c:v>54</c:v>
                </c:pt>
                <c:pt idx="28">
                  <c:v>69</c:v>
                </c:pt>
                <c:pt idx="29">
                  <c:v>63</c:v>
                </c:pt>
                <c:pt idx="30">
                  <c:v>61</c:v>
                </c:pt>
                <c:pt idx="31">
                  <c:v>66</c:v>
                </c:pt>
              </c:numCache>
            </c:numRef>
          </c:yVal>
          <c:smooth val="0"/>
        </c:ser>
        <c:dLbls>
          <c:showLegendKey val="0"/>
          <c:showVal val="0"/>
          <c:showCatName val="0"/>
          <c:showSerName val="0"/>
          <c:showPercent val="0"/>
          <c:showBubbleSize val="0"/>
        </c:dLbls>
        <c:axId val="80338840"/>
        <c:axId val="231323952"/>
      </c:scatterChart>
      <c:valAx>
        <c:axId val="803388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HE participation bin 11/12 and 12/13 by FSM learners aged 15 in 08/09</a:t>
                </a:r>
              </a:p>
            </c:rich>
          </c:tx>
          <c:layout/>
          <c:overlay val="0"/>
          <c:spPr>
            <a:noFill/>
            <a:ln>
              <a:noFill/>
            </a:ln>
            <a:effectLst/>
          </c:sp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323952"/>
        <c:crosses val="autoZero"/>
        <c:crossBetween val="midCat"/>
      </c:valAx>
      <c:valAx>
        <c:axId val="23132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FSM learners at level 3 in 12/13 going to HE in 13/14</a:t>
                </a:r>
              </a:p>
            </c:rich>
          </c:tx>
          <c:layout>
            <c:manualLayout>
              <c:xMode val="edge"/>
              <c:yMode val="edge"/>
              <c:x val="1.5968063872255488E-2"/>
              <c:y val="0.18314400422964353"/>
            </c:manualLayout>
          </c:layout>
          <c:overlay val="0"/>
          <c:spPr>
            <a:noFill/>
            <a:ln>
              <a:noFill/>
            </a:ln>
            <a:effectLst/>
          </c:sp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38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Higher Education Participation by Local Authority for learners from FSM backgrounds at age 15 and % of FSM learners from that Local Authority who entered a level 3 qualification in 12/13 going to HE in 13/14</a:t>
            </a:r>
          </a:p>
        </c:rich>
      </c:tx>
      <c:layout/>
      <c:overlay val="0"/>
      <c:spPr>
        <a:noFill/>
        <a:ln>
          <a:noFill/>
        </a:ln>
        <a:effectLst/>
      </c:spPr>
    </c:title>
    <c:autoTitleDeleted val="0"/>
    <c:plotArea>
      <c:layout/>
      <c:barChart>
        <c:barDir val="col"/>
        <c:grouping val="clustered"/>
        <c:varyColors val="0"/>
        <c:ser>
          <c:idx val="0"/>
          <c:order val="0"/>
          <c:tx>
            <c:strRef>
              <c:f>'[GA FSM attainment data.xlsx]Sheet2'!$B$1</c:f>
              <c:strCache>
                <c:ptCount val="1"/>
                <c:pt idx="0">
                  <c:v>Estimated % FSM learners from state-funded schools aged 15 in 08/09 who entered HE aged 18 in 11/12 or aged 19 12/13</c:v>
                </c:pt>
              </c:strCache>
            </c:strRef>
          </c:tx>
          <c:spPr>
            <a:solidFill>
              <a:schemeClr val="accent1"/>
            </a:solidFill>
            <a:ln>
              <a:noFill/>
            </a:ln>
            <a:effectLst/>
          </c:spPr>
          <c:invertIfNegative val="0"/>
          <c:cat>
            <c:strRef>
              <c:f>'[GA FSM attainment data.xlsx]Sheet2'!$A$2:$A$33</c:f>
              <c:strCache>
                <c:ptCount val="32"/>
                <c:pt idx="0">
                  <c:v>Barking &amp; Dagenham</c:v>
                </c:pt>
                <c:pt idx="1">
                  <c:v>Barnet</c:v>
                </c:pt>
                <c:pt idx="2">
                  <c:v>Bexley</c:v>
                </c:pt>
                <c:pt idx="3">
                  <c:v>Brent</c:v>
                </c:pt>
                <c:pt idx="4">
                  <c:v>Bromley</c:v>
                </c:pt>
                <c:pt idx="5">
                  <c:v>Camden</c:v>
                </c:pt>
                <c:pt idx="6">
                  <c:v>Croydon</c:v>
                </c:pt>
                <c:pt idx="7">
                  <c:v>Ealing</c:v>
                </c:pt>
                <c:pt idx="8">
                  <c:v>Enfield</c:v>
                </c:pt>
                <c:pt idx="9">
                  <c:v>Greenwich</c:v>
                </c:pt>
                <c:pt idx="10">
                  <c:v>Hackney</c:v>
                </c:pt>
                <c:pt idx="11">
                  <c:v>Hammersmith &amp; Fulham</c:v>
                </c:pt>
                <c:pt idx="12">
                  <c:v>Haringey</c:v>
                </c:pt>
                <c:pt idx="13">
                  <c:v>Harrow</c:v>
                </c:pt>
                <c:pt idx="14">
                  <c:v>Havering</c:v>
                </c:pt>
                <c:pt idx="15">
                  <c:v>Hillingdon</c:v>
                </c:pt>
                <c:pt idx="16">
                  <c:v>Hounslow</c:v>
                </c:pt>
                <c:pt idx="17">
                  <c:v>Islington</c:v>
                </c:pt>
                <c:pt idx="18">
                  <c:v>Kensington &amp; Chelsea</c:v>
                </c:pt>
                <c:pt idx="19">
                  <c:v>Kingston upon Thames</c:v>
                </c:pt>
                <c:pt idx="20">
                  <c:v>Lambeth</c:v>
                </c:pt>
                <c:pt idx="21">
                  <c:v>Lewisham</c:v>
                </c:pt>
                <c:pt idx="22">
                  <c:v>Merton</c:v>
                </c:pt>
                <c:pt idx="23">
                  <c:v>Newham</c:v>
                </c:pt>
                <c:pt idx="24">
                  <c:v>Redbridge</c:v>
                </c:pt>
                <c:pt idx="25">
                  <c:v>Richmond upon Thames</c:v>
                </c:pt>
                <c:pt idx="26">
                  <c:v>Southwark</c:v>
                </c:pt>
                <c:pt idx="27">
                  <c:v>Sutton</c:v>
                </c:pt>
                <c:pt idx="28">
                  <c:v>Tower Hamlets</c:v>
                </c:pt>
                <c:pt idx="29">
                  <c:v>Waltham Forest</c:v>
                </c:pt>
                <c:pt idx="30">
                  <c:v>Wandsworth</c:v>
                </c:pt>
                <c:pt idx="31">
                  <c:v>Westminster</c:v>
                </c:pt>
              </c:strCache>
            </c:strRef>
          </c:cat>
          <c:val>
            <c:numRef>
              <c:f>'[GA FSM attainment data.xlsx]Sheet2'!$B$2:$B$33</c:f>
              <c:numCache>
                <c:formatCode>0</c:formatCode>
                <c:ptCount val="32"/>
                <c:pt idx="0">
                  <c:v>35</c:v>
                </c:pt>
                <c:pt idx="1">
                  <c:v>38</c:v>
                </c:pt>
                <c:pt idx="2">
                  <c:v>28</c:v>
                </c:pt>
                <c:pt idx="3">
                  <c:v>46</c:v>
                </c:pt>
                <c:pt idx="4">
                  <c:v>21</c:v>
                </c:pt>
                <c:pt idx="5">
                  <c:v>39</c:v>
                </c:pt>
                <c:pt idx="6">
                  <c:v>35</c:v>
                </c:pt>
                <c:pt idx="7">
                  <c:v>43</c:v>
                </c:pt>
                <c:pt idx="8">
                  <c:v>36</c:v>
                </c:pt>
                <c:pt idx="9">
                  <c:v>29</c:v>
                </c:pt>
                <c:pt idx="10">
                  <c:v>44</c:v>
                </c:pt>
                <c:pt idx="11">
                  <c:v>40</c:v>
                </c:pt>
                <c:pt idx="12">
                  <c:v>42</c:v>
                </c:pt>
                <c:pt idx="13">
                  <c:v>45</c:v>
                </c:pt>
                <c:pt idx="14">
                  <c:v>16</c:v>
                </c:pt>
                <c:pt idx="15">
                  <c:v>28</c:v>
                </c:pt>
                <c:pt idx="16">
                  <c:v>42</c:v>
                </c:pt>
                <c:pt idx="17">
                  <c:v>41</c:v>
                </c:pt>
                <c:pt idx="18">
                  <c:v>51</c:v>
                </c:pt>
                <c:pt idx="19">
                  <c:v>37</c:v>
                </c:pt>
                <c:pt idx="20">
                  <c:v>38</c:v>
                </c:pt>
                <c:pt idx="21">
                  <c:v>35</c:v>
                </c:pt>
                <c:pt idx="22">
                  <c:v>32</c:v>
                </c:pt>
                <c:pt idx="23">
                  <c:v>44</c:v>
                </c:pt>
                <c:pt idx="24">
                  <c:v>49</c:v>
                </c:pt>
                <c:pt idx="25">
                  <c:v>28</c:v>
                </c:pt>
                <c:pt idx="26">
                  <c:v>37</c:v>
                </c:pt>
                <c:pt idx="27">
                  <c:v>27</c:v>
                </c:pt>
                <c:pt idx="28">
                  <c:v>39</c:v>
                </c:pt>
                <c:pt idx="29">
                  <c:v>39</c:v>
                </c:pt>
                <c:pt idx="30">
                  <c:v>44</c:v>
                </c:pt>
                <c:pt idx="31">
                  <c:v>49</c:v>
                </c:pt>
              </c:numCache>
            </c:numRef>
          </c:val>
        </c:ser>
        <c:dLbls>
          <c:showLegendKey val="0"/>
          <c:showVal val="0"/>
          <c:showCatName val="0"/>
          <c:showSerName val="0"/>
          <c:showPercent val="0"/>
          <c:showBubbleSize val="0"/>
        </c:dLbls>
        <c:gapWidth val="219"/>
        <c:overlap val="-27"/>
        <c:axId val="231325912"/>
        <c:axId val="231531992"/>
      </c:barChart>
      <c:lineChart>
        <c:grouping val="standard"/>
        <c:varyColors val="0"/>
        <c:ser>
          <c:idx val="1"/>
          <c:order val="1"/>
          <c:tx>
            <c:strRef>
              <c:f>'[GA FSM attainment data.xlsx]Sheet2'!$C$1</c:f>
              <c:strCache>
                <c:ptCount val="1"/>
                <c:pt idx="0">
                  <c:v>% of FSM Learners who entered an A Level or other level 4 qualification in 12/13 going to UK HE in 13/14</c:v>
                </c:pt>
              </c:strCache>
            </c:strRef>
          </c:tx>
          <c:spPr>
            <a:ln w="28575" cap="rnd">
              <a:solidFill>
                <a:schemeClr val="accent2"/>
              </a:solidFill>
              <a:round/>
            </a:ln>
            <a:effectLst/>
          </c:spPr>
          <c:marker>
            <c:symbol val="none"/>
          </c:marker>
          <c:cat>
            <c:strRef>
              <c:f>'[GA FSM attainment data.xlsx]Sheet2'!$A$2:$A$33</c:f>
              <c:strCache>
                <c:ptCount val="32"/>
                <c:pt idx="0">
                  <c:v>Barking &amp; Dagenham</c:v>
                </c:pt>
                <c:pt idx="1">
                  <c:v>Barnet</c:v>
                </c:pt>
                <c:pt idx="2">
                  <c:v>Bexley</c:v>
                </c:pt>
                <c:pt idx="3">
                  <c:v>Brent</c:v>
                </c:pt>
                <c:pt idx="4">
                  <c:v>Bromley</c:v>
                </c:pt>
                <c:pt idx="5">
                  <c:v>Camden</c:v>
                </c:pt>
                <c:pt idx="6">
                  <c:v>Croydon</c:v>
                </c:pt>
                <c:pt idx="7">
                  <c:v>Ealing</c:v>
                </c:pt>
                <c:pt idx="8">
                  <c:v>Enfield</c:v>
                </c:pt>
                <c:pt idx="9">
                  <c:v>Greenwich</c:v>
                </c:pt>
                <c:pt idx="10">
                  <c:v>Hackney</c:v>
                </c:pt>
                <c:pt idx="11">
                  <c:v>Hammersmith &amp; Fulham</c:v>
                </c:pt>
                <c:pt idx="12">
                  <c:v>Haringey</c:v>
                </c:pt>
                <c:pt idx="13">
                  <c:v>Harrow</c:v>
                </c:pt>
                <c:pt idx="14">
                  <c:v>Havering</c:v>
                </c:pt>
                <c:pt idx="15">
                  <c:v>Hillingdon</c:v>
                </c:pt>
                <c:pt idx="16">
                  <c:v>Hounslow</c:v>
                </c:pt>
                <c:pt idx="17">
                  <c:v>Islington</c:v>
                </c:pt>
                <c:pt idx="18">
                  <c:v>Kensington &amp; Chelsea</c:v>
                </c:pt>
                <c:pt idx="19">
                  <c:v>Kingston upon Thames</c:v>
                </c:pt>
                <c:pt idx="20">
                  <c:v>Lambeth</c:v>
                </c:pt>
                <c:pt idx="21">
                  <c:v>Lewisham</c:v>
                </c:pt>
                <c:pt idx="22">
                  <c:v>Merton</c:v>
                </c:pt>
                <c:pt idx="23">
                  <c:v>Newham</c:v>
                </c:pt>
                <c:pt idx="24">
                  <c:v>Redbridge</c:v>
                </c:pt>
                <c:pt idx="25">
                  <c:v>Richmond upon Thames</c:v>
                </c:pt>
                <c:pt idx="26">
                  <c:v>Southwark</c:v>
                </c:pt>
                <c:pt idx="27">
                  <c:v>Sutton</c:v>
                </c:pt>
                <c:pt idx="28">
                  <c:v>Tower Hamlets</c:v>
                </c:pt>
                <c:pt idx="29">
                  <c:v>Waltham Forest</c:v>
                </c:pt>
                <c:pt idx="30">
                  <c:v>Wandsworth</c:v>
                </c:pt>
                <c:pt idx="31">
                  <c:v>Westminster</c:v>
                </c:pt>
              </c:strCache>
            </c:strRef>
          </c:cat>
          <c:val>
            <c:numRef>
              <c:f>'[GA FSM attainment data.xlsx]Sheet2'!$C$2:$C$33</c:f>
              <c:numCache>
                <c:formatCode>General</c:formatCode>
                <c:ptCount val="32"/>
                <c:pt idx="0" formatCode="0">
                  <c:v>65</c:v>
                </c:pt>
                <c:pt idx="1">
                  <c:v>63</c:v>
                </c:pt>
                <c:pt idx="2">
                  <c:v>55</c:v>
                </c:pt>
                <c:pt idx="3">
                  <c:v>72</c:v>
                </c:pt>
                <c:pt idx="4">
                  <c:v>54</c:v>
                </c:pt>
                <c:pt idx="5">
                  <c:v>63</c:v>
                </c:pt>
                <c:pt idx="6">
                  <c:v>66</c:v>
                </c:pt>
                <c:pt idx="7">
                  <c:v>65</c:v>
                </c:pt>
                <c:pt idx="8">
                  <c:v>65</c:v>
                </c:pt>
                <c:pt idx="9">
                  <c:v>55</c:v>
                </c:pt>
                <c:pt idx="10">
                  <c:v>74</c:v>
                </c:pt>
                <c:pt idx="11">
                  <c:v>66</c:v>
                </c:pt>
                <c:pt idx="12">
                  <c:v>68</c:v>
                </c:pt>
                <c:pt idx="13">
                  <c:v>70</c:v>
                </c:pt>
                <c:pt idx="14">
                  <c:v>54</c:v>
                </c:pt>
                <c:pt idx="15">
                  <c:v>55</c:v>
                </c:pt>
                <c:pt idx="16">
                  <c:v>59</c:v>
                </c:pt>
                <c:pt idx="17">
                  <c:v>69</c:v>
                </c:pt>
                <c:pt idx="18">
                  <c:v>76</c:v>
                </c:pt>
                <c:pt idx="19">
                  <c:v>64</c:v>
                </c:pt>
                <c:pt idx="20">
                  <c:v>55</c:v>
                </c:pt>
                <c:pt idx="21">
                  <c:v>57</c:v>
                </c:pt>
                <c:pt idx="22">
                  <c:v>73</c:v>
                </c:pt>
                <c:pt idx="23">
                  <c:v>84</c:v>
                </c:pt>
                <c:pt idx="24">
                  <c:v>71</c:v>
                </c:pt>
                <c:pt idx="26">
                  <c:v>60</c:v>
                </c:pt>
                <c:pt idx="27">
                  <c:v>54</c:v>
                </c:pt>
                <c:pt idx="28">
                  <c:v>69</c:v>
                </c:pt>
                <c:pt idx="29">
                  <c:v>63</c:v>
                </c:pt>
                <c:pt idx="30">
                  <c:v>61</c:v>
                </c:pt>
                <c:pt idx="31">
                  <c:v>66</c:v>
                </c:pt>
              </c:numCache>
            </c:numRef>
          </c:val>
          <c:smooth val="0"/>
        </c:ser>
        <c:dLbls>
          <c:showLegendKey val="0"/>
          <c:showVal val="0"/>
          <c:showCatName val="0"/>
          <c:showSerName val="0"/>
          <c:showPercent val="0"/>
          <c:showBubbleSize val="0"/>
        </c:dLbls>
        <c:marker val="1"/>
        <c:smooth val="0"/>
        <c:axId val="231532776"/>
        <c:axId val="231532384"/>
      </c:lineChart>
      <c:catAx>
        <c:axId val="231325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Local Authority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31992"/>
        <c:crosses val="autoZero"/>
        <c:auto val="1"/>
        <c:lblAlgn val="ctr"/>
        <c:lblOffset val="100"/>
        <c:noMultiLvlLbl val="0"/>
      </c:catAx>
      <c:valAx>
        <c:axId val="231531992"/>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HE participation in 11/12</a:t>
                </a:r>
                <a:r>
                  <a:rPr lang="en-US" baseline="0"/>
                  <a:t> and 12/13</a:t>
                </a:r>
                <a:r>
                  <a:rPr lang="en-US"/>
                  <a:t> by FSM</a:t>
                </a:r>
                <a:r>
                  <a:rPr lang="en-US" baseline="0"/>
                  <a:t> learners aged 15 in 08/09</a:t>
                </a:r>
                <a:endParaRPr lang="en-US"/>
              </a:p>
            </c:rich>
          </c:tx>
          <c:layout>
            <c:manualLayout>
              <c:xMode val="edge"/>
              <c:yMode val="edge"/>
              <c:x val="1.8084669132757913E-2"/>
              <c:y val="3.9930041071566655E-2"/>
            </c:manualLayout>
          </c:layout>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325912"/>
        <c:crosses val="autoZero"/>
        <c:crossBetween val="between"/>
      </c:valAx>
      <c:valAx>
        <c:axId val="23153238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FSM learners at level</a:t>
                </a:r>
                <a:r>
                  <a:rPr lang="en-GB" baseline="0"/>
                  <a:t> 3 in 12/13</a:t>
                </a:r>
                <a:r>
                  <a:rPr lang="en-GB"/>
                  <a:t> going</a:t>
                </a:r>
                <a:r>
                  <a:rPr lang="en-GB" baseline="0"/>
                  <a:t> to HE in 13/14 </a:t>
                </a:r>
                <a:endParaRPr lang="en-GB"/>
              </a:p>
            </c:rich>
          </c:tx>
          <c:layout/>
          <c:overlay val="0"/>
          <c:spPr>
            <a:noFill/>
            <a:ln>
              <a:noFill/>
            </a:ln>
            <a:effectLst/>
          </c:sp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32776"/>
        <c:crosses val="max"/>
        <c:crossBetween val="between"/>
      </c:valAx>
      <c:catAx>
        <c:axId val="231532776"/>
        <c:scaling>
          <c:orientation val="minMax"/>
        </c:scaling>
        <c:delete val="1"/>
        <c:axPos val="b"/>
        <c:numFmt formatCode="General" sourceLinked="1"/>
        <c:majorTickMark val="out"/>
        <c:minorTickMark val="none"/>
        <c:tickLblPos val="nextTo"/>
        <c:crossAx val="23153238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'GL ONLY'!$A$2</c:f>
              <c:strCache>
                <c:ptCount val="1"/>
                <c:pt idx="0">
                  <c:v>GL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'GL ONLY'!$B$1:$F$1</c:f>
              <c:strCache>
                <c:ptCount val="5"/>
                <c:pt idx="0">
                  <c:v>Outreach</c:v>
                </c:pt>
                <c:pt idx="1">
                  <c:v>Student success</c:v>
                </c:pt>
                <c:pt idx="2">
                  <c:v>Bursaries and Scholarships</c:v>
                </c:pt>
                <c:pt idx="3">
                  <c:v>Fee waivers</c:v>
                </c:pt>
                <c:pt idx="4">
                  <c:v>Student Opportunity Funding</c:v>
                </c:pt>
              </c:strCache>
            </c:strRef>
          </c:cat>
          <c:val>
            <c:numRef>
              <c:f>'GL ONLY'!$B$2:$F$2</c:f>
              <c:numCache>
                <c:formatCode>#,##0</c:formatCode>
                <c:ptCount val="5"/>
                <c:pt idx="0">
                  <c:v>20324000</c:v>
                </c:pt>
                <c:pt idx="1">
                  <c:v>18329000</c:v>
                </c:pt>
                <c:pt idx="2">
                  <c:v>66335000</c:v>
                </c:pt>
                <c:pt idx="3">
                  <c:v>20822000</c:v>
                </c:pt>
                <c:pt idx="4">
                  <c:v>57192399</c:v>
                </c:pt>
              </c:numCache>
            </c:numRef>
          </c:val>
        </c:ser>
        <c:dLbls>
          <c:showLegendKey val="0"/>
          <c:showVal val="0"/>
          <c:showCatName val="0"/>
          <c:showSerName val="0"/>
          <c:showPercent val="0"/>
          <c:showBubbleSize val="0"/>
        </c:dLbls>
        <c:gapWidth val="182"/>
        <c:axId val="231533560"/>
        <c:axId val="231533952"/>
      </c:barChart>
      <c:catAx>
        <c:axId val="231533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33952"/>
        <c:crosses val="autoZero"/>
        <c:auto val="1"/>
        <c:lblAlgn val="ctr"/>
        <c:lblOffset val="100"/>
        <c:noMultiLvlLbl val="0"/>
      </c:catAx>
      <c:valAx>
        <c:axId val="23153395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33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A05A7155-F7A7-4FF0-BF0D-3CFE716CCA7C}" type="datetimeFigureOut">
              <a:rPr lang="en-GB" smtClean="0"/>
              <a:t>22/01/2016</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856F0E4-F94E-45B8-8007-95B2E0186DFC}" type="slidenum">
              <a:rPr lang="en-GB" smtClean="0"/>
              <a:t>‹#›</a:t>
            </a:fld>
            <a:endParaRPr lang="en-GB"/>
          </a:p>
        </p:txBody>
      </p:sp>
    </p:spTree>
    <p:extLst>
      <p:ext uri="{BB962C8B-B14F-4D97-AF65-F5344CB8AC3E}">
        <p14:creationId xmlns:p14="http://schemas.microsoft.com/office/powerpoint/2010/main" val="35145761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F3929D8-8D8D-4007-B3D9-118E1759D289}" type="datetimeFigureOut">
              <a:rPr lang="en-GB" smtClean="0"/>
              <a:t>22/01/2016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180800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3929D8-8D8D-4007-B3D9-118E1759D289}" type="datetimeFigureOut">
              <a:rPr lang="en-GB" smtClean="0"/>
              <a:t>22/01/2016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21613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3929D8-8D8D-4007-B3D9-118E1759D289}" type="datetimeFigureOut">
              <a:rPr lang="en-GB" smtClean="0"/>
              <a:t>22/01/2016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387871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3929D8-8D8D-4007-B3D9-118E1759D289}" type="datetimeFigureOut">
              <a:rPr lang="en-GB" smtClean="0"/>
              <a:t>22/01/2016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161832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929D8-8D8D-4007-B3D9-118E1759D289}" type="datetimeFigureOut">
              <a:rPr lang="en-GB" smtClean="0"/>
              <a:t>22/01/2016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359372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F3929D8-8D8D-4007-B3D9-118E1759D289}" type="datetimeFigureOut">
              <a:rPr lang="en-GB" smtClean="0"/>
              <a:t>22/01/2016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382597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F3929D8-8D8D-4007-B3D9-118E1759D289}" type="datetimeFigureOut">
              <a:rPr lang="en-GB" smtClean="0"/>
              <a:t>22/01/2016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134135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F3929D8-8D8D-4007-B3D9-118E1759D289}" type="datetimeFigureOut">
              <a:rPr lang="en-GB" smtClean="0"/>
              <a:t>22/01/2016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19708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929D8-8D8D-4007-B3D9-118E1759D289}" type="datetimeFigureOut">
              <a:rPr lang="en-GB" smtClean="0"/>
              <a:t>22/01/2016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380333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929D8-8D8D-4007-B3D9-118E1759D289}" type="datetimeFigureOut">
              <a:rPr lang="en-GB" smtClean="0"/>
              <a:t>22/01/2016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31533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929D8-8D8D-4007-B3D9-118E1759D289}" type="datetimeFigureOut">
              <a:rPr lang="en-GB" smtClean="0"/>
              <a:t>22/01/2016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84C58-1395-4328-85BA-DB742290ACB6}" type="slidenum">
              <a:rPr lang="en-GB" smtClean="0"/>
              <a:t>‹#›</a:t>
            </a:fld>
            <a:endParaRPr lang="en-GB"/>
          </a:p>
        </p:txBody>
      </p:sp>
    </p:spTree>
    <p:extLst>
      <p:ext uri="{BB962C8B-B14F-4D97-AF65-F5344CB8AC3E}">
        <p14:creationId xmlns:p14="http://schemas.microsoft.com/office/powerpoint/2010/main" val="421867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929D8-8D8D-4007-B3D9-118E1759D289}" type="datetimeFigureOut">
              <a:rPr lang="en-GB" smtClean="0"/>
              <a:t>22/01/2016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84C58-1395-4328-85BA-DB742290ACB6}" type="slidenum">
              <a:rPr lang="en-GB" smtClean="0"/>
              <a:t>‹#›</a:t>
            </a:fld>
            <a:endParaRPr lang="en-GB"/>
          </a:p>
        </p:txBody>
      </p:sp>
    </p:spTree>
    <p:extLst>
      <p:ext uri="{BB962C8B-B14F-4D97-AF65-F5344CB8AC3E}">
        <p14:creationId xmlns:p14="http://schemas.microsoft.com/office/powerpoint/2010/main" val="239004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v.uk/government/statistics/widening-participation-in-higher-education-2015"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v.uk/government/statistics/widening-participation-in-higher-education-2015" TargetMode="Externa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gov.uk/government/statistics/widening-participation-in-higher-education-2015" TargetMode="Externa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v.uk/government/statistics/widening-participation-in-higher-education-2015" TargetMode="Externa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Progression to Higher Education in London</a:t>
            </a:r>
            <a:endParaRPr lang="en-GB" dirty="0"/>
          </a:p>
        </p:txBody>
      </p:sp>
      <p:sp>
        <p:nvSpPr>
          <p:cNvPr id="3" name="Subtitle 2"/>
          <p:cNvSpPr>
            <a:spLocks noGrp="1"/>
          </p:cNvSpPr>
          <p:nvPr>
            <p:ph type="subTitle" idx="1"/>
          </p:nvPr>
        </p:nvSpPr>
        <p:spPr/>
        <p:txBody>
          <a:bodyPr>
            <a:normAutofit/>
          </a:bodyPr>
          <a:lstStyle/>
          <a:p>
            <a:r>
              <a:rPr lang="en-GB" sz="3200" dirty="0" err="1" smtClean="0"/>
              <a:t>Dr.</a:t>
            </a:r>
            <a:r>
              <a:rPr lang="en-GB" sz="3200" dirty="0" smtClean="0"/>
              <a:t> Graeme Atherton, Head </a:t>
            </a:r>
            <a:r>
              <a:rPr lang="en-GB" sz="3200" dirty="0" err="1" smtClean="0"/>
              <a:t>AccessHE</a:t>
            </a:r>
            <a:r>
              <a:rPr lang="en-GB" sz="3200" dirty="0" smtClean="0"/>
              <a:t> &amp; Director National Education Opportunities Network (NEON)</a:t>
            </a:r>
            <a:endParaRPr lang="en-GB" sz="3200" dirty="0"/>
          </a:p>
        </p:txBody>
      </p:sp>
    </p:spTree>
    <p:extLst>
      <p:ext uri="{BB962C8B-B14F-4D97-AF65-F5344CB8AC3E}">
        <p14:creationId xmlns:p14="http://schemas.microsoft.com/office/powerpoint/2010/main" val="293589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London leads the way (4)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3126149"/>
              </p:ext>
            </p:extLst>
          </p:nvPr>
        </p:nvGraphicFramePr>
        <p:xfrm>
          <a:off x="972068" y="2064706"/>
          <a:ext cx="9506461" cy="3957156"/>
        </p:xfrm>
        <a:graphic>
          <a:graphicData uri="http://schemas.openxmlformats.org/drawingml/2006/table">
            <a:tbl>
              <a:tblPr>
                <a:tableStyleId>{5C22544A-7EE6-4342-B048-85BDC9FD1C3A}</a:tableStyleId>
              </a:tblPr>
              <a:tblGrid>
                <a:gridCol w="981312"/>
                <a:gridCol w="981312"/>
                <a:gridCol w="2637277"/>
                <a:gridCol w="981312"/>
                <a:gridCol w="981312"/>
                <a:gridCol w="981312"/>
                <a:gridCol w="981312"/>
                <a:gridCol w="981312"/>
              </a:tblGrid>
              <a:tr h="842547">
                <a:tc>
                  <a:txBody>
                    <a:bodyPr/>
                    <a:lstStyle/>
                    <a:p>
                      <a:pPr algn="l" fontAlgn="b"/>
                      <a:r>
                        <a:rPr lang="en-GB" sz="1200" u="none" strike="noStrike">
                          <a:effectLst/>
                        </a:rPr>
                        <a:t> </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 </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GB" sz="1200" u="none" strike="noStrike">
                          <a:effectLst/>
                        </a:rPr>
                        <a:t> </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UK higher education institution</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Top third of HEIs</a:t>
                      </a:r>
                      <a:r>
                        <a:rPr lang="en-GB" sz="1200" u="none" strike="noStrike" baseline="30000">
                          <a:effectLst/>
                        </a:rPr>
                        <a:t>12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Russell Group (incl. Ox. and Cam.)</a:t>
                      </a:r>
                      <a:endParaRPr lang="en-GB" sz="1200" b="0" i="1"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All other HEIs</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Other HE providers</a:t>
                      </a:r>
                      <a:r>
                        <a:rPr lang="en-GB" sz="1200" u="none" strike="noStrike" baseline="30000">
                          <a:effectLst/>
                        </a:rPr>
                        <a:t>13</a:t>
                      </a:r>
                      <a:endParaRPr lang="en-GB" sz="1200" b="0" i="0" u="none" strike="noStrike">
                        <a:solidFill>
                          <a:srgbClr val="000000"/>
                        </a:solidFill>
                        <a:effectLst/>
                        <a:latin typeface="Arial" panose="020B0604020202020204" pitchFamily="34" charset="0"/>
                      </a:endParaRPr>
                    </a:p>
                  </a:txBody>
                  <a:tcPr marL="9525" marR="9525" marT="9525" marB="0" anchor="b"/>
                </a:tc>
              </a:tr>
              <a:tr h="682268">
                <a:tc>
                  <a:txBody>
                    <a:bodyPr/>
                    <a:lstStyle/>
                    <a:p>
                      <a:pPr algn="ctr" fontAlgn="b"/>
                      <a:r>
                        <a:rPr lang="en-GB" sz="1200" u="none" strike="noStrike">
                          <a:effectLst/>
                        </a:rPr>
                        <a:t>Code</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Local authority</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1200" u="none" strike="noStrike">
                          <a:effectLst/>
                        </a:rPr>
                        <a:t>Region</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FSM</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FSM</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FSM</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FSM</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FSM</a:t>
                      </a:r>
                      <a:endParaRPr lang="en-GB" sz="1200" b="0" i="0" u="none" strike="noStrike">
                        <a:solidFill>
                          <a:srgbClr val="000000"/>
                        </a:solidFill>
                        <a:effectLst/>
                        <a:latin typeface="Arial" panose="020B0604020202020204" pitchFamily="34" charset="0"/>
                      </a:endParaRPr>
                    </a:p>
                  </a:txBody>
                  <a:tcPr marL="9525" marR="9525" marT="9525" marB="0" anchor="b"/>
                </a:tc>
              </a:tr>
              <a:tr h="227423">
                <a:tc>
                  <a:txBody>
                    <a:bodyPr/>
                    <a:lstStyle/>
                    <a:p>
                      <a:pPr algn="r" fontAlgn="b"/>
                      <a:r>
                        <a:rPr lang="en-GB" sz="1200" u="none" strike="noStrike">
                          <a:effectLst/>
                        </a:rPr>
                        <a:t>NAT</a:t>
                      </a:r>
                      <a:endParaRPr lang="en-GB" sz="1200" b="1"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ENGLAND  -  Total state-funded mainstream</a:t>
                      </a:r>
                      <a:endParaRPr lang="en-GB" sz="1200" b="1" i="0"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44%</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9%</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32%</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a:t>
                      </a:r>
                      <a:endParaRPr lang="en-GB" sz="1200" b="1"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NE</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North East</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38%</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6%</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NW</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North West</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42%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YH</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Yorkshire and the Humber</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41%</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EM</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East Midlands</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37%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WM</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West Midlands</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42%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9%</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5%</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31%</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EE</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East of England</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37%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8%</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28%</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Arial" panose="020B0604020202020204" pitchFamily="34" charset="0"/>
                      </a:endParaRPr>
                    </a:p>
                  </a:txBody>
                  <a:tcPr marL="9525" marR="9525" marT="9525" marB="0" anchor="b"/>
                </a:tc>
              </a:tr>
              <a:tr h="227423">
                <a:tc>
                  <a:txBody>
                    <a:bodyPr/>
                    <a:lstStyle/>
                    <a:p>
                      <a:pPr algn="r" fontAlgn="b"/>
                      <a:r>
                        <a:rPr lang="en-GB" sz="1200" u="none" strike="noStrike">
                          <a:effectLst/>
                        </a:rPr>
                        <a:t>IL</a:t>
                      </a:r>
                      <a:endParaRPr lang="en-GB" sz="1200" b="1"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Inner London</a:t>
                      </a:r>
                      <a:endParaRPr lang="en-GB" sz="1200" b="1"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57%</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13%</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6%</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43%</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1%</a:t>
                      </a:r>
                      <a:endParaRPr lang="en-GB" sz="1200" b="1" i="0" u="none" strike="noStrike">
                        <a:solidFill>
                          <a:srgbClr val="000000"/>
                        </a:solidFill>
                        <a:effectLst/>
                        <a:latin typeface="Arial" panose="020B0604020202020204" pitchFamily="34" charset="0"/>
                      </a:endParaRPr>
                    </a:p>
                  </a:txBody>
                  <a:tcPr marL="9525" marR="9525" marT="9525" marB="0" anchor="b"/>
                </a:tc>
              </a:tr>
              <a:tr h="227423">
                <a:tc>
                  <a:txBody>
                    <a:bodyPr/>
                    <a:lstStyle/>
                    <a:p>
                      <a:pPr algn="r" fontAlgn="b"/>
                      <a:r>
                        <a:rPr lang="en-GB" sz="1200" u="none" strike="noStrike">
                          <a:effectLst/>
                        </a:rPr>
                        <a:t>OL</a:t>
                      </a:r>
                      <a:endParaRPr lang="en-GB" sz="1200" b="1"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Outer London</a:t>
                      </a:r>
                      <a:endParaRPr lang="en-GB" sz="1200" b="1"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55%</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15%</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7%</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40%</a:t>
                      </a:r>
                      <a:endParaRPr lang="en-GB" sz="12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1%</a:t>
                      </a:r>
                      <a:endParaRPr lang="en-GB" sz="1200" b="1"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SE</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dirty="0">
                          <a:effectLst/>
                        </a:rPr>
                        <a:t>South East</a:t>
                      </a:r>
                      <a:endParaRPr lang="en-GB" sz="1200" b="0" i="1"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33%</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9%</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22%</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a:t>
                      </a:r>
                      <a:endParaRPr lang="en-GB" sz="1200" b="0" i="0" u="none" strike="noStrike">
                        <a:solidFill>
                          <a:srgbClr val="000000"/>
                        </a:solidFill>
                        <a:effectLst/>
                        <a:latin typeface="Arial" panose="020B0604020202020204" pitchFamily="34" charset="0"/>
                      </a:endParaRPr>
                    </a:p>
                  </a:txBody>
                  <a:tcPr marL="9525" marR="9525" marT="9525" marB="0" anchor="b"/>
                </a:tc>
              </a:tr>
              <a:tr h="218759">
                <a:tc>
                  <a:txBody>
                    <a:bodyPr/>
                    <a:lstStyle/>
                    <a:p>
                      <a:pPr algn="r" fontAlgn="b"/>
                      <a:r>
                        <a:rPr lang="en-GB" sz="1200" u="none" strike="noStrike">
                          <a:effectLst/>
                        </a:rPr>
                        <a:t>SW</a:t>
                      </a:r>
                      <a:endParaRPr lang="en-GB" sz="1200" b="0" i="0" u="none" strike="noStrike">
                        <a:solidFill>
                          <a:srgbClr val="000000"/>
                        </a:solidFill>
                        <a:effectLst/>
                        <a:latin typeface="Arial" panose="020B0604020202020204" pitchFamily="34" charset="0"/>
                      </a:endParaRPr>
                    </a:p>
                  </a:txBody>
                  <a:tcPr marL="9525" marR="9525" marT="9525" marB="0" anchor="b"/>
                </a:tc>
                <a:tc gridSpan="2">
                  <a:txBody>
                    <a:bodyPr/>
                    <a:lstStyle/>
                    <a:p>
                      <a:pPr algn="l" fontAlgn="b"/>
                      <a:r>
                        <a:rPr lang="en-GB" sz="1200" u="none" strike="noStrike">
                          <a:effectLst/>
                        </a:rPr>
                        <a:t>South West</a:t>
                      </a:r>
                      <a:endParaRPr lang="en-GB" sz="1200" b="0" i="1" u="none" strike="noStrike">
                        <a:solidFill>
                          <a:srgbClr val="000000"/>
                        </a:solidFill>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r>
                        <a:rPr lang="en-GB" sz="1200" u="none" strike="noStrike">
                          <a:effectLst/>
                        </a:rPr>
                        <a:t>31%</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7%</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4%</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a:effectLst/>
                        </a:rPr>
                        <a:t>21%</a:t>
                      </a:r>
                      <a:endParaRPr lang="en-GB"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GB" sz="1200" u="none" strike="noStrike" dirty="0">
                          <a:effectLst/>
                        </a:rPr>
                        <a:t>3%</a:t>
                      </a:r>
                      <a:endParaRPr lang="en-GB" sz="1200" b="0" i="0" u="none" strike="noStrike" dirty="0">
                        <a:solidFill>
                          <a:srgbClr val="000000"/>
                        </a:solidFill>
                        <a:effectLst/>
                        <a:latin typeface="Arial" panose="020B0604020202020204" pitchFamily="34" charset="0"/>
                      </a:endParaRPr>
                    </a:p>
                  </a:txBody>
                  <a:tcPr marL="9525" marR="9525" marT="9525" marB="0" anchor="b"/>
                </a:tc>
              </a:tr>
            </a:tbl>
          </a:graphicData>
        </a:graphic>
      </p:graphicFrame>
      <p:sp>
        <p:nvSpPr>
          <p:cNvPr id="5" name="TextBox 4"/>
          <p:cNvSpPr txBox="1"/>
          <p:nvPr/>
        </p:nvSpPr>
        <p:spPr>
          <a:xfrm>
            <a:off x="1169773" y="6203092"/>
            <a:ext cx="9671222" cy="369332"/>
          </a:xfrm>
          <a:prstGeom prst="rect">
            <a:avLst/>
          </a:prstGeom>
          <a:noFill/>
        </p:spPr>
        <p:txBody>
          <a:bodyPr wrap="square" rtlCol="0">
            <a:spAutoFit/>
          </a:bodyPr>
          <a:lstStyle/>
          <a:p>
            <a:r>
              <a:rPr lang="en-GB"/>
              <a:t>https://www.gov.uk/government/statistics/destinations-of-ks4-and-ks5-pupils-2013-to-2014</a:t>
            </a:r>
            <a:endParaRPr lang="en-GB" dirty="0"/>
          </a:p>
        </p:txBody>
      </p:sp>
    </p:spTree>
    <p:extLst>
      <p:ext uri="{BB962C8B-B14F-4D97-AF65-F5344CB8AC3E}">
        <p14:creationId xmlns:p14="http://schemas.microsoft.com/office/powerpoint/2010/main" val="98775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Picture may not be so clear though…</a:t>
            </a:r>
            <a:endParaRPr lang="en-GB" dirty="0"/>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372" y="1867694"/>
            <a:ext cx="906672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31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Young participation rate and IDACI</a:t>
            </a:r>
            <a:endParaRPr lang="en-GB"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434" y="1825625"/>
            <a:ext cx="9530365"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79561" y="6284890"/>
            <a:ext cx="8525814" cy="369332"/>
          </a:xfrm>
          <a:prstGeom prst="rect">
            <a:avLst/>
          </a:prstGeom>
          <a:noFill/>
        </p:spPr>
        <p:txBody>
          <a:bodyPr wrap="square" rtlCol="0">
            <a:spAutoFit/>
          </a:bodyPr>
          <a:lstStyle/>
          <a:p>
            <a:r>
              <a:rPr lang="en-GB" dirty="0"/>
              <a:t>http://www.hefce.ac.uk/pubs/year/2014/201401/</a:t>
            </a:r>
          </a:p>
        </p:txBody>
      </p:sp>
    </p:spTree>
    <p:extLst>
      <p:ext uri="{BB962C8B-B14F-4D97-AF65-F5344CB8AC3E}">
        <p14:creationId xmlns:p14="http://schemas.microsoft.com/office/powerpoint/2010/main" val="309837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Young Participation and FSM pupils  </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797" y="1825625"/>
            <a:ext cx="9569003"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40924" y="6259132"/>
            <a:ext cx="7778839" cy="369332"/>
          </a:xfrm>
          <a:prstGeom prst="rect">
            <a:avLst/>
          </a:prstGeom>
          <a:noFill/>
        </p:spPr>
        <p:txBody>
          <a:bodyPr wrap="square" rtlCol="0">
            <a:spAutoFit/>
          </a:bodyPr>
          <a:lstStyle/>
          <a:p>
            <a:r>
              <a:rPr lang="en-GB" dirty="0"/>
              <a:t>http://www.hefce.ac.uk/pubs/year/2014/201401/</a:t>
            </a:r>
          </a:p>
        </p:txBody>
      </p:sp>
    </p:spTree>
    <p:extLst>
      <p:ext uri="{BB962C8B-B14F-4D97-AF65-F5344CB8AC3E}">
        <p14:creationId xmlns:p14="http://schemas.microsoft.com/office/powerpoint/2010/main" val="26492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POLAR quintile and FSM pupils </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4101" y="1825625"/>
            <a:ext cx="8512936"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12135" y="6272011"/>
            <a:ext cx="7018986" cy="373488"/>
          </a:xfrm>
          <a:prstGeom prst="rect">
            <a:avLst/>
          </a:prstGeom>
          <a:noFill/>
        </p:spPr>
        <p:txBody>
          <a:bodyPr wrap="square" rtlCol="0">
            <a:spAutoFit/>
          </a:bodyPr>
          <a:lstStyle/>
          <a:p>
            <a:r>
              <a:rPr lang="en-GB" dirty="0"/>
              <a:t>http://www.hefce.ac.uk/pubs/year/2014/201401/</a:t>
            </a:r>
          </a:p>
        </p:txBody>
      </p:sp>
    </p:spTree>
    <p:extLst>
      <p:ext uri="{BB962C8B-B14F-4D97-AF65-F5344CB8AC3E}">
        <p14:creationId xmlns:p14="http://schemas.microsoft.com/office/powerpoint/2010/main" val="179776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188"/>
          </a:xfrm>
        </p:spPr>
        <p:txBody>
          <a:bodyPr/>
          <a:lstStyle/>
          <a:p>
            <a:pPr algn="ctr"/>
            <a:r>
              <a:rPr lang="en-GB" dirty="0" smtClean="0"/>
              <a:t>FSM participation vs FSM achievement</a:t>
            </a:r>
            <a:endParaRPr lang="en-GB"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90152" y="6207617"/>
            <a:ext cx="12003109" cy="646331"/>
          </a:xfrm>
          <a:prstGeom prst="rect">
            <a:avLst/>
          </a:prstGeom>
          <a:noFill/>
        </p:spPr>
        <p:txBody>
          <a:bodyPr wrap="square" rtlCol="0">
            <a:spAutoFit/>
          </a:bodyPr>
          <a:lstStyle/>
          <a:p>
            <a:r>
              <a:rPr lang="en-GB" dirty="0" smtClean="0">
                <a:hlinkClick r:id="rId3"/>
              </a:rPr>
              <a:t>https://www.gov.uk/government/statistics/widening-participation-in-higher-education-2015</a:t>
            </a:r>
            <a:r>
              <a:rPr lang="en-GB" dirty="0" smtClean="0"/>
              <a:t> </a:t>
            </a:r>
            <a:r>
              <a:rPr lang="en-GB" dirty="0"/>
              <a:t>and https://www.gov.uk/government/statistics/gcse-and-equivalent-attainment-by-pupil-characteristics-2012-to-2013 </a:t>
            </a:r>
          </a:p>
        </p:txBody>
      </p:sp>
    </p:spTree>
    <p:extLst>
      <p:ext uri="{BB962C8B-B14F-4D97-AF65-F5344CB8AC3E}">
        <p14:creationId xmlns:p14="http://schemas.microsoft.com/office/powerpoint/2010/main" val="816914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But do all benefit – Participation by LA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3205367"/>
              </p:ext>
            </p:extLst>
          </p:nvPr>
        </p:nvGraphicFramePr>
        <p:xfrm>
          <a:off x="515155" y="1941535"/>
          <a:ext cx="10877282"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63638" y="6168980"/>
            <a:ext cx="11359167" cy="646331"/>
          </a:xfrm>
          <a:prstGeom prst="rect">
            <a:avLst/>
          </a:prstGeom>
          <a:noFill/>
        </p:spPr>
        <p:txBody>
          <a:bodyPr wrap="square" rtlCol="0">
            <a:spAutoFit/>
          </a:bodyPr>
          <a:lstStyle/>
          <a:p>
            <a:r>
              <a:rPr lang="en-GB" dirty="0">
                <a:hlinkClick r:id="rId3"/>
              </a:rPr>
              <a:t>www.gov.uk/government/statistics/widening-participation-in-higher-education-2015</a:t>
            </a:r>
            <a:r>
              <a:rPr lang="en-GB" dirty="0"/>
              <a:t> and https://www.gov.uk/government/statistics/gcse-and-equivalent-attainment-by-pupil-characteristics-2012-to-2013 </a:t>
            </a:r>
          </a:p>
        </p:txBody>
      </p:sp>
    </p:spTree>
    <p:extLst>
      <p:ext uri="{BB962C8B-B14F-4D97-AF65-F5344CB8AC3E}">
        <p14:creationId xmlns:p14="http://schemas.microsoft.com/office/powerpoint/2010/main" val="107537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FSM participation at 15 vs FSM participation at 19 </a:t>
            </a:r>
            <a:endParaRPr lang="en-GB"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44700" y="6297769"/>
            <a:ext cx="11629622" cy="646331"/>
          </a:xfrm>
          <a:prstGeom prst="rect">
            <a:avLst/>
          </a:prstGeom>
          <a:noFill/>
        </p:spPr>
        <p:txBody>
          <a:bodyPr wrap="square" rtlCol="0">
            <a:spAutoFit/>
          </a:bodyPr>
          <a:lstStyle/>
          <a:p>
            <a:r>
              <a:rPr lang="en-GB" sz="1400" dirty="0" smtClean="0">
                <a:hlinkClick r:id="rId3"/>
              </a:rPr>
              <a:t>www.gov.uk/government/statistics/widening-participation-in-higher-education-2015</a:t>
            </a:r>
            <a:r>
              <a:rPr lang="en-GB" dirty="0" smtClean="0"/>
              <a:t> </a:t>
            </a:r>
            <a:r>
              <a:rPr lang="en-GB" dirty="0"/>
              <a:t>&amp; https://www.gov.uk/government/statistics/destinations-of-key-stage-4-and-key-stage-5-pupils-2012-to-2013</a:t>
            </a:r>
          </a:p>
        </p:txBody>
      </p:sp>
    </p:spTree>
    <p:extLst>
      <p:ext uri="{BB962C8B-B14F-4D97-AF65-F5344CB8AC3E}">
        <p14:creationId xmlns:p14="http://schemas.microsoft.com/office/powerpoint/2010/main" val="17708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FSM Participation by LA at 15 and 19</a:t>
            </a:r>
            <a:endParaRPr lang="en-GB"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92428" y="6272011"/>
            <a:ext cx="11011437" cy="646331"/>
          </a:xfrm>
          <a:prstGeom prst="rect">
            <a:avLst/>
          </a:prstGeom>
          <a:noFill/>
        </p:spPr>
        <p:txBody>
          <a:bodyPr wrap="square" rtlCol="0">
            <a:spAutoFit/>
          </a:bodyPr>
          <a:lstStyle/>
          <a:p>
            <a:r>
              <a:rPr lang="en-GB" sz="1400" dirty="0">
                <a:hlinkClick r:id="rId3"/>
              </a:rPr>
              <a:t>www.gov.uk/government/statistics/widening-participation-in-higher-education-2015</a:t>
            </a:r>
            <a:r>
              <a:rPr lang="en-GB" dirty="0"/>
              <a:t> &amp; https://www.gov.uk/government/statistics/destinations-of-key-stage-4-and-key-stage-5-pupils-2012-to-2013</a:t>
            </a:r>
          </a:p>
        </p:txBody>
      </p:sp>
    </p:spTree>
    <p:extLst>
      <p:ext uri="{BB962C8B-B14F-4D97-AF65-F5344CB8AC3E}">
        <p14:creationId xmlns:p14="http://schemas.microsoft.com/office/powerpoint/2010/main" val="125866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Who are best performing authorities(3)?</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51" y="1294929"/>
            <a:ext cx="11243255" cy="509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4851" y="6272011"/>
            <a:ext cx="11449318" cy="646331"/>
          </a:xfrm>
          <a:prstGeom prst="rect">
            <a:avLst/>
          </a:prstGeom>
          <a:noFill/>
        </p:spPr>
        <p:txBody>
          <a:bodyPr wrap="square" rtlCol="0">
            <a:spAutoFit/>
          </a:bodyPr>
          <a:lstStyle/>
          <a:p>
            <a:r>
              <a:rPr lang="en-GB" dirty="0"/>
              <a:t>http://www.londoncouncils.gov.uk/our-key-themes/children-and-young-people/14-19-young-people-education-and-skills/publications/higher</a:t>
            </a:r>
          </a:p>
        </p:txBody>
      </p:sp>
    </p:spTree>
    <p:extLst>
      <p:ext uri="{BB962C8B-B14F-4D97-AF65-F5344CB8AC3E}">
        <p14:creationId xmlns:p14="http://schemas.microsoft.com/office/powerpoint/2010/main" val="427983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Aim today</a:t>
            </a:r>
            <a:endParaRPr lang="en-GB" dirty="0"/>
          </a:p>
        </p:txBody>
      </p:sp>
      <p:sp>
        <p:nvSpPr>
          <p:cNvPr id="3" name="Content Placeholder 2"/>
          <p:cNvSpPr>
            <a:spLocks noGrp="1"/>
          </p:cNvSpPr>
          <p:nvPr>
            <p:ph idx="1"/>
          </p:nvPr>
        </p:nvSpPr>
        <p:spPr/>
        <p:txBody>
          <a:bodyPr/>
          <a:lstStyle/>
          <a:p>
            <a:r>
              <a:rPr lang="en-GB" dirty="0" smtClean="0"/>
              <a:t>Detailed look at young participation in London</a:t>
            </a:r>
          </a:p>
          <a:p>
            <a:endParaRPr lang="en-GB" dirty="0" smtClean="0"/>
          </a:p>
          <a:p>
            <a:pPr marL="0" indent="0">
              <a:buNone/>
            </a:pPr>
            <a:endParaRPr lang="en-GB" dirty="0"/>
          </a:p>
          <a:p>
            <a:r>
              <a:rPr lang="en-GB" dirty="0" smtClean="0"/>
              <a:t>Explore what progress really means and importance of local understanding</a:t>
            </a:r>
          </a:p>
          <a:p>
            <a:pPr marL="0" indent="0">
              <a:buNone/>
            </a:pPr>
            <a:endParaRPr lang="en-GB" dirty="0"/>
          </a:p>
          <a:p>
            <a:endParaRPr lang="en-GB" dirty="0"/>
          </a:p>
          <a:p>
            <a:r>
              <a:rPr lang="en-GB" dirty="0" smtClean="0"/>
              <a:t>Identity thematic areas where we need more understanding </a:t>
            </a:r>
            <a:endParaRPr lang="en-GB" dirty="0"/>
          </a:p>
        </p:txBody>
      </p:sp>
    </p:spTree>
    <p:extLst>
      <p:ext uri="{BB962C8B-B14F-4D97-AF65-F5344CB8AC3E}">
        <p14:creationId xmlns:p14="http://schemas.microsoft.com/office/powerpoint/2010/main" val="48770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20" y="365126"/>
            <a:ext cx="10207580" cy="1128824"/>
          </a:xfrm>
        </p:spPr>
        <p:txBody>
          <a:bodyPr/>
          <a:lstStyle/>
          <a:p>
            <a:pPr algn="ctr"/>
            <a:r>
              <a:rPr lang="en-GB" dirty="0" smtClean="0"/>
              <a:t>Participation by ethnic background</a:t>
            </a:r>
            <a:endParaRPr lang="en-GB"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9403" y="1596980"/>
            <a:ext cx="9865215" cy="457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1217" y="6091708"/>
            <a:ext cx="10406129" cy="646331"/>
          </a:xfrm>
          <a:prstGeom prst="rect">
            <a:avLst/>
          </a:prstGeom>
          <a:noFill/>
        </p:spPr>
        <p:txBody>
          <a:bodyPr wrap="square" rtlCol="0">
            <a:spAutoFit/>
          </a:bodyPr>
          <a:lstStyle/>
          <a:p>
            <a:r>
              <a:rPr lang="en-GB" dirty="0"/>
              <a:t>http://www.londoncouncils.gov.uk/our-key-themes/children-and-young-people/14-19-young-people-education-and-skills/publications/higher</a:t>
            </a:r>
          </a:p>
        </p:txBody>
      </p:sp>
    </p:spTree>
    <p:extLst>
      <p:ext uri="{BB962C8B-B14F-4D97-AF65-F5344CB8AC3E}">
        <p14:creationId xmlns:p14="http://schemas.microsoft.com/office/powerpoint/2010/main" val="145892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842385" cy="1077532"/>
          </a:xfrm>
        </p:spPr>
        <p:txBody>
          <a:bodyPr>
            <a:normAutofit fontScale="90000"/>
          </a:bodyPr>
          <a:lstStyle/>
          <a:p>
            <a:pPr algn="ctr"/>
            <a:r>
              <a:rPr lang="en-US" dirty="0" smtClean="0"/>
              <a:t/>
            </a:r>
            <a:br>
              <a:rPr lang="en-US" dirty="0" smtClean="0"/>
            </a:br>
            <a:r>
              <a:rPr lang="en-US" dirty="0" smtClean="0"/>
              <a:t>The £180m per year Access Investment for London </a:t>
            </a:r>
            <a:r>
              <a:rPr lang="en-US" dirty="0"/>
              <a:t/>
            </a:r>
            <a:br>
              <a:rPr lang="en-US" dirty="0"/>
            </a:br>
            <a:endParaRPr lang="en-GB" dirty="0"/>
          </a:p>
        </p:txBody>
      </p:sp>
      <p:graphicFrame>
        <p:nvGraphicFramePr>
          <p:cNvPr id="3" name="Chart 2"/>
          <p:cNvGraphicFramePr>
            <a:graphicFrameLocks/>
          </p:cNvGraphicFramePr>
          <p:nvPr>
            <p:extLst>
              <p:ext uri="{D42A27DB-BD31-4B8C-83A1-F6EECF244321}">
                <p14:modId xmlns:p14="http://schemas.microsoft.com/office/powerpoint/2010/main" val="1652117491"/>
              </p:ext>
            </p:extLst>
          </p:nvPr>
        </p:nvGraphicFramePr>
        <p:xfrm>
          <a:off x="1130776" y="1930401"/>
          <a:ext cx="8729916" cy="38149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275008" y="5924282"/>
            <a:ext cx="9311426" cy="369332"/>
          </a:xfrm>
          <a:prstGeom prst="rect">
            <a:avLst/>
          </a:prstGeom>
          <a:noFill/>
        </p:spPr>
        <p:txBody>
          <a:bodyPr wrap="square" rtlCol="0">
            <a:spAutoFit/>
          </a:bodyPr>
          <a:lstStyle/>
          <a:p>
            <a:r>
              <a:rPr lang="en-GB" dirty="0"/>
              <a:t>https://www.offa.org.uk/wp-content/uploads/2013/07/2013-04-Access-agreements-2014-15.pdf</a:t>
            </a:r>
          </a:p>
        </p:txBody>
      </p:sp>
    </p:spTree>
    <p:extLst>
      <p:ext uri="{BB962C8B-B14F-4D97-AF65-F5344CB8AC3E}">
        <p14:creationId xmlns:p14="http://schemas.microsoft.com/office/powerpoint/2010/main" val="256061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Key points</a:t>
            </a:r>
            <a:endParaRPr lang="en-GB" b="1" dirty="0"/>
          </a:p>
        </p:txBody>
      </p:sp>
      <p:sp>
        <p:nvSpPr>
          <p:cNvPr id="3" name="Content Placeholder 2"/>
          <p:cNvSpPr>
            <a:spLocks noGrp="1"/>
          </p:cNvSpPr>
          <p:nvPr>
            <p:ph idx="1"/>
          </p:nvPr>
        </p:nvSpPr>
        <p:spPr/>
        <p:txBody>
          <a:bodyPr/>
          <a:lstStyle/>
          <a:p>
            <a:r>
              <a:rPr lang="en-GB" sz="4000" dirty="0" smtClean="0"/>
              <a:t>Data landscape complex</a:t>
            </a:r>
          </a:p>
          <a:p>
            <a:r>
              <a:rPr lang="en-GB" sz="4000" dirty="0" smtClean="0"/>
              <a:t>London leads way</a:t>
            </a:r>
          </a:p>
          <a:p>
            <a:r>
              <a:rPr lang="en-GB" sz="4000" dirty="0" smtClean="0"/>
              <a:t>BUT </a:t>
            </a:r>
          </a:p>
          <a:p>
            <a:r>
              <a:rPr lang="en-GB" sz="4000" dirty="0" smtClean="0"/>
              <a:t>London is unique</a:t>
            </a:r>
          </a:p>
          <a:p>
            <a:r>
              <a:rPr lang="en-GB" sz="4000" dirty="0" smtClean="0"/>
              <a:t>London has access challenges</a:t>
            </a:r>
          </a:p>
          <a:p>
            <a:r>
              <a:rPr lang="en-GB" sz="4000" dirty="0" smtClean="0"/>
              <a:t>London has access need</a:t>
            </a:r>
          </a:p>
          <a:p>
            <a:pPr marL="0" indent="0">
              <a:buNone/>
            </a:pPr>
            <a:endParaRPr lang="en-GB" dirty="0"/>
          </a:p>
        </p:txBody>
      </p:sp>
    </p:spTree>
    <p:extLst>
      <p:ext uri="{BB962C8B-B14F-4D97-AF65-F5344CB8AC3E}">
        <p14:creationId xmlns:p14="http://schemas.microsoft.com/office/powerpoint/2010/main" val="379638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Where are knowledge gaps? </a:t>
            </a:r>
            <a:endParaRPr lang="en-GB" dirty="0"/>
          </a:p>
        </p:txBody>
      </p:sp>
      <p:sp>
        <p:nvSpPr>
          <p:cNvPr id="3" name="Content Placeholder 2"/>
          <p:cNvSpPr>
            <a:spLocks noGrp="1"/>
          </p:cNvSpPr>
          <p:nvPr>
            <p:ph idx="1"/>
          </p:nvPr>
        </p:nvSpPr>
        <p:spPr/>
        <p:txBody>
          <a:bodyPr/>
          <a:lstStyle/>
          <a:p>
            <a:r>
              <a:rPr lang="en-GB" dirty="0" smtClean="0"/>
              <a:t>How Access Agreemen</a:t>
            </a:r>
            <a:r>
              <a:rPr lang="en-GB" dirty="0" smtClean="0"/>
              <a:t>t investment is used</a:t>
            </a:r>
          </a:p>
          <a:p>
            <a:r>
              <a:rPr lang="en-GB" dirty="0" smtClean="0"/>
              <a:t>Why there are local differences in HE progression?</a:t>
            </a:r>
          </a:p>
          <a:p>
            <a:r>
              <a:rPr lang="en-GB" dirty="0" smtClean="0"/>
              <a:t>How to accurately portray progression of young disadvantaged learners in London?</a:t>
            </a:r>
          </a:p>
          <a:p>
            <a:r>
              <a:rPr lang="en-GB" dirty="0" smtClean="0"/>
              <a:t>What widening participation activities have greatest impact in London?</a:t>
            </a:r>
          </a:p>
          <a:p>
            <a:r>
              <a:rPr lang="en-GB" dirty="0" smtClean="0"/>
              <a:t>What is interaction between gender/ethnicity/socio-economic group is understanding localised progression patterns?</a:t>
            </a:r>
          </a:p>
          <a:p>
            <a:r>
              <a:rPr lang="en-GB" dirty="0" smtClean="0"/>
              <a:t>How do you extend progression knowledge across student lifecycle? </a:t>
            </a:r>
            <a:endParaRPr lang="en-GB" dirty="0"/>
          </a:p>
        </p:txBody>
      </p:sp>
    </p:spTree>
    <p:extLst>
      <p:ext uri="{BB962C8B-B14F-4D97-AF65-F5344CB8AC3E}">
        <p14:creationId xmlns:p14="http://schemas.microsoft.com/office/powerpoint/2010/main" val="142197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London Miracle</a:t>
            </a:r>
            <a:endParaRPr lang="en-GB" dirty="0"/>
          </a:p>
        </p:txBody>
      </p:sp>
      <p:sp>
        <p:nvSpPr>
          <p:cNvPr id="3" name="Content Placeholder 2"/>
          <p:cNvSpPr>
            <a:spLocks noGrp="1"/>
          </p:cNvSpPr>
          <p:nvPr>
            <p:ph idx="1"/>
          </p:nvPr>
        </p:nvSpPr>
        <p:spPr/>
        <p:txBody>
          <a:bodyPr/>
          <a:lstStyle/>
          <a:p>
            <a:pPr marL="0" indent="0" algn="ctr">
              <a:buNone/>
            </a:pPr>
            <a:r>
              <a:rPr lang="en-GB" i="1" dirty="0" smtClean="0"/>
              <a:t>‘We were looking for communities, schools, programmes or business sectors that could be said to buck the trend of poor social mobility in Britain.</a:t>
            </a:r>
          </a:p>
          <a:p>
            <a:pPr marL="0" indent="0" algn="ctr">
              <a:buNone/>
            </a:pPr>
            <a:r>
              <a:rPr lang="en-GB" i="1" dirty="0" smtClean="0"/>
              <a:t>Time and again, that search led back to London, so the project morphed into one looking at London’s exceptionalism, in terms of educational attainment and social mobility. Why does the capital outperform? What could be learned and, ideally, copied?’</a:t>
            </a:r>
          </a:p>
          <a:p>
            <a:pPr marL="0" indent="0">
              <a:buNone/>
            </a:pPr>
            <a:endParaRPr lang="en-GB" dirty="0" smtClean="0"/>
          </a:p>
          <a:p>
            <a:pPr marL="0" indent="0" algn="ctr">
              <a:buNone/>
            </a:pPr>
            <a:r>
              <a:rPr lang="en-GB" sz="2000" dirty="0" smtClean="0"/>
              <a:t>SOCIAL MOBILITY GOLDSPOTS: Capital Mobility The all-party parliamentary group on social mobility December 2013</a:t>
            </a:r>
          </a:p>
          <a:p>
            <a:endParaRPr lang="en-GB" dirty="0"/>
          </a:p>
        </p:txBody>
      </p:sp>
    </p:spTree>
    <p:extLst>
      <p:ext uri="{BB962C8B-B14F-4D97-AF65-F5344CB8AC3E}">
        <p14:creationId xmlns:p14="http://schemas.microsoft.com/office/powerpoint/2010/main" val="267653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Widening Participation: The Data Landscape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6228516"/>
              </p:ext>
            </p:extLst>
          </p:nvPr>
        </p:nvGraphicFramePr>
        <p:xfrm>
          <a:off x="1493949" y="1661375"/>
          <a:ext cx="8647395" cy="4365940"/>
        </p:xfrm>
        <a:graphic>
          <a:graphicData uri="http://schemas.openxmlformats.org/drawingml/2006/table">
            <a:tbl>
              <a:tblPr firstRow="1" firstCol="1" bandRow="1"/>
              <a:tblGrid>
                <a:gridCol w="2606419"/>
                <a:gridCol w="6040976"/>
              </a:tblGrid>
              <a:tr h="436594">
                <a:tc>
                  <a:txBody>
                    <a:bodyPr/>
                    <a:lstStyle/>
                    <a:p>
                      <a:pPr>
                        <a:lnSpc>
                          <a:spcPct val="115000"/>
                        </a:lnSpc>
                        <a:spcAft>
                          <a:spcPts val="1000"/>
                        </a:spcAft>
                      </a:pPr>
                      <a:r>
                        <a:rPr lang="en-GB" sz="1800" b="1">
                          <a:effectLst/>
                          <a:latin typeface="Calibri"/>
                          <a:ea typeface="Calibri"/>
                          <a:cs typeface="Times New Roman"/>
                        </a:rPr>
                        <a:t>Data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b="1" dirty="0">
                          <a:effectLst/>
                          <a:latin typeface="Calibri"/>
                          <a:ea typeface="Calibri"/>
                          <a:cs typeface="Times New Roman"/>
                        </a:rPr>
                        <a:t>Type of data </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188">
                <a:tc>
                  <a:txBody>
                    <a:bodyPr/>
                    <a:lstStyle/>
                    <a:p>
                      <a:pPr>
                        <a:lnSpc>
                          <a:spcPct val="115000"/>
                        </a:lnSpc>
                        <a:spcAft>
                          <a:spcPts val="1000"/>
                        </a:spcAft>
                      </a:pPr>
                      <a:r>
                        <a:rPr lang="en-GB" sz="1800" b="1">
                          <a:effectLst/>
                          <a:latin typeface="Calibri"/>
                          <a:ea typeface="Calibri"/>
                          <a:cs typeface="Times New Roman"/>
                        </a:rPr>
                        <a:t>Department of Education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a:effectLst/>
                          <a:latin typeface="Calibri"/>
                          <a:ea typeface="Calibri"/>
                          <a:cs typeface="Times New Roman"/>
                        </a:rPr>
                        <a:t>Destinations of key stage 4 and key stage 5 students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94">
                <a:tc>
                  <a:txBody>
                    <a:bodyPr/>
                    <a:lstStyle/>
                    <a:p>
                      <a:pPr>
                        <a:lnSpc>
                          <a:spcPct val="115000"/>
                        </a:lnSpc>
                        <a:spcAft>
                          <a:spcPts val="1000"/>
                        </a:spcAft>
                      </a:pPr>
                      <a:r>
                        <a:rPr lang="en-GB" sz="1800" b="1">
                          <a:effectLst/>
                          <a:latin typeface="Calibri"/>
                          <a:ea typeface="Calibri"/>
                          <a:cs typeface="Times New Roman"/>
                        </a:rPr>
                        <a:t>BIS</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a:effectLst/>
                          <a:latin typeface="Calibri"/>
                          <a:ea typeface="Calibri"/>
                          <a:cs typeface="Times New Roman"/>
                        </a:rPr>
                        <a:t>Widening Participation in Higher Education (FSM at 15)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188">
                <a:tc>
                  <a:txBody>
                    <a:bodyPr/>
                    <a:lstStyle/>
                    <a:p>
                      <a:pPr>
                        <a:lnSpc>
                          <a:spcPct val="115000"/>
                        </a:lnSpc>
                        <a:spcAft>
                          <a:spcPts val="1000"/>
                        </a:spcAft>
                      </a:pPr>
                      <a:r>
                        <a:rPr lang="en-GB" sz="1800" b="1">
                          <a:effectLst/>
                          <a:latin typeface="Calibri"/>
                          <a:ea typeface="Calibri"/>
                          <a:cs typeface="Times New Roman"/>
                        </a:rPr>
                        <a:t>UCAS</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a:effectLst/>
                          <a:latin typeface="Calibri"/>
                          <a:ea typeface="Calibri"/>
                          <a:cs typeface="Times New Roman"/>
                        </a:rPr>
                        <a:t>UCAS End of Cycle Report (POLAR/FSM/Gender/Ethnicity)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188">
                <a:tc>
                  <a:txBody>
                    <a:bodyPr/>
                    <a:lstStyle/>
                    <a:p>
                      <a:pPr>
                        <a:lnSpc>
                          <a:spcPct val="115000"/>
                        </a:lnSpc>
                        <a:spcAft>
                          <a:spcPts val="1000"/>
                        </a:spcAft>
                      </a:pPr>
                      <a:r>
                        <a:rPr lang="en-GB" sz="1800" b="1">
                          <a:effectLst/>
                          <a:latin typeface="Calibri"/>
                          <a:ea typeface="Calibri"/>
                          <a:cs typeface="Times New Roman"/>
                        </a:rPr>
                        <a:t>HESA</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a:effectLst/>
                          <a:latin typeface="Calibri"/>
                          <a:ea typeface="Calibri"/>
                          <a:cs typeface="Times New Roman"/>
                        </a:rPr>
                        <a:t>HESA Performance Indicators (POLAR/NS-SEC/disability/ethnicity) (by institution)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94">
                <a:tc>
                  <a:txBody>
                    <a:bodyPr/>
                    <a:lstStyle/>
                    <a:p>
                      <a:pPr>
                        <a:lnSpc>
                          <a:spcPct val="115000"/>
                        </a:lnSpc>
                        <a:spcAft>
                          <a:spcPts val="1000"/>
                        </a:spcAft>
                      </a:pPr>
                      <a:r>
                        <a:rPr lang="en-GB" sz="1800" b="1">
                          <a:effectLst/>
                          <a:latin typeface="Calibri"/>
                          <a:ea typeface="Calibri"/>
                          <a:cs typeface="Times New Roman"/>
                        </a:rPr>
                        <a:t>HEFCE</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a:effectLst/>
                          <a:latin typeface="Calibri"/>
                          <a:ea typeface="Calibri"/>
                          <a:cs typeface="Times New Roman"/>
                        </a:rPr>
                        <a:t>POLAR 3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94">
                <a:tc>
                  <a:txBody>
                    <a:bodyPr/>
                    <a:lstStyle/>
                    <a:p>
                      <a:pPr>
                        <a:lnSpc>
                          <a:spcPct val="115000"/>
                        </a:lnSpc>
                        <a:spcAft>
                          <a:spcPts val="1000"/>
                        </a:spcAft>
                      </a:pPr>
                      <a:r>
                        <a:rPr lang="en-GB" sz="1800" b="1">
                          <a:effectLst/>
                          <a:latin typeface="Calibri"/>
                          <a:ea typeface="Calibri"/>
                          <a:cs typeface="Times New Roman"/>
                        </a:rPr>
                        <a:t>OFFA </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800" dirty="0">
                          <a:effectLst/>
                          <a:latin typeface="Calibri"/>
                          <a:ea typeface="Calibri"/>
                          <a:cs typeface="Times New Roman"/>
                        </a:rPr>
                        <a:t>Students receiving full state support (by institution) </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097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POLAR</a:t>
            </a:r>
            <a:endParaRPr lang="en-GB" dirty="0"/>
          </a:p>
        </p:txBody>
      </p:sp>
      <p:sp>
        <p:nvSpPr>
          <p:cNvPr id="3" name="Content Placeholder 2"/>
          <p:cNvSpPr>
            <a:spLocks noGrp="1"/>
          </p:cNvSpPr>
          <p:nvPr>
            <p:ph idx="1"/>
          </p:nvPr>
        </p:nvSpPr>
        <p:spPr/>
        <p:txBody>
          <a:bodyPr/>
          <a:lstStyle/>
          <a:p>
            <a:r>
              <a:rPr lang="en-GB" dirty="0"/>
              <a:t>POLAR is a classification of small areas according to rates of young participation in higher education.</a:t>
            </a:r>
          </a:p>
          <a:p>
            <a:endParaRPr lang="en-GB" dirty="0" smtClean="0"/>
          </a:p>
          <a:p>
            <a:r>
              <a:rPr lang="en-GB" dirty="0" smtClean="0"/>
              <a:t>Assigns </a:t>
            </a:r>
            <a:r>
              <a:rPr lang="en-GB" dirty="0"/>
              <a:t>wards into one of five groups or ‘quintiles’.</a:t>
            </a:r>
          </a:p>
          <a:p>
            <a:endParaRPr lang="en-GB" dirty="0" smtClean="0"/>
          </a:p>
          <a:p>
            <a:r>
              <a:rPr lang="en-GB" dirty="0" smtClean="0"/>
              <a:t>Quintile </a:t>
            </a:r>
            <a:r>
              <a:rPr lang="en-GB" dirty="0"/>
              <a:t>1 contains areas with the lowest participation rates. Quintile </a:t>
            </a:r>
            <a:r>
              <a:rPr lang="en-GB" dirty="0" smtClean="0"/>
              <a:t>5 </a:t>
            </a:r>
            <a:r>
              <a:rPr lang="en-GB" dirty="0"/>
              <a:t>contains areas with the highest</a:t>
            </a:r>
            <a:r>
              <a:rPr lang="en-GB" dirty="0" smtClean="0"/>
              <a:t>.</a:t>
            </a:r>
          </a:p>
          <a:p>
            <a:endParaRPr lang="en-GB" dirty="0" smtClean="0"/>
          </a:p>
          <a:p>
            <a:r>
              <a:rPr lang="en-GB" dirty="0" smtClean="0"/>
              <a:t>Designed by HEFCE</a:t>
            </a:r>
          </a:p>
          <a:p>
            <a:endParaRPr lang="en-GB" dirty="0"/>
          </a:p>
        </p:txBody>
      </p:sp>
    </p:spTree>
    <p:extLst>
      <p:ext uri="{BB962C8B-B14F-4D97-AF65-F5344CB8AC3E}">
        <p14:creationId xmlns:p14="http://schemas.microsoft.com/office/powerpoint/2010/main" val="341771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London leads the way (1)</a:t>
            </a:r>
            <a:endParaRPr lang="en-GB" dirty="0"/>
          </a:p>
        </p:txBody>
      </p:sp>
      <p:pic>
        <p:nvPicPr>
          <p:cNvPr id="4" name="Content Placeholder 3"/>
          <p:cNvPicPr>
            <a:picLocks noGrp="1" noChangeAspect="1"/>
          </p:cNvPicPr>
          <p:nvPr>
            <p:ph idx="1"/>
          </p:nvPr>
        </p:nvPicPr>
        <p:blipFill>
          <a:blip r:embed="rId2"/>
          <a:stretch>
            <a:fillRect/>
          </a:stretch>
        </p:blipFill>
        <p:spPr>
          <a:xfrm>
            <a:off x="1128584" y="1825625"/>
            <a:ext cx="10124302" cy="4351338"/>
          </a:xfrm>
          <a:prstGeom prst="rect">
            <a:avLst/>
          </a:prstGeom>
        </p:spPr>
      </p:pic>
      <p:sp>
        <p:nvSpPr>
          <p:cNvPr id="3" name="TextBox 2"/>
          <p:cNvSpPr txBox="1"/>
          <p:nvPr/>
        </p:nvSpPr>
        <p:spPr>
          <a:xfrm>
            <a:off x="3000777" y="5988676"/>
            <a:ext cx="7469747" cy="369332"/>
          </a:xfrm>
          <a:prstGeom prst="rect">
            <a:avLst/>
          </a:prstGeom>
          <a:noFill/>
        </p:spPr>
        <p:txBody>
          <a:bodyPr wrap="square" rtlCol="0">
            <a:spAutoFit/>
          </a:bodyPr>
          <a:lstStyle/>
          <a:p>
            <a:r>
              <a:rPr lang="en-GB" dirty="0"/>
              <a:t>http://www.hefce.ac.uk/pubs/year/2013/201328/</a:t>
            </a:r>
          </a:p>
        </p:txBody>
      </p:sp>
    </p:spTree>
    <p:extLst>
      <p:ext uri="{BB962C8B-B14F-4D97-AF65-F5344CB8AC3E}">
        <p14:creationId xmlns:p14="http://schemas.microsoft.com/office/powerpoint/2010/main" val="411879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London leads the way (2)</a:t>
            </a:r>
            <a:endParaRPr lang="en-GB" dirty="0"/>
          </a:p>
        </p:txBody>
      </p:sp>
      <p:pic>
        <p:nvPicPr>
          <p:cNvPr id="4" name="Content Placeholder 3"/>
          <p:cNvPicPr>
            <a:picLocks noGrp="1" noChangeAspect="1"/>
          </p:cNvPicPr>
          <p:nvPr>
            <p:ph idx="1"/>
          </p:nvPr>
        </p:nvPicPr>
        <p:blipFill>
          <a:blip r:embed="rId2"/>
          <a:stretch>
            <a:fillRect/>
          </a:stretch>
        </p:blipFill>
        <p:spPr>
          <a:xfrm>
            <a:off x="1301578" y="1825625"/>
            <a:ext cx="9522941" cy="4351338"/>
          </a:xfrm>
          <a:prstGeom prst="rect">
            <a:avLst/>
          </a:prstGeom>
        </p:spPr>
      </p:pic>
      <p:sp>
        <p:nvSpPr>
          <p:cNvPr id="3" name="TextBox 2"/>
          <p:cNvSpPr txBox="1"/>
          <p:nvPr/>
        </p:nvSpPr>
        <p:spPr>
          <a:xfrm>
            <a:off x="3361386" y="6078828"/>
            <a:ext cx="6233375" cy="369332"/>
          </a:xfrm>
          <a:prstGeom prst="rect">
            <a:avLst/>
          </a:prstGeom>
          <a:noFill/>
        </p:spPr>
        <p:txBody>
          <a:bodyPr wrap="square" rtlCol="0">
            <a:spAutoFit/>
          </a:bodyPr>
          <a:lstStyle/>
          <a:p>
            <a:r>
              <a:rPr lang="en-GB" dirty="0"/>
              <a:t>http://www.hefce.ac.uk/pubs/year/2013/201328/</a:t>
            </a:r>
          </a:p>
        </p:txBody>
      </p:sp>
    </p:spTree>
    <p:extLst>
      <p:ext uri="{BB962C8B-B14F-4D97-AF65-F5344CB8AC3E}">
        <p14:creationId xmlns:p14="http://schemas.microsoft.com/office/powerpoint/2010/main" val="178043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30814" cy="948520"/>
          </a:xfrm>
        </p:spPr>
        <p:txBody>
          <a:bodyPr/>
          <a:lstStyle/>
          <a:p>
            <a:pPr algn="ctr"/>
            <a:r>
              <a:rPr lang="en-GB" dirty="0" smtClean="0"/>
              <a:t>London leads the way (3)</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8665675"/>
              </p:ext>
            </p:extLst>
          </p:nvPr>
        </p:nvGraphicFramePr>
        <p:xfrm>
          <a:off x="1173834" y="1429550"/>
          <a:ext cx="9232297" cy="4305630"/>
        </p:xfrm>
        <a:graphic>
          <a:graphicData uri="http://schemas.openxmlformats.org/drawingml/2006/table">
            <a:tbl>
              <a:tblPr/>
              <a:tblGrid>
                <a:gridCol w="3097426"/>
                <a:gridCol w="872515"/>
                <a:gridCol w="899781"/>
                <a:gridCol w="872515"/>
                <a:gridCol w="872515"/>
                <a:gridCol w="872515"/>
                <a:gridCol w="872515"/>
                <a:gridCol w="872515"/>
              </a:tblGrid>
              <a:tr h="701417">
                <a:tc>
                  <a:txBody>
                    <a:bodyPr/>
                    <a:lstStyle/>
                    <a:p>
                      <a:pPr algn="l" fontAlgn="b"/>
                      <a:endParaRPr lang="en-GB" sz="1000" b="0" i="0" u="none" strike="noStrike" dirty="0">
                        <a:effectLst/>
                        <a:latin typeface="Arial" panose="020B060402020202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effectLst/>
                          <a:latin typeface="Arial" panose="020B0604020202020204" pitchFamily="34" charset="0"/>
                        </a:rPr>
                        <a:t>2006/07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effectLst/>
                          <a:latin typeface="Arial" panose="020B0604020202020204" pitchFamily="34" charset="0"/>
                        </a:rPr>
                        <a:t>2007/08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effectLst/>
                          <a:latin typeface="Arial" panose="020B0604020202020204" pitchFamily="34" charset="0"/>
                        </a:rPr>
                        <a:t>2008/09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2009/10 estimated % entered HE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2010/11 estimated % entered HE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2011/12 estimated % entered HE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2012/13 estimated % entered HE</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5030">
                <a:tc>
                  <a:txBody>
                    <a:bodyPr/>
                    <a:lstStyle/>
                    <a:p>
                      <a:pPr algn="l" fontAlgn="b"/>
                      <a:r>
                        <a:rPr lang="en-GB" sz="1000" b="1" i="0" u="none" strike="noStrike">
                          <a:effectLst/>
                          <a:latin typeface="Arial" panose="020B0604020202020204" pitchFamily="34" charset="0"/>
                        </a:rPr>
                        <a:t>Local Authority</a:t>
                      </a:r>
                      <a:r>
                        <a:rPr lang="en-GB" sz="1000" b="1" i="0" u="none" strike="noStrike" baseline="30000">
                          <a:effectLst/>
                          <a:latin typeface="Arial" panose="020B0604020202020204" pitchFamily="34" charset="0"/>
                        </a:rPr>
                        <a:t> [1]</a:t>
                      </a:r>
                      <a:endParaRPr lang="en-GB"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FSM</a:t>
                      </a:r>
                      <a:r>
                        <a:rPr lang="en-GB" sz="1000" b="1" i="0" u="none" strike="noStrike" baseline="30000">
                          <a:effectLst/>
                          <a:latin typeface="Arial" panose="020B0604020202020204" pitchFamily="34" charset="0"/>
                        </a:rPr>
                        <a:t> [2]</a:t>
                      </a:r>
                      <a:endParaRPr lang="en-GB"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448">
                <a:tc>
                  <a:txBody>
                    <a:bodyPr/>
                    <a:lstStyle/>
                    <a:p>
                      <a:pPr algn="l" fontAlgn="b"/>
                      <a:r>
                        <a:rPr lang="en-GB" sz="1000" b="1" i="0" u="none" strike="noStrike">
                          <a:effectLst/>
                          <a:latin typeface="Arial" panose="020B0604020202020204" pitchFamily="34" charset="0"/>
                        </a:rPr>
                        <a:t>North East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26612">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26612">
                <a:tc>
                  <a:txBody>
                    <a:bodyPr/>
                    <a:lstStyle/>
                    <a:p>
                      <a:pPr algn="l" fontAlgn="b"/>
                      <a:r>
                        <a:rPr lang="en-GB" sz="1000" b="1" i="0" u="none" strike="noStrike">
                          <a:effectLst/>
                          <a:latin typeface="Arial" panose="020B0604020202020204" pitchFamily="34" charset="0"/>
                        </a:rPr>
                        <a:t>North West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a:effectLst/>
                          <a:latin typeface="Arial" panose="020B0604020202020204" pitchFamily="34" charset="0"/>
                        </a:rPr>
                        <a:t>Yorkshire and the Humber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a:effectLst/>
                          <a:latin typeface="Arial" panose="020B0604020202020204" pitchFamily="34" charset="0"/>
                        </a:rPr>
                        <a:t>East Midlands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dirty="0">
                          <a:effectLst/>
                          <a:latin typeface="Arial" panose="020B0604020202020204" pitchFamily="34" charset="0"/>
                        </a:rPr>
                        <a:t>West Midlands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a:effectLst/>
                          <a:latin typeface="Arial" panose="020B0604020202020204" pitchFamily="34" charset="0"/>
                        </a:rPr>
                        <a:t>East of England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1" u="sng" strike="noStrike">
                          <a:effectLst/>
                          <a:latin typeface="Arial" panose="020B0604020202020204" pitchFamily="34" charset="0"/>
                        </a:rPr>
                        <a:t>London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effectLst/>
                          <a:latin typeface="Arial" panose="020B0604020202020204" pitchFamily="34" charset="0"/>
                        </a:rPr>
                        <a:t>37%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1" u="sng" strike="noStrike">
                          <a:solidFill>
                            <a:srgbClr val="000000"/>
                          </a:solidFill>
                          <a:effectLst/>
                          <a:latin typeface="Arial" panose="020B060402020202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a:effectLst/>
                          <a:latin typeface="Arial" panose="020B0604020202020204" pitchFamily="34" charset="0"/>
                        </a:rPr>
                        <a:t>South East</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000" b="1" i="0" u="none" strike="noStrike">
                          <a:solidFill>
                            <a:srgbClr val="000000"/>
                          </a:solidFill>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83448">
                <a:tc>
                  <a:txBody>
                    <a:bodyPr/>
                    <a:lstStyle/>
                    <a:p>
                      <a:pPr algn="l" fontAlgn="b"/>
                      <a:r>
                        <a:rPr lang="en-GB" sz="1000" b="1" i="0" u="none" strike="noStrike">
                          <a:effectLst/>
                          <a:latin typeface="Arial" panose="020B0604020202020204" pitchFamily="34" charset="0"/>
                        </a:rPr>
                        <a:t>South West</a:t>
                      </a: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solidFill>
                            <a:srgbClr val="000000"/>
                          </a:solidFill>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4239">
                <a:tc>
                  <a:txBody>
                    <a:bodyPr/>
                    <a:lstStyle/>
                    <a:p>
                      <a:pPr algn="l" fontAlgn="b"/>
                      <a:r>
                        <a:rPr lang="en-GB" sz="1000" b="1" i="0" u="none" strike="noStrike">
                          <a:effectLst/>
                          <a:latin typeface="Arial" panose="020B0604020202020204" pitchFamily="34" charset="0"/>
                        </a:rPr>
                        <a:t>Total England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a:effectLst/>
                          <a:latin typeface="Arial" panose="020B0604020202020204" pitchFamily="34" charset="0"/>
                        </a:rPr>
                        <a:t>21%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Arial" panose="020B060402020202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1648497" y="5937161"/>
            <a:ext cx="8384146" cy="646331"/>
          </a:xfrm>
          <a:prstGeom prst="rect">
            <a:avLst/>
          </a:prstGeom>
          <a:noFill/>
        </p:spPr>
        <p:txBody>
          <a:bodyPr wrap="square" rtlCol="0">
            <a:spAutoFit/>
          </a:bodyPr>
          <a:lstStyle/>
          <a:p>
            <a:r>
              <a:rPr lang="en-GB" dirty="0"/>
              <a:t>https://www.gov.uk/government/statistics/widening-participation-in-higher-education-2015</a:t>
            </a:r>
          </a:p>
        </p:txBody>
      </p:sp>
    </p:spTree>
    <p:extLst>
      <p:ext uri="{BB962C8B-B14F-4D97-AF65-F5344CB8AC3E}">
        <p14:creationId xmlns:p14="http://schemas.microsoft.com/office/powerpoint/2010/main" val="169962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552" y="398462"/>
            <a:ext cx="9646276" cy="6144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015211" y="5357611"/>
            <a:ext cx="2614412" cy="646331"/>
          </a:xfrm>
          <a:prstGeom prst="rect">
            <a:avLst/>
          </a:prstGeom>
          <a:noFill/>
        </p:spPr>
        <p:txBody>
          <a:bodyPr wrap="square" rtlCol="0">
            <a:spAutoFit/>
          </a:bodyPr>
          <a:lstStyle/>
          <a:p>
            <a:r>
              <a:rPr lang="en-GB" dirty="0"/>
              <a:t>http://www.hefce.ac.uk/analysis/yp/POLAR/</a:t>
            </a:r>
          </a:p>
        </p:txBody>
      </p:sp>
    </p:spTree>
    <p:extLst>
      <p:ext uri="{BB962C8B-B14F-4D97-AF65-F5344CB8AC3E}">
        <p14:creationId xmlns:p14="http://schemas.microsoft.com/office/powerpoint/2010/main" val="103975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1149</Words>
  <Application>Microsoft Office PowerPoint</Application>
  <PresentationFormat>Widescreen</PresentationFormat>
  <Paragraphs>336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Progression to Higher Education in London</vt:lpstr>
      <vt:lpstr>Aim today</vt:lpstr>
      <vt:lpstr>The London Miracle</vt:lpstr>
      <vt:lpstr>Widening Participation: The Data Landscape</vt:lpstr>
      <vt:lpstr>POLAR</vt:lpstr>
      <vt:lpstr>London leads the way (1)</vt:lpstr>
      <vt:lpstr>London leads the way (2)</vt:lpstr>
      <vt:lpstr>London leads the way (3)</vt:lpstr>
      <vt:lpstr>PowerPoint Presentation</vt:lpstr>
      <vt:lpstr>London leads the way (4) </vt:lpstr>
      <vt:lpstr>Picture may not be so clear though…</vt:lpstr>
      <vt:lpstr>Young participation rate and IDACI</vt:lpstr>
      <vt:lpstr>Young Participation and FSM pupils  </vt:lpstr>
      <vt:lpstr>POLAR quintile and FSM pupils </vt:lpstr>
      <vt:lpstr>FSM participation vs FSM achievement</vt:lpstr>
      <vt:lpstr>But do all benefit – Participation by LA</vt:lpstr>
      <vt:lpstr>FSM participation at 15 vs FSM participation at 19 </vt:lpstr>
      <vt:lpstr>FSM Participation by LA at 15 and 19</vt:lpstr>
      <vt:lpstr>Who are best performing authorities(3)?</vt:lpstr>
      <vt:lpstr>Participation by ethnic background</vt:lpstr>
      <vt:lpstr> The £180m per year Access Investment for London  </vt:lpstr>
      <vt:lpstr>Key points</vt:lpstr>
      <vt:lpstr>Where are knowledge gaps?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Progression to Higher Education in London</dc:title>
  <dc:creator>Graeme Atherton</dc:creator>
  <cp:lastModifiedBy>Graeme Atherton</cp:lastModifiedBy>
  <cp:revision>16</cp:revision>
  <cp:lastPrinted>2016-01-22T10:08:56Z</cp:lastPrinted>
  <dcterms:created xsi:type="dcterms:W3CDTF">2016-01-21T16:10:46Z</dcterms:created>
  <dcterms:modified xsi:type="dcterms:W3CDTF">2016-01-22T10:18:42Z</dcterms:modified>
</cp:coreProperties>
</file>