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50" r:id="rId1"/>
  </p:sldMasterIdLst>
  <p:notesMasterIdLst>
    <p:notesMasterId r:id="rId29"/>
  </p:notesMasterIdLst>
  <p:handoutMasterIdLst>
    <p:handoutMasterId r:id="rId30"/>
  </p:handoutMasterIdLst>
  <p:sldIdLst>
    <p:sldId id="258" r:id="rId2"/>
    <p:sldId id="260" r:id="rId3"/>
    <p:sldId id="325" r:id="rId4"/>
    <p:sldId id="330" r:id="rId5"/>
    <p:sldId id="301" r:id="rId6"/>
    <p:sldId id="309" r:id="rId7"/>
    <p:sldId id="312" r:id="rId8"/>
    <p:sldId id="314" r:id="rId9"/>
    <p:sldId id="317" r:id="rId10"/>
    <p:sldId id="316" r:id="rId11"/>
    <p:sldId id="326" r:id="rId12"/>
    <p:sldId id="322" r:id="rId13"/>
    <p:sldId id="319" r:id="rId14"/>
    <p:sldId id="321" r:id="rId15"/>
    <p:sldId id="328" r:id="rId16"/>
    <p:sldId id="336" r:id="rId17"/>
    <p:sldId id="332" r:id="rId18"/>
    <p:sldId id="333" r:id="rId19"/>
    <p:sldId id="334" r:id="rId20"/>
    <p:sldId id="335" r:id="rId21"/>
    <p:sldId id="327" r:id="rId22"/>
    <p:sldId id="320" r:id="rId23"/>
    <p:sldId id="323" r:id="rId24"/>
    <p:sldId id="324" r:id="rId25"/>
    <p:sldId id="329" r:id="rId26"/>
    <p:sldId id="311" r:id="rId27"/>
    <p:sldId id="289" r:id="rId28"/>
  </p:sldIdLst>
  <p:sldSz cx="10688638" cy="7562850"/>
  <p:notesSz cx="6794500" cy="9931400"/>
  <p:defaultTextStyle>
    <a:defPPr>
      <a:defRPr lang="en-GB"/>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A061"/>
    <a:srgbClr val="423F74"/>
    <a:srgbClr val="6666FF"/>
    <a:srgbClr val="0033CC"/>
    <a:srgbClr val="8CC63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6" autoAdjust="0"/>
    <p:restoredTop sz="89186" autoAdjust="0"/>
  </p:normalViewPr>
  <p:slideViewPr>
    <p:cSldViewPr>
      <p:cViewPr>
        <p:scale>
          <a:sx n="66" d="100"/>
          <a:sy n="66" d="100"/>
        </p:scale>
        <p:origin x="-180" y="-108"/>
      </p:cViewPr>
      <p:guideLst>
        <p:guide orient="horz" pos="2382"/>
        <p:guide pos="336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7.xml"/><Relationship Id="rId18" Type="http://schemas.openxmlformats.org/officeDocument/2006/relationships/slide" Target="slides/slide23.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5" Type="http://schemas.openxmlformats.org/officeDocument/2006/relationships/slide" Target="slides/slide7.xml"/><Relationship Id="rId15" Type="http://schemas.openxmlformats.org/officeDocument/2006/relationships/slide" Target="slides/slide19.xml"/><Relationship Id="rId10" Type="http://schemas.openxmlformats.org/officeDocument/2006/relationships/slide" Target="slides/slide13.xml"/><Relationship Id="rId19" Type="http://schemas.openxmlformats.org/officeDocument/2006/relationships/slide" Target="slides/slide24.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5024" cy="4970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24579" name="Rectangle 3"/>
          <p:cNvSpPr>
            <a:spLocks noGrp="1" noChangeArrowheads="1"/>
          </p:cNvSpPr>
          <p:nvPr>
            <p:ph type="dt" sz="quarter" idx="1"/>
          </p:nvPr>
        </p:nvSpPr>
        <p:spPr bwMode="auto">
          <a:xfrm>
            <a:off x="3847890" y="0"/>
            <a:ext cx="2945024" cy="4970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24580" name="Rectangle 4"/>
          <p:cNvSpPr>
            <a:spLocks noGrp="1" noChangeArrowheads="1"/>
          </p:cNvSpPr>
          <p:nvPr>
            <p:ph type="ftr" sz="quarter" idx="2"/>
          </p:nvPr>
        </p:nvSpPr>
        <p:spPr bwMode="auto">
          <a:xfrm>
            <a:off x="0" y="9432766"/>
            <a:ext cx="2945024" cy="49704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24581" name="Rectangle 5"/>
          <p:cNvSpPr>
            <a:spLocks noGrp="1" noChangeArrowheads="1"/>
          </p:cNvSpPr>
          <p:nvPr>
            <p:ph type="sldNum" sz="quarter" idx="3"/>
          </p:nvPr>
        </p:nvSpPr>
        <p:spPr bwMode="auto">
          <a:xfrm>
            <a:off x="3847890" y="9432766"/>
            <a:ext cx="2945024" cy="49704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E362680-2A19-43FF-A416-8BBA20DC2CC3}"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024" cy="497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4099" name="Rectangle 3"/>
          <p:cNvSpPr>
            <a:spLocks noGrp="1" noChangeArrowheads="1"/>
          </p:cNvSpPr>
          <p:nvPr>
            <p:ph type="dt" idx="1"/>
          </p:nvPr>
        </p:nvSpPr>
        <p:spPr bwMode="auto">
          <a:xfrm>
            <a:off x="3849476" y="0"/>
            <a:ext cx="2945024" cy="497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13316" name="Rectangle 4"/>
          <p:cNvSpPr>
            <a:spLocks noGrp="1" noRot="1" noChangeAspect="1" noChangeArrowheads="1" noTextEdit="1"/>
          </p:cNvSpPr>
          <p:nvPr>
            <p:ph type="sldImg" idx="2"/>
          </p:nvPr>
        </p:nvSpPr>
        <p:spPr bwMode="auto">
          <a:xfrm>
            <a:off x="766763" y="744538"/>
            <a:ext cx="5260975" cy="37242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6039" y="4717972"/>
            <a:ext cx="4982422" cy="4468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434355"/>
            <a:ext cx="2945024" cy="49704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4103" name="Rectangle 7"/>
          <p:cNvSpPr>
            <a:spLocks noGrp="1" noChangeArrowheads="1"/>
          </p:cNvSpPr>
          <p:nvPr>
            <p:ph type="sldNum" sz="quarter" idx="5"/>
          </p:nvPr>
        </p:nvSpPr>
        <p:spPr bwMode="auto">
          <a:xfrm>
            <a:off x="3849476" y="9434355"/>
            <a:ext cx="2945024" cy="49704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D43C5D3D-FCBD-4BC3-B584-CEE592F21443}"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4C848771-91BB-4357-A5FE-F1218C0285CA}" type="slidenum">
              <a:rPr lang="en-GB"/>
              <a:pPr/>
              <a:t>1</a:t>
            </a:fld>
            <a:endParaRPr lang="en-GB"/>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alcohol </a:t>
            </a:r>
            <a:r>
              <a:rPr lang="en-GB" sz="1200" kern="1200" baseline="0" smtClean="0">
                <a:solidFill>
                  <a:schemeClr val="tx1"/>
                </a:solidFill>
                <a:latin typeface="Arial" charset="0"/>
                <a:ea typeface="ＭＳ Ｐゴシック" pitchFamily="1" charset="-128"/>
                <a:cs typeface="+mn-cs"/>
              </a:rPr>
              <a:t>attributable causes of </a:t>
            </a:r>
            <a:r>
              <a:rPr lang="en-GB" sz="1200" kern="1200" baseline="0" dirty="0" smtClean="0">
                <a:solidFill>
                  <a:schemeClr val="tx1"/>
                </a:solidFill>
                <a:latin typeface="Arial" charset="0"/>
                <a:ea typeface="ＭＳ Ｐゴシック" pitchFamily="1" charset="-128"/>
                <a:cs typeface="+mn-cs"/>
              </a:rPr>
              <a:t>death in persons in the health board. The mortality rate in the most and the least deprived fifths is shown together with the rates for Wales and the health board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Local deprivation fifths for each local authority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local authority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 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Local deprivation fifths for each local authority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local authority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 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Local deprivation fifths for each local authority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local authority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a:t>
            </a:r>
          </a:p>
          <a:p>
            <a:r>
              <a:rPr lang="en-GB" sz="1200" kern="1200" baseline="0" dirty="0" smtClean="0">
                <a:solidFill>
                  <a:schemeClr val="tx1"/>
                </a:solidFill>
                <a:latin typeface="Arial" charset="0"/>
                <a:ea typeface="ＭＳ Ｐゴシック" pitchFamily="1" charset="-128"/>
                <a:cs typeface="+mn-cs"/>
              </a:rPr>
              <a:t>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Local deprivation fifths for each health board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health board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a:t>
            </a:r>
          </a:p>
          <a:p>
            <a:r>
              <a:rPr lang="en-GB" sz="1200" kern="1200" baseline="0" dirty="0" smtClean="0">
                <a:solidFill>
                  <a:schemeClr val="tx1"/>
                </a:solidFill>
                <a:latin typeface="Arial" charset="0"/>
                <a:ea typeface="ＭＳ Ｐゴシック" pitchFamily="1" charset="-128"/>
                <a:cs typeface="+mn-cs"/>
              </a:rPr>
              <a:t>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under 75 in the health board. The mortality rate in the most and the least deprived fifths is shown together with the rates for Wales and the health board as a whole as a comparison.</a:t>
            </a:r>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under 75 in the health board. The mortality rate in the most and the least deprived fifths is shown together with the rates for Wales and the health board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chart shows the mortality trend between 2001-03 and 2007-09 </a:t>
            </a:r>
            <a:r>
              <a:rPr lang="en-GB" sz="1200" kern="1200" dirty="0" smtClean="0">
                <a:solidFill>
                  <a:schemeClr val="tx1"/>
                </a:solidFill>
                <a:latin typeface="Arial" charset="0"/>
                <a:ea typeface="ＭＳ Ｐゴシック" pitchFamily="1" charset="-128"/>
                <a:cs typeface="+mn-cs"/>
              </a:rPr>
              <a:t>for smoking-attributable deaths </a:t>
            </a:r>
            <a:r>
              <a:rPr lang="en-GB" sz="1200" kern="1200" baseline="0" dirty="0" smtClean="0">
                <a:solidFill>
                  <a:schemeClr val="tx1"/>
                </a:solidFill>
                <a:latin typeface="Arial" charset="0"/>
                <a:ea typeface="ＭＳ Ｐゴシック" pitchFamily="1" charset="-128"/>
                <a:cs typeface="+mn-cs"/>
              </a:rPr>
              <a:t>in males aged 35 and over in the health board. The mortality rate in the most and the least deprived fifths is shown together with the rates for Wales and the health board as a whole as a comparison.</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a:t>
            </a:r>
            <a:r>
              <a:rPr lang="en-GB" sz="1200" kern="1200" dirty="0" smtClean="0">
                <a:solidFill>
                  <a:schemeClr val="tx1"/>
                </a:solidFill>
                <a:latin typeface="Arial" charset="0"/>
                <a:ea typeface="ＭＳ Ｐゴシック" pitchFamily="1" charset="-128"/>
                <a:cs typeface="+mn-cs"/>
              </a:rPr>
              <a:t>for smoking-attributable deaths </a:t>
            </a:r>
            <a:r>
              <a:rPr lang="en-GB" sz="1200" kern="1200" baseline="0" dirty="0" smtClean="0">
                <a:solidFill>
                  <a:schemeClr val="tx1"/>
                </a:solidFill>
                <a:latin typeface="Arial" charset="0"/>
                <a:ea typeface="ＭＳ Ｐゴシック" pitchFamily="1" charset="-128"/>
                <a:cs typeface="+mn-cs"/>
              </a:rPr>
              <a:t>in females aged 35  and over in the health board. The mortality rate in the most and the least deprived fifths is shown together with the rates for Wales and the health board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88" y="2349500"/>
            <a:ext cx="9085262" cy="1620838"/>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3375" y="4286250"/>
            <a:ext cx="7481888"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dirty="0" smtClean="0"/>
            </a:lvl1pPr>
          </a:lstStyle>
          <a:p>
            <a:pPr>
              <a:defRPr/>
            </a:pPr>
            <a:r>
              <a:rPr lang="en-GB"/>
              <a:t>Measuring inequalities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3338" y="533400"/>
            <a:ext cx="2270125" cy="4749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533400"/>
            <a:ext cx="6662738" cy="474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046913" cy="762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838200" y="1447800"/>
            <a:ext cx="9085263" cy="3835400"/>
          </a:xfrm>
        </p:spPr>
        <p:txBody>
          <a:bodyPr/>
          <a:lstStyle/>
          <a:p>
            <a:pPr lvl="0"/>
            <a:endParaRPr lang="en-GB"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dirty="0" smtClean="0"/>
            </a:lvl1pPr>
          </a:lstStyle>
          <a:p>
            <a:pPr>
              <a:defRPr/>
            </a:pPr>
            <a:r>
              <a:rPr lang="en-GB"/>
              <a:t>Measuring inequalities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85263"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85263"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447800"/>
            <a:ext cx="4465638" cy="383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56238" y="1447800"/>
            <a:ext cx="4467225" cy="383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18662"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2812"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8713"/>
            <a:ext cx="4722812"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29250" y="1692275"/>
            <a:ext cx="4724400"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29250" y="2398713"/>
            <a:ext cx="4724400"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6312" cy="128111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78300" y="301625"/>
            <a:ext cx="59753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6312"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4313"/>
            <a:ext cx="6413500" cy="623887"/>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35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35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Title slide PHW Observ b-ground 2"/>
          <p:cNvPicPr>
            <a:picLocks noChangeAspect="1" noChangeArrowheads="1"/>
          </p:cNvPicPr>
          <p:nvPr/>
        </p:nvPicPr>
        <p:blipFill>
          <a:blip r:embed="rId14" cstate="print"/>
          <a:srcRect/>
          <a:stretch>
            <a:fillRect/>
          </a:stretch>
        </p:blipFill>
        <p:spPr bwMode="auto">
          <a:xfrm>
            <a:off x="-3175" y="0"/>
            <a:ext cx="10694988" cy="756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838200" y="533400"/>
            <a:ext cx="7046913"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838200" y="1447800"/>
            <a:ext cx="9085263" cy="38354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Rectangle 5"/>
          <p:cNvSpPr>
            <a:spLocks noGrp="1" noChangeArrowheads="1"/>
          </p:cNvSpPr>
          <p:nvPr>
            <p:ph type="ftr" sz="quarter" idx="3"/>
          </p:nvPr>
        </p:nvSpPr>
        <p:spPr bwMode="auto">
          <a:xfrm>
            <a:off x="838200" y="6629400"/>
            <a:ext cx="6553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mtClean="0">
                <a:solidFill>
                  <a:schemeClr val="bg1"/>
                </a:solidFill>
                <a:latin typeface="+mn-lt"/>
              </a:defRPr>
            </a:lvl1pPr>
          </a:lstStyle>
          <a:p>
            <a:pPr>
              <a:defRPr/>
            </a:pPr>
            <a:r>
              <a:rPr lang="en-GB"/>
              <a:t>Measuring lifestyle: methods and limitations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dt="0"/>
  <p:txStyles>
    <p:titleStyle>
      <a:lvl1pPr algn="l" defTabSz="1042988" rtl="0" eaLnBrk="0" fontAlgn="base" hangingPunct="0">
        <a:spcBef>
          <a:spcPct val="0"/>
        </a:spcBef>
        <a:spcAft>
          <a:spcPct val="0"/>
        </a:spcAft>
        <a:defRPr sz="5000">
          <a:solidFill>
            <a:srgbClr val="423F74"/>
          </a:solidFill>
          <a:latin typeface="+mj-lt"/>
          <a:ea typeface="+mj-ea"/>
          <a:cs typeface="+mj-cs"/>
        </a:defRPr>
      </a:lvl1pPr>
      <a:lvl2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2pPr>
      <a:lvl3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3pPr>
      <a:lvl4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4pPr>
      <a:lvl5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5pPr>
      <a:lvl6pPr marL="457200" algn="l" defTabSz="1042988" rtl="0" fontAlgn="base">
        <a:spcBef>
          <a:spcPct val="0"/>
        </a:spcBef>
        <a:spcAft>
          <a:spcPct val="0"/>
        </a:spcAft>
        <a:defRPr sz="5000">
          <a:solidFill>
            <a:srgbClr val="423F74"/>
          </a:solidFill>
          <a:latin typeface="Verdana Bold" pitchFamily="1" charset="0"/>
          <a:ea typeface="ＭＳ Ｐゴシック" pitchFamily="1" charset="-128"/>
        </a:defRPr>
      </a:lvl6pPr>
      <a:lvl7pPr marL="914400" algn="l" defTabSz="1042988" rtl="0" fontAlgn="base">
        <a:spcBef>
          <a:spcPct val="0"/>
        </a:spcBef>
        <a:spcAft>
          <a:spcPct val="0"/>
        </a:spcAft>
        <a:defRPr sz="5000">
          <a:solidFill>
            <a:srgbClr val="423F74"/>
          </a:solidFill>
          <a:latin typeface="Verdana Bold" pitchFamily="1" charset="0"/>
          <a:ea typeface="ＭＳ Ｐゴシック" pitchFamily="1" charset="-128"/>
        </a:defRPr>
      </a:lvl7pPr>
      <a:lvl8pPr marL="1371600" algn="l" defTabSz="1042988" rtl="0" fontAlgn="base">
        <a:spcBef>
          <a:spcPct val="0"/>
        </a:spcBef>
        <a:spcAft>
          <a:spcPct val="0"/>
        </a:spcAft>
        <a:defRPr sz="5000">
          <a:solidFill>
            <a:srgbClr val="423F74"/>
          </a:solidFill>
          <a:latin typeface="Verdana Bold" pitchFamily="1" charset="0"/>
          <a:ea typeface="ＭＳ Ｐゴシック" pitchFamily="1" charset="-128"/>
        </a:defRPr>
      </a:lvl8pPr>
      <a:lvl9pPr marL="1828800" algn="l" defTabSz="1042988" rtl="0" fontAlgn="base">
        <a:spcBef>
          <a:spcPct val="0"/>
        </a:spcBef>
        <a:spcAft>
          <a:spcPct val="0"/>
        </a:spcAft>
        <a:defRPr sz="5000">
          <a:solidFill>
            <a:srgbClr val="423F74"/>
          </a:solidFill>
          <a:latin typeface="Verdana Bold" pitchFamily="1" charset="0"/>
          <a:ea typeface="ＭＳ Ｐゴシック" pitchFamily="1" charset="-128"/>
        </a:defRPr>
      </a:lvl9pPr>
    </p:titleStyle>
    <p:bodyStyle>
      <a:lvl1pPr marL="390525" indent="-390525" algn="l" defTabSz="1042988" rtl="0" eaLnBrk="0" fontAlgn="base" hangingPunct="0">
        <a:spcBef>
          <a:spcPct val="20000"/>
        </a:spcBef>
        <a:spcAft>
          <a:spcPct val="0"/>
        </a:spcAft>
        <a:buChar char="•"/>
        <a:defRPr sz="3600">
          <a:solidFill>
            <a:schemeClr val="tx1"/>
          </a:solidFill>
          <a:latin typeface="+mn-lt"/>
          <a:ea typeface="+mn-ea"/>
          <a:cs typeface="+mn-cs"/>
        </a:defRPr>
      </a:lvl1pPr>
      <a:lvl2pPr marL="847725" indent="-327025" algn="l" defTabSz="1042988" rtl="0" eaLnBrk="0" fontAlgn="base" hangingPunct="0">
        <a:spcBef>
          <a:spcPct val="20000"/>
        </a:spcBef>
        <a:spcAft>
          <a:spcPct val="0"/>
        </a:spcAft>
        <a:buChar char="–"/>
        <a:defRPr sz="3200">
          <a:solidFill>
            <a:schemeClr val="tx1"/>
          </a:solidFill>
          <a:latin typeface="+mn-lt"/>
          <a:ea typeface="+mn-ea"/>
        </a:defRPr>
      </a:lvl2pPr>
      <a:lvl3pPr marL="1303338" indent="-260350" algn="l" defTabSz="1042988" rtl="0" eaLnBrk="0" fontAlgn="base" hangingPunct="0">
        <a:spcBef>
          <a:spcPct val="20000"/>
        </a:spcBef>
        <a:spcAft>
          <a:spcPct val="0"/>
        </a:spcAft>
        <a:buChar char="•"/>
        <a:defRPr sz="2700">
          <a:solidFill>
            <a:schemeClr val="tx1"/>
          </a:solidFill>
          <a:latin typeface="+mn-lt"/>
          <a:ea typeface="+mn-ea"/>
        </a:defRPr>
      </a:lvl3pPr>
      <a:lvl4pPr marL="1825625" indent="-261938" algn="l" defTabSz="1042988" rtl="0" eaLnBrk="0" fontAlgn="base" hangingPunct="0">
        <a:spcBef>
          <a:spcPct val="20000"/>
        </a:spcBef>
        <a:spcAft>
          <a:spcPct val="0"/>
        </a:spcAft>
        <a:buChar char="–"/>
        <a:defRPr sz="2300">
          <a:solidFill>
            <a:schemeClr val="tx1"/>
          </a:solidFill>
          <a:latin typeface="+mn-lt"/>
          <a:ea typeface="+mn-ea"/>
        </a:defRPr>
      </a:lvl4pPr>
      <a:lvl5pPr marL="2346325" indent="-260350" algn="l" defTabSz="1042988" rtl="0" eaLnBrk="0" fontAlgn="base" hangingPunct="0">
        <a:spcBef>
          <a:spcPct val="20000"/>
        </a:spcBef>
        <a:spcAft>
          <a:spcPct val="0"/>
        </a:spcAft>
        <a:buChar char="»"/>
        <a:defRPr sz="2300">
          <a:solidFill>
            <a:schemeClr val="tx1"/>
          </a:solidFill>
          <a:latin typeface="+mn-lt"/>
          <a:ea typeface="+mn-ea"/>
        </a:defRPr>
      </a:lvl5pPr>
      <a:lvl6pPr marL="2803525" indent="-260350" algn="l" defTabSz="1042988" rtl="0" fontAlgn="base">
        <a:spcBef>
          <a:spcPct val="20000"/>
        </a:spcBef>
        <a:spcAft>
          <a:spcPct val="0"/>
        </a:spcAft>
        <a:buChar char="»"/>
        <a:defRPr sz="2300">
          <a:solidFill>
            <a:schemeClr val="tx1"/>
          </a:solidFill>
          <a:latin typeface="+mn-lt"/>
          <a:ea typeface="+mn-ea"/>
        </a:defRPr>
      </a:lvl6pPr>
      <a:lvl7pPr marL="3260725" indent="-260350" algn="l" defTabSz="1042988" rtl="0" fontAlgn="base">
        <a:spcBef>
          <a:spcPct val="20000"/>
        </a:spcBef>
        <a:spcAft>
          <a:spcPct val="0"/>
        </a:spcAft>
        <a:buChar char="»"/>
        <a:defRPr sz="2300">
          <a:solidFill>
            <a:schemeClr val="tx1"/>
          </a:solidFill>
          <a:latin typeface="+mn-lt"/>
          <a:ea typeface="+mn-ea"/>
        </a:defRPr>
      </a:lvl7pPr>
      <a:lvl8pPr marL="3717925" indent="-260350" algn="l" defTabSz="1042988" rtl="0" fontAlgn="base">
        <a:spcBef>
          <a:spcPct val="20000"/>
        </a:spcBef>
        <a:spcAft>
          <a:spcPct val="0"/>
        </a:spcAft>
        <a:buChar char="»"/>
        <a:defRPr sz="2300">
          <a:solidFill>
            <a:schemeClr val="tx1"/>
          </a:solidFill>
          <a:latin typeface="+mn-lt"/>
          <a:ea typeface="+mn-ea"/>
        </a:defRPr>
      </a:lvl8pPr>
      <a:lvl9pPr marL="4175125" indent="-260350" algn="l" defTabSz="1042988" rtl="0" fontAlgn="base">
        <a:spcBef>
          <a:spcPct val="20000"/>
        </a:spcBef>
        <a:spcAft>
          <a:spcPct val="0"/>
        </a:spcAft>
        <a:buChar char="»"/>
        <a:defRPr sz="23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ublichealthwalesobservatory.wales.nhs.uk/inequaliti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GB"/>
              <a:t>Measuring lifestyle: methods and limitations</a:t>
            </a:r>
          </a:p>
        </p:txBody>
      </p:sp>
      <p:pic>
        <p:nvPicPr>
          <p:cNvPr id="4099" name="Picture 16" descr="Title slide PHW Observ b-ground 1"/>
          <p:cNvPicPr>
            <a:picLocks noChangeAspect="1" noChangeArrowheads="1"/>
          </p:cNvPicPr>
          <p:nvPr/>
        </p:nvPicPr>
        <p:blipFill>
          <a:blip r:embed="rId3" cstate="print"/>
          <a:srcRect/>
          <a:stretch>
            <a:fillRect/>
          </a:stretch>
        </p:blipFill>
        <p:spPr bwMode="auto">
          <a:xfrm>
            <a:off x="-3175" y="0"/>
            <a:ext cx="10694988" cy="7561263"/>
          </a:xfrm>
          <a:prstGeom prst="rect">
            <a:avLst/>
          </a:prstGeom>
          <a:noFill/>
          <a:ln w="9525">
            <a:noFill/>
            <a:miter lim="800000"/>
            <a:headEnd/>
            <a:tailEnd/>
          </a:ln>
        </p:spPr>
      </p:pic>
      <p:sp>
        <p:nvSpPr>
          <p:cNvPr id="4100" name="Rectangle 5"/>
          <p:cNvSpPr>
            <a:spLocks noGrp="1" noChangeArrowheads="1"/>
          </p:cNvSpPr>
          <p:nvPr>
            <p:ph type="title"/>
          </p:nvPr>
        </p:nvSpPr>
        <p:spPr>
          <a:xfrm>
            <a:off x="592138" y="4710113"/>
            <a:ext cx="9610725" cy="1447800"/>
          </a:xfrm>
          <a:noFill/>
        </p:spPr>
        <p:txBody>
          <a:bodyPr/>
          <a:lstStyle/>
          <a:p>
            <a:pPr eaLnBrk="1" hangingPunct="1"/>
            <a:r>
              <a:rPr lang="en-GB" sz="4000" dirty="0" smtClean="0">
                <a:solidFill>
                  <a:schemeClr val="bg1"/>
                </a:solidFill>
              </a:rPr>
              <a:t>Measuring inequalities:  Trends in mortality and life expectancy in Abertawe Bro Morgannwg </a:t>
            </a:r>
          </a:p>
        </p:txBody>
      </p:sp>
      <p:sp>
        <p:nvSpPr>
          <p:cNvPr id="4101" name="Rectangle 6"/>
          <p:cNvSpPr>
            <a:spLocks noChangeArrowheads="1"/>
          </p:cNvSpPr>
          <p:nvPr/>
        </p:nvSpPr>
        <p:spPr bwMode="auto">
          <a:xfrm>
            <a:off x="628650" y="3709988"/>
            <a:ext cx="9525000" cy="762000"/>
          </a:xfrm>
          <a:prstGeom prst="rect">
            <a:avLst/>
          </a:prstGeom>
          <a:noFill/>
          <a:ln w="9525">
            <a:noFill/>
            <a:miter lim="800000"/>
            <a:headEnd/>
            <a:tailEnd/>
          </a:ln>
        </p:spPr>
        <p:txBody>
          <a:bodyPr lIns="104287" tIns="52144" rIns="104287" bIns="52144" anchor="ctr"/>
          <a:lstStyle/>
          <a:p>
            <a:r>
              <a:rPr lang="en-GB" sz="2800" b="1" dirty="0" smtClean="0">
                <a:solidFill>
                  <a:schemeClr val="bg1"/>
                </a:solidFill>
                <a:latin typeface="Verdana" pitchFamily="34" charset="0"/>
              </a:rPr>
              <a:t>December 2011</a:t>
            </a:r>
            <a:endParaRPr lang="en-GB"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Verdana Bold"/>
                <a:ea typeface="ＭＳ Ｐゴシック"/>
              </a:rPr>
              <a:t>Alcohol-attributable mortality in persons  </a:t>
            </a:r>
          </a:p>
          <a:p>
            <a:pPr defTabSz="1042988" eaLnBrk="1" hangingPunct="1">
              <a:defRPr/>
            </a:pPr>
            <a:r>
              <a:rPr lang="en-GB" sz="3200" dirty="0" smtClean="0">
                <a:solidFill>
                  <a:srgbClr val="423F74"/>
                </a:solidFill>
                <a:latin typeface="Verdana Bold"/>
                <a:ea typeface="ＭＳ Ｐゴシック"/>
              </a:rPr>
              <a:t>in Abertawe Bro Morgannwg</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pic>
        <p:nvPicPr>
          <p:cNvPr id="8" name="Picture 2"/>
          <p:cNvPicPr>
            <a:picLocks noChangeAspect="1" noChangeArrowheads="1"/>
          </p:cNvPicPr>
          <p:nvPr/>
        </p:nvPicPr>
        <p:blipFill>
          <a:blip r:embed="rId3" cstate="print"/>
          <a:srcRect t="20670"/>
          <a:stretch>
            <a:fillRect/>
          </a:stretch>
        </p:blipFill>
        <p:spPr bwMode="auto">
          <a:xfrm>
            <a:off x="558000" y="1782000"/>
            <a:ext cx="8859831" cy="3859200"/>
          </a:xfrm>
          <a:prstGeom prst="rect">
            <a:avLst/>
          </a:prstGeom>
          <a:noFill/>
          <a:ln w="9525">
            <a:noFill/>
            <a:miter lim="800000"/>
            <a:headEnd/>
            <a:tailEnd/>
          </a:ln>
          <a:effectLst/>
        </p:spPr>
      </p:pic>
      <p:sp>
        <p:nvSpPr>
          <p:cNvPr id="9" name="TextBox 8"/>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3" y="2495541"/>
            <a:ext cx="7046913" cy="762000"/>
          </a:xfrm>
        </p:spPr>
        <p:txBody>
          <a:bodyPr/>
          <a:lstStyle/>
          <a:p>
            <a:pPr algn="ctr"/>
            <a:r>
              <a:rPr lang="en-GB" sz="8000" dirty="0" smtClean="0"/>
              <a:t>Swansea</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pic>
        <p:nvPicPr>
          <p:cNvPr id="5" name="Picture 4" descr="20110512_RCT_WIMD_MJW_v1a.JPG"/>
          <p:cNvPicPr>
            <a:picLocks noChangeAspect="1"/>
          </p:cNvPicPr>
          <p:nvPr/>
        </p:nvPicPr>
        <p:blipFill>
          <a:blip r:embed="rId3" cstate="print"/>
          <a:srcRect b="52770"/>
          <a:stretch>
            <a:fillRect/>
          </a:stretch>
        </p:blipFill>
        <p:spPr>
          <a:xfrm>
            <a:off x="1285200" y="1353600"/>
            <a:ext cx="8026371" cy="5356800"/>
          </a:xfrm>
          <a:prstGeom prst="rect">
            <a:avLst/>
          </a:prstGeom>
        </p:spPr>
      </p:pic>
      <p:sp>
        <p:nvSpPr>
          <p:cNvPr id="9" name="Rectangle 2"/>
          <p:cNvSpPr txBox="1">
            <a:spLocks noChangeArrowheads="1"/>
          </p:cNvSpPr>
          <p:nvPr/>
        </p:nvSpPr>
        <p:spPr bwMode="auto">
          <a:xfrm>
            <a:off x="558000" y="68400"/>
            <a:ext cx="9215476"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a:t>
            </a:r>
          </a:p>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Swansea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t="13855"/>
          <a:stretch>
            <a:fillRect/>
          </a:stretch>
        </p:blipFill>
        <p:spPr bwMode="auto">
          <a:xfrm>
            <a:off x="1285200" y="1353600"/>
            <a:ext cx="8172025" cy="457200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68400"/>
            <a:ext cx="9611552" cy="762000"/>
          </a:xfrm>
        </p:spPr>
        <p:txBody>
          <a:bodyPr anchor="t"/>
          <a:lstStyle/>
          <a:p>
            <a:pPr eaLnBrk="1" hangingPunct="1"/>
            <a:r>
              <a:rPr lang="en-GB" sz="3200" dirty="0" smtClean="0"/>
              <a:t>Life expectancies in Swansea</a:t>
            </a:r>
          </a:p>
        </p:txBody>
      </p:sp>
      <p:sp>
        <p:nvSpPr>
          <p:cNvPr id="5" name="TextBox 4"/>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11"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all ages, </a:t>
            </a:r>
          </a:p>
          <a:p>
            <a:pPr defTabSz="1042988" eaLnBrk="1" hangingPunct="1">
              <a:defRPr/>
            </a:pPr>
            <a:r>
              <a:rPr lang="en-GB" sz="3200" dirty="0" smtClean="0">
                <a:solidFill>
                  <a:srgbClr val="423F74"/>
                </a:solidFill>
                <a:latin typeface="+mj-lt"/>
                <a:ea typeface="+mj-ea"/>
                <a:cs typeface="+mj-cs"/>
              </a:rPr>
              <a:t>in Swansea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7170" name="Picture 2"/>
          <p:cNvPicPr>
            <a:picLocks noChangeAspect="1" noChangeArrowheads="1"/>
          </p:cNvPicPr>
          <p:nvPr/>
        </p:nvPicPr>
        <p:blipFill>
          <a:blip r:embed="rId3" cstate="print"/>
          <a:srcRect t="20670"/>
          <a:stretch>
            <a:fillRect/>
          </a:stretch>
        </p:blipFill>
        <p:spPr bwMode="auto">
          <a:xfrm>
            <a:off x="558000" y="1782000"/>
            <a:ext cx="9430555" cy="3859200"/>
          </a:xfrm>
          <a:prstGeom prst="rect">
            <a:avLst/>
          </a:prstGeom>
          <a:noFill/>
          <a:ln w="9525">
            <a:noFill/>
            <a:miter lim="800000"/>
            <a:headEnd/>
            <a:tailEnd/>
          </a:ln>
          <a:effectLst/>
        </p:spPr>
      </p:pic>
      <p:sp>
        <p:nvSpPr>
          <p:cNvPr id="7" name="TextBox 6"/>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all ages, </a:t>
            </a:r>
          </a:p>
          <a:p>
            <a:pPr defTabSz="1042988" eaLnBrk="1" hangingPunct="1">
              <a:defRPr/>
            </a:pPr>
            <a:r>
              <a:rPr lang="en-GB" sz="3200" dirty="0" smtClean="0">
                <a:solidFill>
                  <a:srgbClr val="423F74"/>
                </a:solidFill>
                <a:latin typeface="+mj-lt"/>
                <a:ea typeface="+mj-ea"/>
                <a:cs typeface="+mj-cs"/>
              </a:rPr>
              <a:t>in Swansea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8194"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3" y="2495541"/>
            <a:ext cx="7046913" cy="762000"/>
          </a:xfrm>
        </p:spPr>
        <p:txBody>
          <a:bodyPr/>
          <a:lstStyle/>
          <a:p>
            <a:pPr algn="ctr"/>
            <a:r>
              <a:rPr lang="en-GB" sz="8000" dirty="0" smtClean="0"/>
              <a:t>Neath Port Talbot</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pic>
        <p:nvPicPr>
          <p:cNvPr id="5" name="Picture 4" descr="20110512_RCT_WIMD_MJW_v1a.JPG"/>
          <p:cNvPicPr>
            <a:picLocks noChangeAspect="1"/>
          </p:cNvPicPr>
          <p:nvPr/>
        </p:nvPicPr>
        <p:blipFill>
          <a:blip r:embed="rId3" cstate="print"/>
          <a:srcRect b="15995"/>
          <a:stretch>
            <a:fillRect/>
          </a:stretch>
        </p:blipFill>
        <p:spPr>
          <a:xfrm>
            <a:off x="843725" y="495277"/>
            <a:ext cx="5833401" cy="6924697"/>
          </a:xfrm>
          <a:prstGeom prst="rect">
            <a:avLst/>
          </a:prstGeom>
        </p:spPr>
      </p:pic>
      <p:sp>
        <p:nvSpPr>
          <p:cNvPr id="9" name="Rectangle 2"/>
          <p:cNvSpPr txBox="1">
            <a:spLocks noChangeArrowheads="1"/>
          </p:cNvSpPr>
          <p:nvPr/>
        </p:nvSpPr>
        <p:spPr bwMode="auto">
          <a:xfrm>
            <a:off x="6487327" y="781029"/>
            <a:ext cx="400050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Neath Port Talbot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t="13855"/>
          <a:stretch>
            <a:fillRect/>
          </a:stretch>
        </p:blipFill>
        <p:spPr bwMode="auto">
          <a:xfrm>
            <a:off x="1285200" y="1353599"/>
            <a:ext cx="8172026" cy="457200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280963"/>
            <a:ext cx="9611552" cy="762000"/>
          </a:xfrm>
        </p:spPr>
        <p:txBody>
          <a:bodyPr/>
          <a:lstStyle/>
          <a:p>
            <a:pPr eaLnBrk="1" hangingPunct="1"/>
            <a:r>
              <a:rPr lang="en-GB" sz="3200" dirty="0" smtClean="0"/>
              <a:t>Life expectancies in Neath Port Talbot</a:t>
            </a:r>
          </a:p>
        </p:txBody>
      </p:sp>
      <p:sp>
        <p:nvSpPr>
          <p:cNvPr id="5" name="TextBox 4"/>
          <p:cNvSpPr txBox="1"/>
          <p:nvPr/>
        </p:nvSpPr>
        <p:spPr>
          <a:xfrm>
            <a:off x="3830589" y="6138879"/>
            <a:ext cx="6858049"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11"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all ages, </a:t>
            </a:r>
          </a:p>
          <a:p>
            <a:pPr defTabSz="1042988" eaLnBrk="1" hangingPunct="1">
              <a:defRPr/>
            </a:pPr>
            <a:r>
              <a:rPr lang="en-GB" sz="3200" dirty="0" smtClean="0">
                <a:solidFill>
                  <a:srgbClr val="423F74"/>
                </a:solidFill>
                <a:latin typeface="+mj-lt"/>
                <a:ea typeface="+mj-ea"/>
                <a:cs typeface="+mj-cs"/>
              </a:rPr>
              <a:t>in Neath Port Talbot</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9218"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5123" name="Rectangle 2"/>
          <p:cNvSpPr>
            <a:spLocks noGrp="1" noChangeArrowheads="1"/>
          </p:cNvSpPr>
          <p:nvPr>
            <p:ph type="title"/>
          </p:nvPr>
        </p:nvSpPr>
        <p:spPr/>
        <p:txBody>
          <a:bodyPr/>
          <a:lstStyle/>
          <a:p>
            <a:pPr eaLnBrk="1" hangingPunct="1"/>
            <a:r>
              <a:rPr lang="en-GB" sz="4600" dirty="0" smtClean="0">
                <a:solidFill>
                  <a:schemeClr val="tx1"/>
                </a:solidFill>
              </a:rPr>
              <a:t>Using these slides</a:t>
            </a:r>
          </a:p>
        </p:txBody>
      </p:sp>
      <p:sp>
        <p:nvSpPr>
          <p:cNvPr id="5124" name="Rectangle 3"/>
          <p:cNvSpPr>
            <a:spLocks noGrp="1" noChangeArrowheads="1"/>
          </p:cNvSpPr>
          <p:nvPr>
            <p:ph type="body" idx="1"/>
          </p:nvPr>
        </p:nvSpPr>
        <p:spPr/>
        <p:txBody>
          <a:bodyPr/>
          <a:lstStyle/>
          <a:p>
            <a:pPr eaLnBrk="1" hangingPunct="1"/>
            <a:r>
              <a:rPr lang="en-GB" sz="2800" dirty="0" smtClean="0"/>
              <a:t>These slides accompany the presentation slides for the inequalities in Wales profile.</a:t>
            </a:r>
          </a:p>
          <a:p>
            <a:pPr eaLnBrk="1" hangingPunct="1"/>
            <a:r>
              <a:rPr lang="en-GB" sz="2800" dirty="0" smtClean="0"/>
              <a:t>These slides are a resource to demonstrate examples of findings from the Public Health Wales Observatory ‘Measuring Inequalities’ profiles. </a:t>
            </a:r>
          </a:p>
          <a:p>
            <a:pPr eaLnBrk="1" hangingPunct="1"/>
            <a:r>
              <a:rPr lang="en-GB" sz="2800" dirty="0" smtClean="0"/>
              <a:t>The presentation can be used as a whole or as individual slides.</a:t>
            </a:r>
          </a:p>
          <a:p>
            <a:pPr eaLnBrk="1" hangingPunct="1"/>
            <a:r>
              <a:rPr lang="en-GB" sz="2800" dirty="0" smtClean="0"/>
              <a:t>Please acknowledge the work of the Public Health Wales Observatory when using these slides. </a:t>
            </a:r>
          </a:p>
          <a:p>
            <a:pPr eaLnBrk="1" hangingPunct="1"/>
            <a:endParaRPr lang="en-GB"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all ages, </a:t>
            </a:r>
          </a:p>
          <a:p>
            <a:pPr defTabSz="1042988" eaLnBrk="1" hangingPunct="1">
              <a:defRPr/>
            </a:pPr>
            <a:r>
              <a:rPr lang="en-GB" sz="3200" dirty="0" smtClean="0">
                <a:solidFill>
                  <a:srgbClr val="423F74"/>
                </a:solidFill>
                <a:latin typeface="+mj-lt"/>
                <a:ea typeface="+mj-ea"/>
                <a:cs typeface="+mj-cs"/>
              </a:rPr>
              <a:t>in Neath Port Talbot</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1024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3" y="2495541"/>
            <a:ext cx="7046913" cy="762000"/>
          </a:xfrm>
        </p:spPr>
        <p:txBody>
          <a:bodyPr/>
          <a:lstStyle/>
          <a:p>
            <a:pPr algn="ctr"/>
            <a:r>
              <a:rPr lang="en-GB" sz="8000" dirty="0" smtClean="0"/>
              <a:t>Bridgend</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5" name="Picture 4" descr="20110512_MerthyrTydfil_WIMD_MJW.JPG"/>
          <p:cNvPicPr>
            <a:picLocks noChangeAspect="1"/>
          </p:cNvPicPr>
          <p:nvPr/>
        </p:nvPicPr>
        <p:blipFill>
          <a:blip r:embed="rId3" cstate="print"/>
          <a:stretch>
            <a:fillRect/>
          </a:stretch>
        </p:blipFill>
        <p:spPr>
          <a:xfrm>
            <a:off x="2129609" y="1281095"/>
            <a:ext cx="6143668" cy="8681607"/>
          </a:xfrm>
          <a:prstGeom prst="rect">
            <a:avLst/>
          </a:prstGeom>
        </p:spPr>
      </p:pic>
      <p:sp>
        <p:nvSpPr>
          <p:cNvPr id="9" name="Rectangle 2"/>
          <p:cNvSpPr txBox="1">
            <a:spLocks noChangeArrowheads="1"/>
          </p:cNvSpPr>
          <p:nvPr/>
        </p:nvSpPr>
        <p:spPr bwMode="auto">
          <a:xfrm>
            <a:off x="558000" y="280800"/>
            <a:ext cx="9142707"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Bridgend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t="13855"/>
          <a:stretch>
            <a:fillRect/>
          </a:stretch>
        </p:blipFill>
        <p:spPr bwMode="auto">
          <a:xfrm>
            <a:off x="1285200" y="1352533"/>
            <a:ext cx="8172025" cy="457200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280963"/>
            <a:ext cx="9611552" cy="762000"/>
          </a:xfrm>
        </p:spPr>
        <p:txBody>
          <a:bodyPr/>
          <a:lstStyle/>
          <a:p>
            <a:pPr eaLnBrk="1" hangingPunct="1"/>
            <a:r>
              <a:rPr lang="en-GB" sz="3200" dirty="0" smtClean="0"/>
              <a:t>Life expectancies in Bridgend</a:t>
            </a:r>
          </a:p>
        </p:txBody>
      </p:sp>
      <p:sp>
        <p:nvSpPr>
          <p:cNvPr id="5" name="TextBox 4"/>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7"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all ages, in      </a:t>
            </a:r>
          </a:p>
          <a:p>
            <a:pPr defTabSz="1042988" eaLnBrk="1" hangingPunct="1">
              <a:defRPr/>
            </a:pPr>
            <a:r>
              <a:rPr lang="en-GB" sz="3200" dirty="0" smtClean="0">
                <a:solidFill>
                  <a:srgbClr val="423F74"/>
                </a:solidFill>
                <a:latin typeface="+mj-lt"/>
                <a:ea typeface="+mj-ea"/>
                <a:cs typeface="+mj-cs"/>
              </a:rPr>
              <a:t>Bridgend</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11266" name="Picture 2"/>
          <p:cNvPicPr>
            <a:picLocks noChangeAspect="1" noChangeArrowheads="1"/>
          </p:cNvPicPr>
          <p:nvPr/>
        </p:nvPicPr>
        <p:blipFill>
          <a:blip r:embed="rId3" cstate="print"/>
          <a:srcRect t="20670"/>
          <a:stretch>
            <a:fillRect/>
          </a:stretch>
        </p:blipFill>
        <p:spPr bwMode="auto">
          <a:xfrm>
            <a:off x="558000" y="1782000"/>
            <a:ext cx="9430556" cy="3859200"/>
          </a:xfrm>
          <a:prstGeom prst="rect">
            <a:avLst/>
          </a:prstGeom>
          <a:noFill/>
          <a:ln w="9525">
            <a:noFill/>
            <a:miter lim="800000"/>
            <a:headEnd/>
            <a:tailEnd/>
          </a:ln>
          <a:effectLst/>
        </p:spPr>
      </p:pic>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7"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all ages, in      </a:t>
            </a:r>
          </a:p>
          <a:p>
            <a:pPr defTabSz="1042988" eaLnBrk="1" hangingPunct="1">
              <a:defRPr/>
            </a:pPr>
            <a:r>
              <a:rPr lang="en-GB" sz="3200" dirty="0" smtClean="0">
                <a:solidFill>
                  <a:srgbClr val="423F74"/>
                </a:solidFill>
                <a:latin typeface="+mj-lt"/>
                <a:ea typeface="+mj-ea"/>
                <a:cs typeface="+mj-cs"/>
              </a:rPr>
              <a:t>Bridgend</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12290"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information</a:t>
            </a:r>
            <a:endParaRPr lang="en-GB" dirty="0"/>
          </a:p>
        </p:txBody>
      </p:sp>
      <p:sp>
        <p:nvSpPr>
          <p:cNvPr id="3" name="Content Placeholder 2"/>
          <p:cNvSpPr>
            <a:spLocks noGrp="1"/>
          </p:cNvSpPr>
          <p:nvPr>
            <p:ph idx="1"/>
          </p:nvPr>
        </p:nvSpPr>
        <p:spPr/>
        <p:txBody>
          <a:bodyPr/>
          <a:lstStyle/>
          <a:p>
            <a:pPr>
              <a:buNone/>
            </a:pPr>
            <a:r>
              <a:rPr lang="en-GB" u="sng" dirty="0" smtClean="0">
                <a:hlinkClick r:id="rId3"/>
              </a:rPr>
              <a:t> </a:t>
            </a:r>
            <a:r>
              <a:rPr lang="en-GB" u="sng" dirty="0" smtClean="0">
                <a:solidFill>
                  <a:srgbClr val="423F74"/>
                </a:solidFill>
                <a:hlinkClick r:id="rId3"/>
              </a:rPr>
              <a:t>www.publichealthwalesobservatory.wales.nhs.uk/inequalities</a:t>
            </a:r>
            <a:r>
              <a:rPr lang="en-GB" dirty="0" smtClean="0">
                <a:solidFill>
                  <a:srgbClr val="423F74"/>
                </a:solidFill>
              </a:rPr>
              <a:t> </a:t>
            </a:r>
            <a:endParaRPr lang="en-GB" dirty="0">
              <a:solidFill>
                <a:srgbClr val="423F74"/>
              </a:solidFill>
            </a:endParaRPr>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Acknowledgements</a:t>
            </a:r>
            <a:endParaRPr lang="en-GB" dirty="0"/>
          </a:p>
        </p:txBody>
      </p:sp>
      <p:sp>
        <p:nvSpPr>
          <p:cNvPr id="5" name="Text Placeholder 4"/>
          <p:cNvSpPr>
            <a:spLocks noGrp="1"/>
          </p:cNvSpPr>
          <p:nvPr>
            <p:ph type="body" idx="1"/>
          </p:nvPr>
        </p:nvSpPr>
        <p:spPr>
          <a:xfrm>
            <a:off x="5558633" y="1352533"/>
            <a:ext cx="4722812" cy="706438"/>
          </a:xfrm>
        </p:spPr>
        <p:txBody>
          <a:bodyPr/>
          <a:lstStyle/>
          <a:p>
            <a:r>
              <a:rPr lang="en-US" dirty="0" smtClean="0"/>
              <a:t>Project Board</a:t>
            </a:r>
            <a:endParaRPr lang="en-GB" dirty="0"/>
          </a:p>
        </p:txBody>
      </p:sp>
      <p:sp>
        <p:nvSpPr>
          <p:cNvPr id="3" name="Content Placeholder 2"/>
          <p:cNvSpPr>
            <a:spLocks noGrp="1"/>
          </p:cNvSpPr>
          <p:nvPr>
            <p:ph sz="half" idx="2"/>
          </p:nvPr>
        </p:nvSpPr>
        <p:spPr>
          <a:xfrm>
            <a:off x="5558633" y="2066913"/>
            <a:ext cx="4722812" cy="4357687"/>
          </a:xfrm>
        </p:spPr>
        <p:txBody>
          <a:bodyPr/>
          <a:lstStyle/>
          <a:p>
            <a:pPr>
              <a:buNone/>
            </a:pPr>
            <a:r>
              <a:rPr lang="en-GB" sz="2600" dirty="0" smtClean="0"/>
              <a:t>Ciarán Humphreys</a:t>
            </a:r>
          </a:p>
          <a:p>
            <a:pPr>
              <a:buNone/>
            </a:pPr>
            <a:r>
              <a:rPr lang="en-US" sz="2600" dirty="0" smtClean="0"/>
              <a:t>Annie Delahunty</a:t>
            </a:r>
          </a:p>
          <a:p>
            <a:pPr>
              <a:buNone/>
            </a:pPr>
            <a:r>
              <a:rPr lang="en-US" sz="2600" dirty="0" smtClean="0"/>
              <a:t>Nathan Lester</a:t>
            </a:r>
            <a:endParaRPr lang="en-GB" sz="2600" dirty="0"/>
          </a:p>
        </p:txBody>
      </p:sp>
      <p:sp>
        <p:nvSpPr>
          <p:cNvPr id="6" name="Text Placeholder 5"/>
          <p:cNvSpPr>
            <a:spLocks noGrp="1"/>
          </p:cNvSpPr>
          <p:nvPr>
            <p:ph type="body" sz="quarter" idx="3"/>
          </p:nvPr>
        </p:nvSpPr>
        <p:spPr>
          <a:xfrm>
            <a:off x="415097" y="1352533"/>
            <a:ext cx="4724400" cy="706438"/>
          </a:xfrm>
        </p:spPr>
        <p:txBody>
          <a:bodyPr/>
          <a:lstStyle/>
          <a:p>
            <a:r>
              <a:rPr lang="en-US" dirty="0" smtClean="0"/>
              <a:t>Project team</a:t>
            </a:r>
            <a:endParaRPr lang="en-GB" dirty="0"/>
          </a:p>
        </p:txBody>
      </p:sp>
      <p:sp>
        <p:nvSpPr>
          <p:cNvPr id="7" name="Content Placeholder 6"/>
          <p:cNvSpPr>
            <a:spLocks noGrp="1"/>
          </p:cNvSpPr>
          <p:nvPr>
            <p:ph sz="quarter" idx="4"/>
          </p:nvPr>
        </p:nvSpPr>
        <p:spPr>
          <a:xfrm>
            <a:off x="415097" y="2066913"/>
            <a:ext cx="4724400" cy="4357687"/>
          </a:xfrm>
        </p:spPr>
        <p:txBody>
          <a:bodyPr/>
          <a:lstStyle/>
          <a:p>
            <a:pPr>
              <a:buNone/>
            </a:pPr>
            <a:r>
              <a:rPr lang="en-GB" sz="2600" dirty="0" smtClean="0"/>
              <a:t>Project manager: </a:t>
            </a:r>
          </a:p>
          <a:p>
            <a:pPr>
              <a:buNone/>
            </a:pPr>
            <a:r>
              <a:rPr lang="en-GB" sz="2600" dirty="0" smtClean="0"/>
              <a:t>	Andrea Gartner</a:t>
            </a:r>
          </a:p>
          <a:p>
            <a:pPr>
              <a:buNone/>
            </a:pPr>
            <a:r>
              <a:rPr lang="en-GB" sz="2600" dirty="0" smtClean="0"/>
              <a:t>Team: Margaret Webber, Hugo Cosh, Gareth Davies, Anna Childs, Bethan Patterson, Claire Tiffany, Ruth Davies</a:t>
            </a:r>
          </a:p>
          <a:p>
            <a:pPr>
              <a:buNone/>
            </a:pPr>
            <a:endParaRPr lang="en-US" dirty="0" smtClean="0"/>
          </a:p>
          <a:p>
            <a:endParaRPr lang="en-GB" dirty="0"/>
          </a:p>
        </p:txBody>
      </p:sp>
      <p:sp>
        <p:nvSpPr>
          <p:cNvPr id="4" name="Footer Placeholder 3"/>
          <p:cNvSpPr>
            <a:spLocks noGrp="1"/>
          </p:cNvSpPr>
          <p:nvPr>
            <p:ph type="ftr" sz="quarter" idx="10"/>
          </p:nvPr>
        </p:nvSpPr>
        <p:spPr/>
        <p:txBody>
          <a:bodyPr/>
          <a:lstStyle/>
          <a:p>
            <a:pPr>
              <a:defRPr/>
            </a:pPr>
            <a:r>
              <a:rPr lang="en-GB" dirty="0" smtClean="0"/>
              <a:t>Measuring inequalities</a:t>
            </a:r>
            <a:endParaRPr lang="en-GB" dirty="0"/>
          </a:p>
        </p:txBody>
      </p:sp>
      <p:sp>
        <p:nvSpPr>
          <p:cNvPr id="8" name="TextBox 7"/>
          <p:cNvSpPr txBox="1"/>
          <p:nvPr/>
        </p:nvSpPr>
        <p:spPr>
          <a:xfrm>
            <a:off x="415097" y="5210185"/>
            <a:ext cx="10130665" cy="1154162"/>
          </a:xfrm>
          <a:prstGeom prst="rect">
            <a:avLst/>
          </a:prstGeom>
          <a:noFill/>
        </p:spPr>
        <p:txBody>
          <a:bodyPr wrap="square" rtlCol="0">
            <a:spAutoFit/>
          </a:bodyPr>
          <a:lstStyle/>
          <a:p>
            <a:r>
              <a:rPr lang="en-US" sz="2300" b="1" dirty="0" smtClean="0">
                <a:latin typeface="+mn-lt"/>
              </a:rPr>
              <a:t>Public Health Wales</a:t>
            </a:r>
            <a:r>
              <a:rPr lang="en-US" sz="2300" dirty="0" smtClean="0">
                <a:latin typeface="+mn-lt"/>
              </a:rPr>
              <a:t>: Susan Belfourd, Chris Lines, Carolyn Lester</a:t>
            </a:r>
          </a:p>
          <a:p>
            <a:r>
              <a:rPr lang="en-US" sz="2300" b="1" dirty="0" smtClean="0">
                <a:latin typeface="+mn-lt"/>
              </a:rPr>
              <a:t>Others</a:t>
            </a:r>
            <a:r>
              <a:rPr lang="en-US" sz="2300" dirty="0" smtClean="0">
                <a:latin typeface="+mn-lt"/>
              </a:rPr>
              <a:t>: Welsh Government, Office for National Statistics, London Health Observatory, East Midlands Public Health Observatory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3" y="2495541"/>
            <a:ext cx="7046913" cy="762000"/>
          </a:xfrm>
        </p:spPr>
        <p:txBody>
          <a:bodyPr/>
          <a:lstStyle/>
          <a:p>
            <a:pPr algn="ctr"/>
            <a:r>
              <a:rPr lang="en-GB" sz="8000" dirty="0" smtClean="0"/>
              <a:t>Abertawe Bro Morgannwg</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 name="Rectangle 2"/>
          <p:cNvSpPr txBox="1">
            <a:spLocks noChangeArrowheads="1"/>
          </p:cNvSpPr>
          <p:nvPr/>
        </p:nvSpPr>
        <p:spPr bwMode="auto">
          <a:xfrm>
            <a:off x="558000" y="68400"/>
            <a:ext cx="9469716"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a:t>
            </a:r>
          </a:p>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Abertawe Bro Morgannwg</a:t>
            </a:r>
          </a:p>
        </p:txBody>
      </p:sp>
      <p:pic>
        <p:nvPicPr>
          <p:cNvPr id="7" name="Picture 6" descr="20110418_ABMU_WIMD_map_MJW.JPG"/>
          <p:cNvPicPr>
            <a:picLocks noChangeAspect="1"/>
          </p:cNvPicPr>
          <p:nvPr/>
        </p:nvPicPr>
        <p:blipFill>
          <a:blip r:embed="rId3" cstate="print"/>
          <a:srcRect t="1739" b="53628"/>
          <a:stretch>
            <a:fillRect/>
          </a:stretch>
        </p:blipFill>
        <p:spPr>
          <a:xfrm>
            <a:off x="1285201" y="1353599"/>
            <a:ext cx="8493298" cy="535678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t="12624"/>
          <a:stretch>
            <a:fillRect/>
          </a:stretch>
        </p:blipFill>
        <p:spPr bwMode="auto">
          <a:xfrm>
            <a:off x="1285200" y="1353599"/>
            <a:ext cx="8059647" cy="4573587"/>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66649"/>
            <a:ext cx="9611552" cy="762000"/>
          </a:xfrm>
          <a:noFill/>
          <a:ln w="9525">
            <a:noFill/>
            <a:miter lim="800000"/>
            <a:headEnd/>
            <a:tailEnd/>
          </a:ln>
        </p:spPr>
        <p:txBody>
          <a:bodyPr vert="horz" wrap="square" lIns="104287" tIns="52144" rIns="104287" bIns="52144" numCol="1" anchor="t" anchorCtr="0" compatLnSpc="1">
            <a:prstTxWarp prst="textNoShape">
              <a:avLst/>
            </a:prstTxWarp>
          </a:bodyPr>
          <a:lstStyle/>
          <a:p>
            <a:pPr eaLnBrk="1" hangingPunct="1">
              <a:defRPr/>
            </a:pPr>
            <a:r>
              <a:rPr lang="en-GB" sz="3200" dirty="0" smtClean="0"/>
              <a:t>Life expectancies in </a:t>
            </a:r>
            <a:br>
              <a:rPr lang="en-GB" sz="3200" dirty="0" smtClean="0"/>
            </a:br>
            <a:r>
              <a:rPr lang="en-GB" sz="3200" dirty="0" smtClean="0"/>
              <a:t>Abertawe Bro Morgannwg</a:t>
            </a:r>
          </a:p>
        </p:txBody>
      </p:sp>
      <p:sp>
        <p:nvSpPr>
          <p:cNvPr id="5" name="TextBox 4"/>
          <p:cNvSpPr txBox="1"/>
          <p:nvPr/>
        </p:nvSpPr>
        <p:spPr>
          <a:xfrm>
            <a:off x="3844121" y="6163021"/>
            <a:ext cx="6844517"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t="22765"/>
          <a:stretch>
            <a:fillRect/>
          </a:stretch>
        </p:blipFill>
        <p:spPr bwMode="auto">
          <a:xfrm>
            <a:off x="557973" y="1781161"/>
            <a:ext cx="9600650" cy="385841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11" name="Rectangle 2"/>
          <p:cNvSpPr txBox="1">
            <a:spLocks noChangeArrowheads="1"/>
          </p:cNvSpPr>
          <p:nvPr/>
        </p:nvSpPr>
        <p:spPr bwMode="auto">
          <a:xfrm>
            <a:off x="558000" y="68400"/>
            <a:ext cx="10369152" cy="7632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under 75 in </a:t>
            </a:r>
          </a:p>
          <a:p>
            <a:pPr defTabSz="1042988" eaLnBrk="1" hangingPunct="1">
              <a:defRPr/>
            </a:pPr>
            <a:r>
              <a:rPr lang="en-GB" sz="3200" dirty="0" smtClean="0">
                <a:solidFill>
                  <a:srgbClr val="423F74"/>
                </a:solidFill>
                <a:latin typeface="+mj-lt"/>
                <a:ea typeface="+mj-ea"/>
                <a:cs typeface="+mj-cs"/>
              </a:rPr>
              <a:t>Abertawe Bro Morgannwg</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7" name="TextBox 6"/>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TextBox 5"/>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under 75 in </a:t>
            </a:r>
          </a:p>
          <a:p>
            <a:pPr defTabSz="1042988" eaLnBrk="1" hangingPunct="1">
              <a:defRPr/>
            </a:pPr>
            <a:r>
              <a:rPr lang="en-GB" sz="3200" dirty="0" smtClean="0">
                <a:solidFill>
                  <a:srgbClr val="423F74"/>
                </a:solidFill>
                <a:latin typeface="+mj-lt"/>
                <a:ea typeface="+mj-ea"/>
                <a:cs typeface="+mj-cs"/>
              </a:rPr>
              <a:t>Abertawe Bro Morgannwg</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6146" name="Picture 2"/>
          <p:cNvPicPr>
            <a:picLocks noChangeAspect="1" noChangeArrowheads="1"/>
          </p:cNvPicPr>
          <p:nvPr/>
        </p:nvPicPr>
        <p:blipFill>
          <a:blip r:embed="rId3" cstate="print"/>
          <a:srcRect t="22765"/>
          <a:stretch>
            <a:fillRect/>
          </a:stretch>
        </p:blipFill>
        <p:spPr bwMode="auto">
          <a:xfrm>
            <a:off x="558000" y="1782000"/>
            <a:ext cx="9602615"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Smoking-attributable mortality in males    aged 35+ in Abertawe Bro Morgannwg</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8" name="TextBox 7"/>
          <p:cNvSpPr txBox="1"/>
          <p:nvPr/>
        </p:nvSpPr>
        <p:spPr>
          <a:xfrm>
            <a:off x="3344055" y="6138879"/>
            <a:ext cx="7344583" cy="261610"/>
          </a:xfrm>
          <a:prstGeom prst="rect">
            <a:avLst/>
          </a:prstGeom>
          <a:noFill/>
        </p:spPr>
        <p:txBody>
          <a:bodyPr wrap="square" rtlCol="0">
            <a:spAutoFit/>
          </a:bodyPr>
          <a:lstStyle/>
          <a:p>
            <a:r>
              <a:rPr lang="en-GB" sz="1100" dirty="0" smtClean="0">
                <a:latin typeface="+mn-lt"/>
              </a:rPr>
              <a:t>Produced by the Public Health Wales Observatory, using ADDE/MYE (ONS), WHS/WIMD 2008 (WG)</a:t>
            </a:r>
            <a:endParaRPr lang="en-GB" sz="1100" dirty="0">
              <a:latin typeface="+mn-lt"/>
            </a:endParaRPr>
          </a:p>
        </p:txBody>
      </p:sp>
      <p:pic>
        <p:nvPicPr>
          <p:cNvPr id="1027" name="Picture 3"/>
          <p:cNvPicPr>
            <a:picLocks noChangeAspect="1" noChangeArrowheads="1"/>
          </p:cNvPicPr>
          <p:nvPr/>
        </p:nvPicPr>
        <p:blipFill>
          <a:blip r:embed="rId3" cstate="print"/>
          <a:srcRect t="18268"/>
          <a:stretch>
            <a:fillRect/>
          </a:stretch>
        </p:blipFill>
        <p:spPr bwMode="auto">
          <a:xfrm>
            <a:off x="629411" y="1566847"/>
            <a:ext cx="8999529" cy="428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Smoking-attributable mortality in females aged 35+ in Abertawe Bro Morgannwg</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8" name="TextBox 7"/>
          <p:cNvSpPr txBox="1"/>
          <p:nvPr/>
        </p:nvSpPr>
        <p:spPr>
          <a:xfrm>
            <a:off x="3415493" y="6138879"/>
            <a:ext cx="7273145" cy="261610"/>
          </a:xfrm>
          <a:prstGeom prst="rect">
            <a:avLst/>
          </a:prstGeom>
          <a:noFill/>
        </p:spPr>
        <p:txBody>
          <a:bodyPr wrap="square" rtlCol="0">
            <a:spAutoFit/>
          </a:bodyPr>
          <a:lstStyle/>
          <a:p>
            <a:r>
              <a:rPr lang="en-GB" sz="1100" dirty="0" smtClean="0">
                <a:latin typeface="+mn-lt"/>
              </a:rPr>
              <a:t>Produced by the Public Health Wales Observatory, using ADDE/MYE (ONS), WHS/WIMD 2008 (WG)</a:t>
            </a:r>
            <a:endParaRPr lang="en-GB" sz="1100" dirty="0">
              <a:latin typeface="+mn-lt"/>
            </a:endParaRPr>
          </a:p>
        </p:txBody>
      </p:sp>
      <p:pic>
        <p:nvPicPr>
          <p:cNvPr id="2050" name="Picture 2"/>
          <p:cNvPicPr>
            <a:picLocks noChangeAspect="1" noChangeArrowheads="1"/>
          </p:cNvPicPr>
          <p:nvPr/>
        </p:nvPicPr>
        <p:blipFill>
          <a:blip r:embed="rId3" cstate="print"/>
          <a:srcRect t="18940"/>
          <a:stretch>
            <a:fillRect/>
          </a:stretch>
        </p:blipFill>
        <p:spPr bwMode="auto">
          <a:xfrm>
            <a:off x="629411" y="1566847"/>
            <a:ext cx="8945952" cy="428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bservatory Powerpoint Template">
  <a:themeElements>
    <a:clrScheme name="">
      <a:dk1>
        <a:srgbClr val="000000"/>
      </a:dk1>
      <a:lt1>
        <a:srgbClr val="FFFFFF"/>
      </a:lt1>
      <a:dk2>
        <a:srgbClr val="000000"/>
      </a:dk2>
      <a:lt2>
        <a:srgbClr val="808080"/>
      </a:lt2>
      <a:accent1>
        <a:srgbClr val="BBE0E3"/>
      </a:accent1>
      <a:accent2>
        <a:srgbClr val="8CC63F"/>
      </a:accent2>
      <a:accent3>
        <a:srgbClr val="FFFFFF"/>
      </a:accent3>
      <a:accent4>
        <a:srgbClr val="000000"/>
      </a:accent4>
      <a:accent5>
        <a:srgbClr val="DAEDEF"/>
      </a:accent5>
      <a:accent6>
        <a:srgbClr val="7EB338"/>
      </a:accent6>
      <a:hlink>
        <a:srgbClr val="ED1C24"/>
      </a:hlink>
      <a:folHlink>
        <a:srgbClr val="000000"/>
      </a:folHlink>
    </a:clrScheme>
    <a:fontScheme name="Observatory Powerpoint Template">
      <a:majorFont>
        <a:latin typeface="Verdana Bold"/>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bservatory 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servatory Powerpoi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servatory Powerpoi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servatory Powerpoi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servatory Powerpoi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servatory Powerpoi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servatory Powerpoint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servatory Powerpoi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servatory Powerpoi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servatory Powerpoi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servatory Powerpoi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servatory Powerpoi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Observatory Powerpoint Template</Template>
  <TotalTime>0</TotalTime>
  <Words>2068</Words>
  <Application>Microsoft Office PowerPoint</Application>
  <PresentationFormat>Custom</PresentationFormat>
  <Paragraphs>171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Observatory Powerpoint Template</vt:lpstr>
      <vt:lpstr>Measuring inequalities:  Trends in mortality and life expectancy in Abertawe Bro Morgannwg </vt:lpstr>
      <vt:lpstr>Using these slides</vt:lpstr>
      <vt:lpstr>Abertawe Bro Morgannwg</vt:lpstr>
      <vt:lpstr>Slide 4</vt:lpstr>
      <vt:lpstr>Life expectancies in  Abertawe Bro Morgannwg</vt:lpstr>
      <vt:lpstr>Slide 6</vt:lpstr>
      <vt:lpstr>Slide 7</vt:lpstr>
      <vt:lpstr>Slide 8</vt:lpstr>
      <vt:lpstr>Slide 9</vt:lpstr>
      <vt:lpstr>Slide 10</vt:lpstr>
      <vt:lpstr>Swansea</vt:lpstr>
      <vt:lpstr>Slide 12</vt:lpstr>
      <vt:lpstr>Life expectancies in Swansea</vt:lpstr>
      <vt:lpstr>Slide 14</vt:lpstr>
      <vt:lpstr>Slide 15</vt:lpstr>
      <vt:lpstr>Neath Port Talbot</vt:lpstr>
      <vt:lpstr>Slide 17</vt:lpstr>
      <vt:lpstr>Life expectancies in Neath Port Talbot</vt:lpstr>
      <vt:lpstr>Slide 19</vt:lpstr>
      <vt:lpstr>Slide 20</vt:lpstr>
      <vt:lpstr>Bridgend</vt:lpstr>
      <vt:lpstr>Slide 22</vt:lpstr>
      <vt:lpstr>Life expectancies in Bridgend</vt:lpstr>
      <vt:lpstr>Slide 24</vt:lpstr>
      <vt:lpstr>Slide 25</vt:lpstr>
      <vt:lpstr>More information</vt:lpstr>
      <vt:lpstr>Acknowledgements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2012-05-29T12:50:14Z</dcterms:created>
  <dcterms:modified xsi:type="dcterms:W3CDTF">2012-05-29T12:50:18Z</dcterms:modified>
  <cp:category/>
</cp:coreProperties>
</file>