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650" r:id="rId1"/>
  </p:sldMasterIdLst>
  <p:notesMasterIdLst>
    <p:notesMasterId r:id="rId29"/>
  </p:notesMasterIdLst>
  <p:handoutMasterIdLst>
    <p:handoutMasterId r:id="rId30"/>
  </p:handoutMasterIdLst>
  <p:sldIdLst>
    <p:sldId id="258" r:id="rId2"/>
    <p:sldId id="260" r:id="rId3"/>
    <p:sldId id="325" r:id="rId4"/>
    <p:sldId id="330" r:id="rId5"/>
    <p:sldId id="301" r:id="rId6"/>
    <p:sldId id="309" r:id="rId7"/>
    <p:sldId id="312" r:id="rId8"/>
    <p:sldId id="314" r:id="rId9"/>
    <p:sldId id="317" r:id="rId10"/>
    <p:sldId id="316" r:id="rId11"/>
    <p:sldId id="326" r:id="rId12"/>
    <p:sldId id="322" r:id="rId13"/>
    <p:sldId id="319" r:id="rId14"/>
    <p:sldId id="321" r:id="rId15"/>
    <p:sldId id="328" r:id="rId16"/>
    <p:sldId id="336" r:id="rId17"/>
    <p:sldId id="332" r:id="rId18"/>
    <p:sldId id="333" r:id="rId19"/>
    <p:sldId id="334" r:id="rId20"/>
    <p:sldId id="335" r:id="rId21"/>
    <p:sldId id="327" r:id="rId22"/>
    <p:sldId id="320" r:id="rId23"/>
    <p:sldId id="323" r:id="rId24"/>
    <p:sldId id="324" r:id="rId25"/>
    <p:sldId id="329" r:id="rId26"/>
    <p:sldId id="311" r:id="rId27"/>
    <p:sldId id="289" r:id="rId28"/>
  </p:sldIdLst>
  <p:sldSz cx="10688638" cy="7562850"/>
  <p:notesSz cx="6794500" cy="9931400"/>
  <p:defaultTextStyle>
    <a:defPPr>
      <a:defRPr lang="en-GB"/>
    </a:defPPr>
    <a:lvl1pPr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5pPr>
    <a:lvl6pPr marL="2286000" algn="l" defTabSz="914400" rtl="0" eaLnBrk="1" latinLnBrk="0" hangingPunct="1">
      <a:defRPr sz="2400" kern="1200">
        <a:solidFill>
          <a:schemeClr val="tx1"/>
        </a:solidFill>
        <a:latin typeface="Arial" charset="0"/>
        <a:ea typeface="ＭＳ Ｐゴシック" pitchFamily="1" charset="-128"/>
        <a:cs typeface="+mn-cs"/>
      </a:defRPr>
    </a:lvl6pPr>
    <a:lvl7pPr marL="2743200" algn="l" defTabSz="914400" rtl="0" eaLnBrk="1" latinLnBrk="0" hangingPunct="1">
      <a:defRPr sz="2400" kern="1200">
        <a:solidFill>
          <a:schemeClr val="tx1"/>
        </a:solidFill>
        <a:latin typeface="Arial" charset="0"/>
        <a:ea typeface="ＭＳ Ｐゴシック" pitchFamily="1" charset="-128"/>
        <a:cs typeface="+mn-cs"/>
      </a:defRPr>
    </a:lvl7pPr>
    <a:lvl8pPr marL="3200400" algn="l" defTabSz="914400" rtl="0" eaLnBrk="1" latinLnBrk="0" hangingPunct="1">
      <a:defRPr sz="2400" kern="1200">
        <a:solidFill>
          <a:schemeClr val="tx1"/>
        </a:solidFill>
        <a:latin typeface="Arial" charset="0"/>
        <a:ea typeface="ＭＳ Ｐゴシック" pitchFamily="1" charset="-128"/>
        <a:cs typeface="+mn-cs"/>
      </a:defRPr>
    </a:lvl8pPr>
    <a:lvl9pPr marL="3657600" algn="l" defTabSz="914400" rtl="0" eaLnBrk="1" latinLnBrk="0" hangingPunct="1">
      <a:defRPr sz="2400" kern="1200">
        <a:solidFill>
          <a:schemeClr val="tx1"/>
        </a:solidFill>
        <a:latin typeface="Arial" charset="0"/>
        <a:ea typeface="ＭＳ Ｐゴシック" pitchFamily="1"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3F74"/>
    <a:srgbClr val="C3A061"/>
    <a:srgbClr val="6666FF"/>
    <a:srgbClr val="0033CC"/>
    <a:srgbClr val="8CC63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309" autoAdjust="0"/>
    <p:restoredTop sz="80316" autoAdjust="0"/>
  </p:normalViewPr>
  <p:slideViewPr>
    <p:cSldViewPr>
      <p:cViewPr>
        <p:scale>
          <a:sx n="66" d="100"/>
          <a:sy n="66" d="100"/>
        </p:scale>
        <p:origin x="-126" y="108"/>
      </p:cViewPr>
      <p:guideLst>
        <p:guide orient="horz" pos="2382"/>
        <p:guide pos="3366"/>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Lst>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10.xml"/><Relationship Id="rId13" Type="http://schemas.openxmlformats.org/officeDocument/2006/relationships/slide" Target="slides/slide17.xml"/><Relationship Id="rId18" Type="http://schemas.openxmlformats.org/officeDocument/2006/relationships/slide" Target="slides/slide23.xml"/><Relationship Id="rId3" Type="http://schemas.openxmlformats.org/officeDocument/2006/relationships/slide" Target="slides/slide5.xml"/><Relationship Id="rId7" Type="http://schemas.openxmlformats.org/officeDocument/2006/relationships/slide" Target="slides/slide9.xml"/><Relationship Id="rId12" Type="http://schemas.openxmlformats.org/officeDocument/2006/relationships/slide" Target="slides/slide15.xml"/><Relationship Id="rId17" Type="http://schemas.openxmlformats.org/officeDocument/2006/relationships/slide" Target="slides/slide22.xml"/><Relationship Id="rId2" Type="http://schemas.openxmlformats.org/officeDocument/2006/relationships/slide" Target="slides/slide4.xml"/><Relationship Id="rId16" Type="http://schemas.openxmlformats.org/officeDocument/2006/relationships/slide" Target="slides/slide20.xml"/><Relationship Id="rId20" Type="http://schemas.openxmlformats.org/officeDocument/2006/relationships/slide" Target="slides/slide25.xml"/><Relationship Id="rId1" Type="http://schemas.openxmlformats.org/officeDocument/2006/relationships/slide" Target="slides/slide2.xml"/><Relationship Id="rId6" Type="http://schemas.openxmlformats.org/officeDocument/2006/relationships/slide" Target="slides/slide8.xml"/><Relationship Id="rId11" Type="http://schemas.openxmlformats.org/officeDocument/2006/relationships/slide" Target="slides/slide14.xml"/><Relationship Id="rId5" Type="http://schemas.openxmlformats.org/officeDocument/2006/relationships/slide" Target="slides/slide7.xml"/><Relationship Id="rId15" Type="http://schemas.openxmlformats.org/officeDocument/2006/relationships/slide" Target="slides/slide19.xml"/><Relationship Id="rId10" Type="http://schemas.openxmlformats.org/officeDocument/2006/relationships/slide" Target="slides/slide13.xml"/><Relationship Id="rId19" Type="http://schemas.openxmlformats.org/officeDocument/2006/relationships/slide" Target="slides/slide24.xml"/><Relationship Id="rId4" Type="http://schemas.openxmlformats.org/officeDocument/2006/relationships/slide" Target="slides/slide6.xml"/><Relationship Id="rId9" Type="http://schemas.openxmlformats.org/officeDocument/2006/relationships/slide" Target="slides/slide12.xml"/><Relationship Id="rId14"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45024" cy="49704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GB"/>
          </a:p>
        </p:txBody>
      </p:sp>
      <p:sp>
        <p:nvSpPr>
          <p:cNvPr id="24579" name="Rectangle 3"/>
          <p:cNvSpPr>
            <a:spLocks noGrp="1" noChangeArrowheads="1"/>
          </p:cNvSpPr>
          <p:nvPr>
            <p:ph type="dt" sz="quarter" idx="1"/>
          </p:nvPr>
        </p:nvSpPr>
        <p:spPr bwMode="auto">
          <a:xfrm>
            <a:off x="3847890" y="0"/>
            <a:ext cx="2945024" cy="49704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GB"/>
          </a:p>
        </p:txBody>
      </p:sp>
      <p:sp>
        <p:nvSpPr>
          <p:cNvPr id="24580" name="Rectangle 4"/>
          <p:cNvSpPr>
            <a:spLocks noGrp="1" noChangeArrowheads="1"/>
          </p:cNvSpPr>
          <p:nvPr>
            <p:ph type="ftr" sz="quarter" idx="2"/>
          </p:nvPr>
        </p:nvSpPr>
        <p:spPr bwMode="auto">
          <a:xfrm>
            <a:off x="0" y="9432766"/>
            <a:ext cx="2945024" cy="49704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GB"/>
          </a:p>
        </p:txBody>
      </p:sp>
      <p:sp>
        <p:nvSpPr>
          <p:cNvPr id="24581" name="Rectangle 5"/>
          <p:cNvSpPr>
            <a:spLocks noGrp="1" noChangeArrowheads="1"/>
          </p:cNvSpPr>
          <p:nvPr>
            <p:ph type="sldNum" sz="quarter" idx="3"/>
          </p:nvPr>
        </p:nvSpPr>
        <p:spPr bwMode="auto">
          <a:xfrm>
            <a:off x="3847890" y="9432766"/>
            <a:ext cx="2945024" cy="49704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6E362680-2A19-43FF-A416-8BBA20DC2CC3}" type="slidenum">
              <a:rPr lang="en-GB"/>
              <a:pPr>
                <a:defRPr/>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5024" cy="49704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GB"/>
          </a:p>
        </p:txBody>
      </p:sp>
      <p:sp>
        <p:nvSpPr>
          <p:cNvPr id="4099" name="Rectangle 3"/>
          <p:cNvSpPr>
            <a:spLocks noGrp="1" noChangeArrowheads="1"/>
          </p:cNvSpPr>
          <p:nvPr>
            <p:ph type="dt" idx="1"/>
          </p:nvPr>
        </p:nvSpPr>
        <p:spPr bwMode="auto">
          <a:xfrm>
            <a:off x="3849476" y="0"/>
            <a:ext cx="2945024" cy="49704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GB"/>
          </a:p>
        </p:txBody>
      </p:sp>
      <p:sp>
        <p:nvSpPr>
          <p:cNvPr id="13316" name="Rectangle 4"/>
          <p:cNvSpPr>
            <a:spLocks noGrp="1" noRot="1" noChangeAspect="1" noChangeArrowheads="1" noTextEdit="1"/>
          </p:cNvSpPr>
          <p:nvPr>
            <p:ph type="sldImg" idx="2"/>
          </p:nvPr>
        </p:nvSpPr>
        <p:spPr bwMode="auto">
          <a:xfrm>
            <a:off x="766763" y="744538"/>
            <a:ext cx="5260975" cy="3724275"/>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06039" y="4717972"/>
            <a:ext cx="4982422" cy="446865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4102" name="Rectangle 6"/>
          <p:cNvSpPr>
            <a:spLocks noGrp="1" noChangeArrowheads="1"/>
          </p:cNvSpPr>
          <p:nvPr>
            <p:ph type="ftr" sz="quarter" idx="4"/>
          </p:nvPr>
        </p:nvSpPr>
        <p:spPr bwMode="auto">
          <a:xfrm>
            <a:off x="0" y="9434355"/>
            <a:ext cx="2945024" cy="497046"/>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GB"/>
          </a:p>
        </p:txBody>
      </p:sp>
      <p:sp>
        <p:nvSpPr>
          <p:cNvPr id="4103" name="Rectangle 7"/>
          <p:cNvSpPr>
            <a:spLocks noGrp="1" noChangeArrowheads="1"/>
          </p:cNvSpPr>
          <p:nvPr>
            <p:ph type="sldNum" sz="quarter" idx="5"/>
          </p:nvPr>
        </p:nvSpPr>
        <p:spPr bwMode="auto">
          <a:xfrm>
            <a:off x="3849476" y="9434355"/>
            <a:ext cx="2945024" cy="497046"/>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smtClean="0"/>
            </a:lvl1pPr>
          </a:lstStyle>
          <a:p>
            <a:pPr>
              <a:defRPr/>
            </a:pPr>
            <a:fld id="{D43C5D3D-FCBD-4BC3-B584-CEE592F21443}" type="slidenum">
              <a:rPr lang="en-GB"/>
              <a:pPr>
                <a:defRPr/>
              </a:pPr>
              <a:t>‹#›</a:t>
            </a:fld>
            <a:endParaRPr lang="en-GB"/>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p>
            <a:fld id="{4C848771-91BB-4357-A5FE-F1218C0285CA}" type="slidenum">
              <a:rPr lang="en-GB"/>
              <a:pPr/>
              <a:t>1</a:t>
            </a:fld>
            <a:endParaRPr lang="en-GB"/>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baseline="0" dirty="0" smtClean="0">
                <a:solidFill>
                  <a:schemeClr val="tx1"/>
                </a:solidFill>
                <a:latin typeface="Arial" charset="0"/>
                <a:ea typeface="ＭＳ Ｐゴシック" pitchFamily="1" charset="-128"/>
                <a:cs typeface="+mn-cs"/>
              </a:rPr>
              <a:t>This chart shows the mortality trend between 2001-03 and 2007-09 for alcohol </a:t>
            </a:r>
            <a:r>
              <a:rPr lang="en-GB" sz="1200" kern="1200" baseline="0" smtClean="0">
                <a:solidFill>
                  <a:schemeClr val="tx1"/>
                </a:solidFill>
                <a:latin typeface="Arial" charset="0"/>
                <a:ea typeface="ＭＳ Ｐゴシック" pitchFamily="1" charset="-128"/>
                <a:cs typeface="+mn-cs"/>
              </a:rPr>
              <a:t>attributable causes of </a:t>
            </a:r>
            <a:r>
              <a:rPr lang="en-GB" sz="1200" kern="1200" baseline="0" dirty="0" smtClean="0">
                <a:solidFill>
                  <a:schemeClr val="tx1"/>
                </a:solidFill>
                <a:latin typeface="Arial" charset="0"/>
                <a:ea typeface="ＭＳ Ｐゴシック" pitchFamily="1" charset="-128"/>
                <a:cs typeface="+mn-cs"/>
              </a:rPr>
              <a:t>death in persons in the health board. The mortality rate in the most and the least deprived fifths is shown together with the rates for Wales and the health board as a whole as a comparison.</a:t>
            </a:r>
            <a:endParaRPr lang="en-GB" dirty="0" smtClean="0"/>
          </a:p>
          <a:p>
            <a:endParaRPr lang="en-GB" dirty="0"/>
          </a:p>
        </p:txBody>
      </p:sp>
      <p:sp>
        <p:nvSpPr>
          <p:cNvPr id="4" name="Slide Number Placeholder 3"/>
          <p:cNvSpPr>
            <a:spLocks noGrp="1"/>
          </p:cNvSpPr>
          <p:nvPr>
            <p:ph type="sldNum" sz="quarter" idx="10"/>
          </p:nvPr>
        </p:nvSpPr>
        <p:spPr/>
        <p:txBody>
          <a:bodyPr/>
          <a:lstStyle/>
          <a:p>
            <a:pPr>
              <a:defRPr/>
            </a:pPr>
            <a:fld id="{D43C5D3D-FCBD-4BC3-B584-CEE592F21443}" type="slidenum">
              <a:rPr lang="en-GB" smtClean="0"/>
              <a:pPr>
                <a:defRPr/>
              </a:pPr>
              <a:t>10</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pPr>
              <a:defRPr/>
            </a:pPr>
            <a:fld id="{D43C5D3D-FCBD-4BC3-B584-CEE592F21443}" type="slidenum">
              <a:rPr lang="en-GB" smtClean="0"/>
              <a:pPr>
                <a:defRPr/>
              </a:pPr>
              <a:t>11</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baseline="0" dirty="0" smtClean="0">
                <a:solidFill>
                  <a:schemeClr val="tx1"/>
                </a:solidFill>
                <a:latin typeface="Arial" charset="0"/>
                <a:ea typeface="ＭＳ Ｐゴシック" pitchFamily="1" charset="-128"/>
                <a:cs typeface="+mn-cs"/>
              </a:rPr>
              <a:t>Local deprivation fifths for each local authority have been produced by ranking all Lower Super Output Areas (LSOAs) </a:t>
            </a:r>
            <a:r>
              <a:rPr lang="en-GB" sz="1200" i="0" kern="1200" baseline="0" dirty="0" smtClean="0">
                <a:solidFill>
                  <a:schemeClr val="tx1"/>
                </a:solidFill>
                <a:latin typeface="Arial" charset="0"/>
                <a:ea typeface="ＭＳ Ｐゴシック" pitchFamily="1" charset="-128"/>
                <a:cs typeface="+mn-cs"/>
              </a:rPr>
              <a:t>within the</a:t>
            </a:r>
            <a:r>
              <a:rPr lang="en-GB" sz="1200" i="1" kern="1200" baseline="0" dirty="0" smtClean="0">
                <a:solidFill>
                  <a:schemeClr val="tx1"/>
                </a:solidFill>
                <a:latin typeface="Arial" charset="0"/>
                <a:ea typeface="ＭＳ Ｐゴシック" pitchFamily="1" charset="-128"/>
                <a:cs typeface="+mn-cs"/>
              </a:rPr>
              <a:t> </a:t>
            </a:r>
            <a:r>
              <a:rPr lang="en-GB" sz="1200" kern="1200" baseline="0" dirty="0" smtClean="0">
                <a:solidFill>
                  <a:schemeClr val="tx1"/>
                </a:solidFill>
                <a:latin typeface="Arial" charset="0"/>
                <a:ea typeface="ＭＳ Ｐゴシック" pitchFamily="1" charset="-128"/>
                <a:cs typeface="+mn-cs"/>
              </a:rPr>
              <a:t>area and grouping them into fifths, based on the Welsh Index of Multiple Deprivation (2008). Each local authority therefore has </a:t>
            </a:r>
            <a:r>
              <a:rPr lang="en-GB" sz="1200" i="0" kern="1200" baseline="0" dirty="0" smtClean="0">
                <a:solidFill>
                  <a:schemeClr val="tx1"/>
                </a:solidFill>
                <a:latin typeface="Arial" charset="0"/>
                <a:ea typeface="ＭＳ Ｐゴシック" pitchFamily="1" charset="-128"/>
                <a:cs typeface="+mn-cs"/>
              </a:rPr>
              <a:t>its own local fifths depending on the deprivation distribution within that area which are shown here.</a:t>
            </a:r>
            <a:endParaRPr lang="en-GB" i="0" dirty="0" smtClean="0"/>
          </a:p>
          <a:p>
            <a:endParaRPr lang="en-GB" dirty="0"/>
          </a:p>
        </p:txBody>
      </p:sp>
      <p:sp>
        <p:nvSpPr>
          <p:cNvPr id="4" name="Slide Number Placeholder 3"/>
          <p:cNvSpPr>
            <a:spLocks noGrp="1"/>
          </p:cNvSpPr>
          <p:nvPr>
            <p:ph type="sldNum" sz="quarter" idx="10"/>
          </p:nvPr>
        </p:nvSpPr>
        <p:spPr/>
        <p:txBody>
          <a:bodyPr/>
          <a:lstStyle/>
          <a:p>
            <a:pPr>
              <a:defRPr/>
            </a:pPr>
            <a:fld id="{D43C5D3D-FCBD-4BC3-B584-CEE592F21443}" type="slidenum">
              <a:rPr lang="en-GB" smtClean="0"/>
              <a:pPr>
                <a:defRPr/>
              </a:pPr>
              <a:t>12</a:t>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kern="1200" baseline="0" dirty="0" smtClean="0">
                <a:solidFill>
                  <a:schemeClr val="tx1"/>
                </a:solidFill>
                <a:latin typeface="Arial" charset="0"/>
                <a:ea typeface="ＭＳ Ｐゴシック" pitchFamily="1" charset="-128"/>
                <a:cs typeface="+mn-cs"/>
              </a:rPr>
              <a:t>This slide shows three measures of life expectancy in males and females. </a:t>
            </a:r>
          </a:p>
          <a:p>
            <a:r>
              <a:rPr lang="en-GB" sz="1200" kern="1200" baseline="0" dirty="0" smtClean="0">
                <a:solidFill>
                  <a:schemeClr val="tx1"/>
                </a:solidFill>
                <a:latin typeface="Arial" charset="0"/>
                <a:ea typeface="ＭＳ Ｐゴシック" pitchFamily="1" charset="-128"/>
                <a:cs typeface="+mn-cs"/>
              </a:rPr>
              <a:t>Life expectancy at birth is a statistical measure of the average expected years of life for a newborn based on currently observed mortality rates and is a measure of mortality across all ages. </a:t>
            </a:r>
          </a:p>
          <a:p>
            <a:r>
              <a:rPr lang="en-GB" sz="1200" kern="1200" baseline="0" dirty="0" smtClean="0">
                <a:solidFill>
                  <a:schemeClr val="tx1"/>
                </a:solidFill>
                <a:latin typeface="Arial" charset="0"/>
                <a:ea typeface="ＭＳ Ｐゴシック" pitchFamily="1" charset="-128"/>
                <a:cs typeface="+mn-cs"/>
              </a:rPr>
              <a:t>In addition to general life expectancy it is important to consider quality of life and so two further measures are represented here. </a:t>
            </a:r>
          </a:p>
          <a:p>
            <a:r>
              <a:rPr lang="en-GB" sz="1200" kern="1200" baseline="0" dirty="0" smtClean="0">
                <a:solidFill>
                  <a:schemeClr val="tx1"/>
                </a:solidFill>
                <a:latin typeface="Arial" charset="0"/>
                <a:ea typeface="ＭＳ Ｐゴシック" pitchFamily="1" charset="-128"/>
                <a:cs typeface="+mn-cs"/>
              </a:rPr>
              <a:t>Healthy life expectancy at birth (HLE) represents the number of years a person can expect to live in good health. </a:t>
            </a:r>
          </a:p>
          <a:p>
            <a:r>
              <a:rPr lang="en-GB" sz="1200" kern="1200" baseline="0" dirty="0" smtClean="0">
                <a:solidFill>
                  <a:schemeClr val="tx1"/>
                </a:solidFill>
                <a:latin typeface="Arial" charset="0"/>
                <a:ea typeface="ＭＳ Ｐゴシック" pitchFamily="1" charset="-128"/>
                <a:cs typeface="+mn-cs"/>
              </a:rPr>
              <a:t>Disability-free life expectancy at birth (DFLE) estimates the number of years of life expected to be free from a limiting long-term illness or disability.</a:t>
            </a:r>
            <a:endParaRPr lang="en-GB" dirty="0" smtClean="0"/>
          </a:p>
          <a:p>
            <a:endParaRPr lang="en-GB" dirty="0"/>
          </a:p>
        </p:txBody>
      </p:sp>
      <p:sp>
        <p:nvSpPr>
          <p:cNvPr id="4" name="Slide Number Placeholder 3"/>
          <p:cNvSpPr>
            <a:spLocks noGrp="1"/>
          </p:cNvSpPr>
          <p:nvPr>
            <p:ph type="sldNum" sz="quarter" idx="10"/>
          </p:nvPr>
        </p:nvSpPr>
        <p:spPr/>
        <p:txBody>
          <a:bodyPr/>
          <a:lstStyle/>
          <a:p>
            <a:pPr>
              <a:defRPr/>
            </a:pPr>
            <a:fld id="{D43C5D3D-FCBD-4BC3-B584-CEE592F21443}" type="slidenum">
              <a:rPr lang="en-GB" smtClean="0"/>
              <a:pPr>
                <a:defRPr/>
              </a:pPr>
              <a:t>13</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baseline="0" dirty="0" smtClean="0">
                <a:solidFill>
                  <a:schemeClr val="tx1"/>
                </a:solidFill>
                <a:latin typeface="Arial" charset="0"/>
                <a:ea typeface="ＭＳ Ｐゴシック" pitchFamily="1" charset="-128"/>
                <a:cs typeface="+mn-cs"/>
              </a:rPr>
              <a:t>This chart shows the mortality trend between 2001-03 and 2007-09 for all causes of death in males of all ages within the local authority. The mortality rate in the most and the least deprived fifths is shown together with the rates for Wales and the local authority as a whole as a comparison.</a:t>
            </a:r>
            <a:endParaRPr lang="en-GB" dirty="0" smtClean="0"/>
          </a:p>
          <a:p>
            <a:endParaRPr lang="en-GB" dirty="0"/>
          </a:p>
        </p:txBody>
      </p:sp>
      <p:sp>
        <p:nvSpPr>
          <p:cNvPr id="4" name="Slide Number Placeholder 3"/>
          <p:cNvSpPr>
            <a:spLocks noGrp="1"/>
          </p:cNvSpPr>
          <p:nvPr>
            <p:ph type="sldNum" sz="quarter" idx="10"/>
          </p:nvPr>
        </p:nvSpPr>
        <p:spPr/>
        <p:txBody>
          <a:bodyPr/>
          <a:lstStyle/>
          <a:p>
            <a:pPr>
              <a:defRPr/>
            </a:pPr>
            <a:fld id="{D43C5D3D-FCBD-4BC3-B584-CEE592F21443}" type="slidenum">
              <a:rPr lang="en-GB" smtClean="0"/>
              <a:pPr>
                <a:defRPr/>
              </a:pPr>
              <a:t>14</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baseline="0" dirty="0" smtClean="0">
                <a:solidFill>
                  <a:schemeClr val="tx1"/>
                </a:solidFill>
                <a:latin typeface="Arial" charset="0"/>
                <a:ea typeface="ＭＳ Ｐゴシック" pitchFamily="1" charset="-128"/>
                <a:cs typeface="+mn-cs"/>
              </a:rPr>
              <a:t>This chart shows the mortality trend between 2001-03 and 2007-09 for all causes of death in females of all ages within the local authority. The mortality rate in the most and the least deprived fifths is shown together with the rates for Wales and the local authority as a whole as a comparison.</a:t>
            </a:r>
            <a:endParaRPr lang="en-GB" dirty="0" smtClean="0"/>
          </a:p>
          <a:p>
            <a:endParaRPr lang="en-GB" dirty="0"/>
          </a:p>
        </p:txBody>
      </p:sp>
      <p:sp>
        <p:nvSpPr>
          <p:cNvPr id="4" name="Slide Number Placeholder 3"/>
          <p:cNvSpPr>
            <a:spLocks noGrp="1"/>
          </p:cNvSpPr>
          <p:nvPr>
            <p:ph type="sldNum" sz="quarter" idx="10"/>
          </p:nvPr>
        </p:nvSpPr>
        <p:spPr/>
        <p:txBody>
          <a:bodyPr/>
          <a:lstStyle/>
          <a:p>
            <a:pPr>
              <a:defRPr/>
            </a:pPr>
            <a:fld id="{D43C5D3D-FCBD-4BC3-B584-CEE592F21443}" type="slidenum">
              <a:rPr lang="en-GB" smtClean="0"/>
              <a:pPr>
                <a:defRPr/>
              </a:pPr>
              <a:t>15</a:t>
            </a:fld>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pPr>
              <a:defRPr/>
            </a:pPr>
            <a:fld id="{D43C5D3D-FCBD-4BC3-B584-CEE592F21443}" type="slidenum">
              <a:rPr lang="en-GB" smtClean="0"/>
              <a:pPr>
                <a:defRPr/>
              </a:pPr>
              <a:t>16</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baseline="0" dirty="0" smtClean="0">
                <a:solidFill>
                  <a:schemeClr val="tx1"/>
                </a:solidFill>
                <a:latin typeface="Arial" charset="0"/>
                <a:ea typeface="ＭＳ Ｐゴシック" pitchFamily="1" charset="-128"/>
                <a:cs typeface="+mn-cs"/>
              </a:rPr>
              <a:t>Local deprivation fifths for each local authority have been produced by ranking all Lower Super Output Areas (LSOAs) </a:t>
            </a:r>
            <a:r>
              <a:rPr lang="en-GB" sz="1200" i="0" kern="1200" baseline="0" dirty="0" smtClean="0">
                <a:solidFill>
                  <a:schemeClr val="tx1"/>
                </a:solidFill>
                <a:latin typeface="Arial" charset="0"/>
                <a:ea typeface="ＭＳ Ｐゴシック" pitchFamily="1" charset="-128"/>
                <a:cs typeface="+mn-cs"/>
              </a:rPr>
              <a:t>within the</a:t>
            </a:r>
            <a:r>
              <a:rPr lang="en-GB" sz="1200" i="1" kern="1200" baseline="0" dirty="0" smtClean="0">
                <a:solidFill>
                  <a:schemeClr val="tx1"/>
                </a:solidFill>
                <a:latin typeface="Arial" charset="0"/>
                <a:ea typeface="ＭＳ Ｐゴシック" pitchFamily="1" charset="-128"/>
                <a:cs typeface="+mn-cs"/>
              </a:rPr>
              <a:t> </a:t>
            </a:r>
            <a:r>
              <a:rPr lang="en-GB" sz="1200" kern="1200" baseline="0" dirty="0" smtClean="0">
                <a:solidFill>
                  <a:schemeClr val="tx1"/>
                </a:solidFill>
                <a:latin typeface="Arial" charset="0"/>
                <a:ea typeface="ＭＳ Ｐゴシック" pitchFamily="1" charset="-128"/>
                <a:cs typeface="+mn-cs"/>
              </a:rPr>
              <a:t>area and grouping them into fifths, based on the Welsh Index of Multiple Deprivation (2008). Each local authority therefore has </a:t>
            </a:r>
            <a:r>
              <a:rPr lang="en-GB" sz="1200" i="0" kern="1200" baseline="0" dirty="0" smtClean="0">
                <a:solidFill>
                  <a:schemeClr val="tx1"/>
                </a:solidFill>
                <a:latin typeface="Arial" charset="0"/>
                <a:ea typeface="ＭＳ Ｐゴシック" pitchFamily="1" charset="-128"/>
                <a:cs typeface="+mn-cs"/>
              </a:rPr>
              <a:t>its own local fifths depending on the deprivation distribution within that area which are shown here.</a:t>
            </a:r>
            <a:endParaRPr lang="en-GB" i="0" dirty="0" smtClean="0"/>
          </a:p>
          <a:p>
            <a:endParaRPr lang="en-GB" dirty="0"/>
          </a:p>
        </p:txBody>
      </p:sp>
      <p:sp>
        <p:nvSpPr>
          <p:cNvPr id="4" name="Slide Number Placeholder 3"/>
          <p:cNvSpPr>
            <a:spLocks noGrp="1"/>
          </p:cNvSpPr>
          <p:nvPr>
            <p:ph type="sldNum" sz="quarter" idx="10"/>
          </p:nvPr>
        </p:nvSpPr>
        <p:spPr/>
        <p:txBody>
          <a:bodyPr/>
          <a:lstStyle/>
          <a:p>
            <a:pPr>
              <a:defRPr/>
            </a:pPr>
            <a:fld id="{D43C5D3D-FCBD-4BC3-B584-CEE592F21443}" type="slidenum">
              <a:rPr lang="en-GB" smtClean="0"/>
              <a:pPr>
                <a:defRPr/>
              </a:pPr>
              <a:t>17</a:t>
            </a:fld>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kern="1200" baseline="0" dirty="0" smtClean="0">
                <a:solidFill>
                  <a:schemeClr val="tx1"/>
                </a:solidFill>
                <a:latin typeface="Arial" charset="0"/>
                <a:ea typeface="ＭＳ Ｐゴシック" pitchFamily="1" charset="-128"/>
                <a:cs typeface="+mn-cs"/>
              </a:rPr>
              <a:t>This slide shows three measures of life expectancy in males and females. </a:t>
            </a:r>
          </a:p>
          <a:p>
            <a:r>
              <a:rPr lang="en-GB" sz="1200" kern="1200" baseline="0" dirty="0" smtClean="0">
                <a:solidFill>
                  <a:schemeClr val="tx1"/>
                </a:solidFill>
                <a:latin typeface="Arial" charset="0"/>
                <a:ea typeface="ＭＳ Ｐゴシック" pitchFamily="1" charset="-128"/>
                <a:cs typeface="+mn-cs"/>
              </a:rPr>
              <a:t>Life expectancy at birth is a statistical measure of the average expected years of life for a newborn based on currently observed mortality rates and is a measure of mortality across all ages. </a:t>
            </a:r>
          </a:p>
          <a:p>
            <a:r>
              <a:rPr lang="en-GB" sz="1200" kern="1200" baseline="0" dirty="0" smtClean="0">
                <a:solidFill>
                  <a:schemeClr val="tx1"/>
                </a:solidFill>
                <a:latin typeface="Arial" charset="0"/>
                <a:ea typeface="ＭＳ Ｐゴシック" pitchFamily="1" charset="-128"/>
                <a:cs typeface="+mn-cs"/>
              </a:rPr>
              <a:t>In addition to general life expectancy it is important to consider quality of life and so two further measures are represented here. </a:t>
            </a:r>
          </a:p>
          <a:p>
            <a:r>
              <a:rPr lang="en-GB" sz="1200" kern="1200" baseline="0" dirty="0" smtClean="0">
                <a:solidFill>
                  <a:schemeClr val="tx1"/>
                </a:solidFill>
                <a:latin typeface="Arial" charset="0"/>
                <a:ea typeface="ＭＳ Ｐゴシック" pitchFamily="1" charset="-128"/>
                <a:cs typeface="+mn-cs"/>
              </a:rPr>
              <a:t>Healthy life expectancy at birth (HLE) represents the number of years a person can expect to live in good health. </a:t>
            </a:r>
          </a:p>
          <a:p>
            <a:r>
              <a:rPr lang="en-GB" sz="1200" kern="1200" baseline="0" dirty="0" smtClean="0">
                <a:solidFill>
                  <a:schemeClr val="tx1"/>
                </a:solidFill>
                <a:latin typeface="Arial" charset="0"/>
                <a:ea typeface="ＭＳ Ｐゴシック" pitchFamily="1" charset="-128"/>
                <a:cs typeface="+mn-cs"/>
              </a:rPr>
              <a:t>Disability-free life expectancy at birth (DFLE) estimates the number of years of life expected to be free from a limiting long-term illness or disability.</a:t>
            </a:r>
            <a:endParaRPr lang="en-GB" dirty="0" smtClean="0"/>
          </a:p>
          <a:p>
            <a:endParaRPr lang="en-GB" dirty="0"/>
          </a:p>
        </p:txBody>
      </p:sp>
      <p:sp>
        <p:nvSpPr>
          <p:cNvPr id="4" name="Slide Number Placeholder 3"/>
          <p:cNvSpPr>
            <a:spLocks noGrp="1"/>
          </p:cNvSpPr>
          <p:nvPr>
            <p:ph type="sldNum" sz="quarter" idx="10"/>
          </p:nvPr>
        </p:nvSpPr>
        <p:spPr/>
        <p:txBody>
          <a:bodyPr/>
          <a:lstStyle/>
          <a:p>
            <a:pPr>
              <a:defRPr/>
            </a:pPr>
            <a:fld id="{D43C5D3D-FCBD-4BC3-B584-CEE592F21443}" type="slidenum">
              <a:rPr lang="en-GB" smtClean="0"/>
              <a:pPr>
                <a:defRPr/>
              </a:pPr>
              <a:t>18</a:t>
            </a:fld>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baseline="0" dirty="0" smtClean="0">
                <a:solidFill>
                  <a:schemeClr val="tx1"/>
                </a:solidFill>
                <a:latin typeface="Arial" charset="0"/>
                <a:ea typeface="ＭＳ Ｐゴシック" pitchFamily="1" charset="-128"/>
                <a:cs typeface="+mn-cs"/>
              </a:rPr>
              <a:t>This chart shows the mortality trend between 2001-03 and 2007-09 for all causes of death in males of all ages within the local authority. The mortality rate in the most and the least deprived fifths is shown together with the rates for Wales and the local authority as a whole as a comparison.</a:t>
            </a:r>
            <a:endParaRPr lang="en-GB" dirty="0" smtClean="0"/>
          </a:p>
          <a:p>
            <a:endParaRPr lang="en-GB" dirty="0"/>
          </a:p>
        </p:txBody>
      </p:sp>
      <p:sp>
        <p:nvSpPr>
          <p:cNvPr id="4" name="Slide Number Placeholder 3"/>
          <p:cNvSpPr>
            <a:spLocks noGrp="1"/>
          </p:cNvSpPr>
          <p:nvPr>
            <p:ph type="sldNum" sz="quarter" idx="10"/>
          </p:nvPr>
        </p:nvSpPr>
        <p:spPr/>
        <p:txBody>
          <a:bodyPr/>
          <a:lstStyle/>
          <a:p>
            <a:pPr>
              <a:defRPr/>
            </a:pPr>
            <a:fld id="{D43C5D3D-FCBD-4BC3-B584-CEE592F21443}" type="slidenum">
              <a:rPr lang="en-GB" smtClean="0"/>
              <a:pPr>
                <a:defRPr/>
              </a:pPr>
              <a:t>19</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pPr>
              <a:defRPr/>
            </a:pPr>
            <a:fld id="{D43C5D3D-FCBD-4BC3-B584-CEE592F21443}" type="slidenum">
              <a:rPr lang="en-GB" smtClean="0"/>
              <a:pPr>
                <a:defRPr/>
              </a:pPr>
              <a:t>2</a:t>
            </a:fld>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baseline="0" dirty="0" smtClean="0">
                <a:solidFill>
                  <a:schemeClr val="tx1"/>
                </a:solidFill>
                <a:latin typeface="Arial" charset="0"/>
                <a:ea typeface="ＭＳ Ｐゴシック" pitchFamily="1" charset="-128"/>
                <a:cs typeface="+mn-cs"/>
              </a:rPr>
              <a:t>This chart shows the mortality trend between 2001-03 and 2007-09 for all causes of death in females of all ages within the local authority. The mortality rate in the most and the least deprived fifths is shown together with the rates for Wales and the local authority as a whole as a comparison.</a:t>
            </a:r>
            <a:endParaRPr lang="en-GB" dirty="0" smtClean="0"/>
          </a:p>
          <a:p>
            <a:endParaRPr lang="en-GB" dirty="0"/>
          </a:p>
        </p:txBody>
      </p:sp>
      <p:sp>
        <p:nvSpPr>
          <p:cNvPr id="4" name="Slide Number Placeholder 3"/>
          <p:cNvSpPr>
            <a:spLocks noGrp="1"/>
          </p:cNvSpPr>
          <p:nvPr>
            <p:ph type="sldNum" sz="quarter" idx="10"/>
          </p:nvPr>
        </p:nvSpPr>
        <p:spPr/>
        <p:txBody>
          <a:bodyPr/>
          <a:lstStyle/>
          <a:p>
            <a:pPr>
              <a:defRPr/>
            </a:pPr>
            <a:fld id="{D43C5D3D-FCBD-4BC3-B584-CEE592F21443}" type="slidenum">
              <a:rPr lang="en-GB" smtClean="0"/>
              <a:pPr>
                <a:defRPr/>
              </a:pPr>
              <a:t>20</a:t>
            </a:fld>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pPr>
              <a:defRPr/>
            </a:pPr>
            <a:fld id="{D43C5D3D-FCBD-4BC3-B584-CEE592F21443}" type="slidenum">
              <a:rPr lang="en-GB" smtClean="0"/>
              <a:pPr>
                <a:defRPr/>
              </a:pPr>
              <a:t>21</a:t>
            </a:fld>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baseline="0" dirty="0" smtClean="0">
                <a:solidFill>
                  <a:schemeClr val="tx1"/>
                </a:solidFill>
                <a:latin typeface="Arial" charset="0"/>
                <a:ea typeface="ＭＳ Ｐゴシック" pitchFamily="1" charset="-128"/>
                <a:cs typeface="+mn-cs"/>
              </a:rPr>
              <a:t>Local deprivation fifths for each local authority have been produced by ranking all Lower Super Output Areas (LSOAs) </a:t>
            </a:r>
            <a:r>
              <a:rPr lang="en-GB" sz="1200" i="0" kern="1200" baseline="0" dirty="0" smtClean="0">
                <a:solidFill>
                  <a:schemeClr val="tx1"/>
                </a:solidFill>
                <a:latin typeface="Arial" charset="0"/>
                <a:ea typeface="ＭＳ Ｐゴシック" pitchFamily="1" charset="-128"/>
                <a:cs typeface="+mn-cs"/>
              </a:rPr>
              <a:t>within the</a:t>
            </a:r>
            <a:r>
              <a:rPr lang="en-GB" sz="1200" i="1" kern="1200" baseline="0" dirty="0" smtClean="0">
                <a:solidFill>
                  <a:schemeClr val="tx1"/>
                </a:solidFill>
                <a:latin typeface="Arial" charset="0"/>
                <a:ea typeface="ＭＳ Ｐゴシック" pitchFamily="1" charset="-128"/>
                <a:cs typeface="+mn-cs"/>
              </a:rPr>
              <a:t> </a:t>
            </a:r>
            <a:r>
              <a:rPr lang="en-GB" sz="1200" kern="1200" baseline="0" dirty="0" smtClean="0">
                <a:solidFill>
                  <a:schemeClr val="tx1"/>
                </a:solidFill>
                <a:latin typeface="Arial" charset="0"/>
                <a:ea typeface="ＭＳ Ｐゴシック" pitchFamily="1" charset="-128"/>
                <a:cs typeface="+mn-cs"/>
              </a:rPr>
              <a:t>area and grouping them into fifths, based on the Welsh Index of Multiple Deprivation (2008). Each local authority therefore has </a:t>
            </a:r>
            <a:r>
              <a:rPr lang="en-GB" sz="1200" i="0" kern="1200" baseline="0" dirty="0" smtClean="0">
                <a:solidFill>
                  <a:schemeClr val="tx1"/>
                </a:solidFill>
                <a:latin typeface="Arial" charset="0"/>
                <a:ea typeface="ＭＳ Ｐゴシック" pitchFamily="1" charset="-128"/>
                <a:cs typeface="+mn-cs"/>
              </a:rPr>
              <a:t>its own local fifths depending on the deprivation distribution within that area which are shown here.</a:t>
            </a:r>
            <a:endParaRPr lang="en-GB" i="0" dirty="0" smtClean="0"/>
          </a:p>
          <a:p>
            <a:endParaRPr lang="en-GB" dirty="0"/>
          </a:p>
        </p:txBody>
      </p:sp>
      <p:sp>
        <p:nvSpPr>
          <p:cNvPr id="4" name="Slide Number Placeholder 3"/>
          <p:cNvSpPr>
            <a:spLocks noGrp="1"/>
          </p:cNvSpPr>
          <p:nvPr>
            <p:ph type="sldNum" sz="quarter" idx="10"/>
          </p:nvPr>
        </p:nvSpPr>
        <p:spPr/>
        <p:txBody>
          <a:bodyPr/>
          <a:lstStyle/>
          <a:p>
            <a:pPr>
              <a:defRPr/>
            </a:pPr>
            <a:fld id="{D43C5D3D-FCBD-4BC3-B584-CEE592F21443}" type="slidenum">
              <a:rPr lang="en-GB" smtClean="0"/>
              <a:pPr>
                <a:defRPr/>
              </a:pPr>
              <a:t>22</a:t>
            </a:fld>
            <a:endParaRPr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kern="1200" baseline="0" dirty="0" smtClean="0">
                <a:solidFill>
                  <a:schemeClr val="tx1"/>
                </a:solidFill>
                <a:latin typeface="Arial" charset="0"/>
                <a:ea typeface="ＭＳ Ｐゴシック" pitchFamily="1" charset="-128"/>
                <a:cs typeface="+mn-cs"/>
              </a:rPr>
              <a:t>This slide shows three measures of life expectancy in males and females. </a:t>
            </a:r>
          </a:p>
          <a:p>
            <a:r>
              <a:rPr lang="en-GB" sz="1200" kern="1200" baseline="0" dirty="0" smtClean="0">
                <a:solidFill>
                  <a:schemeClr val="tx1"/>
                </a:solidFill>
                <a:latin typeface="Arial" charset="0"/>
                <a:ea typeface="ＭＳ Ｐゴシック" pitchFamily="1" charset="-128"/>
                <a:cs typeface="+mn-cs"/>
              </a:rPr>
              <a:t>Life expectancy at birth is a statistical measure of the average expected years of life for a newborn based on currently observed mortality rates and is a measure of mortality across all ages. </a:t>
            </a:r>
          </a:p>
          <a:p>
            <a:r>
              <a:rPr lang="en-GB" sz="1200" kern="1200" baseline="0" dirty="0" smtClean="0">
                <a:solidFill>
                  <a:schemeClr val="tx1"/>
                </a:solidFill>
                <a:latin typeface="Arial" charset="0"/>
                <a:ea typeface="ＭＳ Ｐゴシック" pitchFamily="1" charset="-128"/>
                <a:cs typeface="+mn-cs"/>
              </a:rPr>
              <a:t>In addition to general life expectancy it is important to consider quality of life and so two further measures are represented here. </a:t>
            </a:r>
          </a:p>
          <a:p>
            <a:r>
              <a:rPr lang="en-GB" sz="1200" kern="1200" baseline="0" dirty="0" smtClean="0">
                <a:solidFill>
                  <a:schemeClr val="tx1"/>
                </a:solidFill>
                <a:latin typeface="Arial" charset="0"/>
                <a:ea typeface="ＭＳ Ｐゴシック" pitchFamily="1" charset="-128"/>
                <a:cs typeface="+mn-cs"/>
              </a:rPr>
              <a:t>Healthy life expectancy at birth (HLE) represents the number of years a person can expect to live in good health. </a:t>
            </a:r>
          </a:p>
          <a:p>
            <a:r>
              <a:rPr lang="en-GB" sz="1200" kern="1200" baseline="0" dirty="0" smtClean="0">
                <a:solidFill>
                  <a:schemeClr val="tx1"/>
                </a:solidFill>
                <a:latin typeface="Arial" charset="0"/>
                <a:ea typeface="ＭＳ Ｐゴシック" pitchFamily="1" charset="-128"/>
                <a:cs typeface="+mn-cs"/>
              </a:rPr>
              <a:t>Disability-free life expectancy at birth (DFLE) estimates the number of years of life expected to be free from a limiting long-term illness.</a:t>
            </a:r>
          </a:p>
          <a:p>
            <a:r>
              <a:rPr lang="en-GB" sz="1200" kern="1200" baseline="0" dirty="0" smtClean="0">
                <a:solidFill>
                  <a:schemeClr val="tx1"/>
                </a:solidFill>
                <a:latin typeface="Arial" charset="0"/>
                <a:ea typeface="ＭＳ Ｐゴシック" pitchFamily="1" charset="-128"/>
                <a:cs typeface="+mn-cs"/>
              </a:rPr>
              <a:t>or disability.</a:t>
            </a:r>
            <a:endParaRPr lang="en-GB" dirty="0" smtClean="0"/>
          </a:p>
          <a:p>
            <a:endParaRPr lang="en-GB" dirty="0"/>
          </a:p>
        </p:txBody>
      </p:sp>
      <p:sp>
        <p:nvSpPr>
          <p:cNvPr id="4" name="Slide Number Placeholder 3"/>
          <p:cNvSpPr>
            <a:spLocks noGrp="1"/>
          </p:cNvSpPr>
          <p:nvPr>
            <p:ph type="sldNum" sz="quarter" idx="10"/>
          </p:nvPr>
        </p:nvSpPr>
        <p:spPr/>
        <p:txBody>
          <a:bodyPr/>
          <a:lstStyle/>
          <a:p>
            <a:pPr>
              <a:defRPr/>
            </a:pPr>
            <a:fld id="{D43C5D3D-FCBD-4BC3-B584-CEE592F21443}" type="slidenum">
              <a:rPr lang="en-GB" smtClean="0"/>
              <a:pPr>
                <a:defRPr/>
              </a:pPr>
              <a:t>23</a:t>
            </a:fld>
            <a:endParaRPr lang="en-GB"/>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baseline="0" dirty="0" smtClean="0">
                <a:solidFill>
                  <a:schemeClr val="tx1"/>
                </a:solidFill>
                <a:latin typeface="Arial" charset="0"/>
                <a:ea typeface="ＭＳ Ｐゴシック" pitchFamily="1" charset="-128"/>
                <a:cs typeface="+mn-cs"/>
              </a:rPr>
              <a:t>This chart shows the mortality trend between 2001-03 and 2007-09 for all causes of death in males of all ages within the local authority. The mortality rate in the most and the least deprived fifths is shown together with the rates for Wales and the local authority as a whole as a comparison.</a:t>
            </a:r>
            <a:endParaRPr lang="en-GB" dirty="0" smtClean="0"/>
          </a:p>
          <a:p>
            <a:endParaRPr lang="en-GB" dirty="0"/>
          </a:p>
        </p:txBody>
      </p:sp>
      <p:sp>
        <p:nvSpPr>
          <p:cNvPr id="4" name="Slide Number Placeholder 3"/>
          <p:cNvSpPr>
            <a:spLocks noGrp="1"/>
          </p:cNvSpPr>
          <p:nvPr>
            <p:ph type="sldNum" sz="quarter" idx="10"/>
          </p:nvPr>
        </p:nvSpPr>
        <p:spPr/>
        <p:txBody>
          <a:bodyPr/>
          <a:lstStyle/>
          <a:p>
            <a:pPr>
              <a:defRPr/>
            </a:pPr>
            <a:fld id="{D43C5D3D-FCBD-4BC3-B584-CEE592F21443}" type="slidenum">
              <a:rPr lang="en-GB" smtClean="0"/>
              <a:pPr>
                <a:defRPr/>
              </a:pPr>
              <a:t>24</a:t>
            </a:fld>
            <a:endParaRPr lang="en-GB"/>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baseline="0" dirty="0" smtClean="0">
                <a:solidFill>
                  <a:schemeClr val="tx1"/>
                </a:solidFill>
                <a:latin typeface="Arial" charset="0"/>
                <a:ea typeface="ＭＳ Ｐゴシック" pitchFamily="1" charset="-128"/>
                <a:cs typeface="+mn-cs"/>
              </a:rPr>
              <a:t>This chart shows the mortality trend between 2001-03 and 2007-09 for all causes of death in females of all ages within the local authority. The mortality rate in the most and the least deprived fifths is shown together with the rates for Wales and the local authority as a whole as a comparison.</a:t>
            </a:r>
            <a:endParaRPr lang="en-GB" dirty="0" smtClean="0"/>
          </a:p>
          <a:p>
            <a:endParaRPr lang="en-GB" dirty="0"/>
          </a:p>
        </p:txBody>
      </p:sp>
      <p:sp>
        <p:nvSpPr>
          <p:cNvPr id="4" name="Slide Number Placeholder 3"/>
          <p:cNvSpPr>
            <a:spLocks noGrp="1"/>
          </p:cNvSpPr>
          <p:nvPr>
            <p:ph type="sldNum" sz="quarter" idx="10"/>
          </p:nvPr>
        </p:nvSpPr>
        <p:spPr/>
        <p:txBody>
          <a:bodyPr/>
          <a:lstStyle/>
          <a:p>
            <a:pPr>
              <a:defRPr/>
            </a:pPr>
            <a:fld id="{D43C5D3D-FCBD-4BC3-B584-CEE592F21443}" type="slidenum">
              <a:rPr lang="en-GB" smtClean="0"/>
              <a:pPr>
                <a:defRPr/>
              </a:pPr>
              <a:t>25</a:t>
            </a:fld>
            <a:endParaRPr lang="en-GB"/>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pPr>
              <a:defRPr/>
            </a:pPr>
            <a:fld id="{D43C5D3D-FCBD-4BC3-B584-CEE592F21443}" type="slidenum">
              <a:rPr lang="en-GB" smtClean="0"/>
              <a:pPr>
                <a:defRPr/>
              </a:pPr>
              <a:t>26</a:t>
            </a:fld>
            <a:endParaRPr lang="en-GB"/>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smtClean="0"/>
          </a:p>
        </p:txBody>
      </p:sp>
      <p:sp>
        <p:nvSpPr>
          <p:cNvPr id="4" name="Slide Number Placeholder 3"/>
          <p:cNvSpPr>
            <a:spLocks noGrp="1"/>
          </p:cNvSpPr>
          <p:nvPr>
            <p:ph type="sldNum" sz="quarter" idx="10"/>
          </p:nvPr>
        </p:nvSpPr>
        <p:spPr/>
        <p:txBody>
          <a:bodyPr/>
          <a:lstStyle/>
          <a:p>
            <a:pPr>
              <a:defRPr/>
            </a:pPr>
            <a:fld id="{D43C5D3D-FCBD-4BC3-B584-CEE592F21443}" type="slidenum">
              <a:rPr lang="en-GB" smtClean="0"/>
              <a:pPr>
                <a:defRPr/>
              </a:pPr>
              <a:t>27</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D43C5D3D-FCBD-4BC3-B584-CEE592F21443}" type="slidenum">
              <a:rPr lang="en-GB" smtClean="0"/>
              <a:pPr>
                <a:defRPr/>
              </a:pPr>
              <a:t>3</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kern="1200" baseline="0" dirty="0" smtClean="0">
                <a:solidFill>
                  <a:schemeClr val="tx1"/>
                </a:solidFill>
                <a:latin typeface="Arial" charset="0"/>
                <a:ea typeface="ＭＳ Ｐゴシック" pitchFamily="1" charset="-128"/>
                <a:cs typeface="+mn-cs"/>
              </a:rPr>
              <a:t>Local deprivation fifths for each health board have been produced by ranking all Lower Super Output Areas (LSOAs) </a:t>
            </a:r>
            <a:r>
              <a:rPr lang="en-GB" sz="1200" i="0" kern="1200" baseline="0" dirty="0" smtClean="0">
                <a:solidFill>
                  <a:schemeClr val="tx1"/>
                </a:solidFill>
                <a:latin typeface="Arial" charset="0"/>
                <a:ea typeface="ＭＳ Ｐゴシック" pitchFamily="1" charset="-128"/>
                <a:cs typeface="+mn-cs"/>
              </a:rPr>
              <a:t>within the</a:t>
            </a:r>
            <a:r>
              <a:rPr lang="en-GB" sz="1200" i="1" kern="1200" baseline="0" dirty="0" smtClean="0">
                <a:solidFill>
                  <a:schemeClr val="tx1"/>
                </a:solidFill>
                <a:latin typeface="Arial" charset="0"/>
                <a:ea typeface="ＭＳ Ｐゴシック" pitchFamily="1" charset="-128"/>
                <a:cs typeface="+mn-cs"/>
              </a:rPr>
              <a:t> </a:t>
            </a:r>
            <a:r>
              <a:rPr lang="en-GB" sz="1200" kern="1200" baseline="0" dirty="0" smtClean="0">
                <a:solidFill>
                  <a:schemeClr val="tx1"/>
                </a:solidFill>
                <a:latin typeface="Arial" charset="0"/>
                <a:ea typeface="ＭＳ Ｐゴシック" pitchFamily="1" charset="-128"/>
                <a:cs typeface="+mn-cs"/>
              </a:rPr>
              <a:t>area and grouping them into fifths, based on the Welsh Index of Multiple Deprivation (2008). Each health board therefore has </a:t>
            </a:r>
            <a:r>
              <a:rPr lang="en-GB" sz="1200" i="0" kern="1200" baseline="0" dirty="0" smtClean="0">
                <a:solidFill>
                  <a:schemeClr val="tx1"/>
                </a:solidFill>
                <a:latin typeface="Arial" charset="0"/>
                <a:ea typeface="ＭＳ Ｐゴシック" pitchFamily="1" charset="-128"/>
                <a:cs typeface="+mn-cs"/>
              </a:rPr>
              <a:t>its own local fifths depending on the deprivation distribution within that area which are shown here.</a:t>
            </a:r>
            <a:endParaRPr lang="en-GB" i="0" dirty="0"/>
          </a:p>
        </p:txBody>
      </p:sp>
      <p:sp>
        <p:nvSpPr>
          <p:cNvPr id="4" name="Slide Number Placeholder 3"/>
          <p:cNvSpPr>
            <a:spLocks noGrp="1"/>
          </p:cNvSpPr>
          <p:nvPr>
            <p:ph type="sldNum" sz="quarter" idx="10"/>
          </p:nvPr>
        </p:nvSpPr>
        <p:spPr/>
        <p:txBody>
          <a:bodyPr/>
          <a:lstStyle/>
          <a:p>
            <a:pPr>
              <a:defRPr/>
            </a:pPr>
            <a:fld id="{D43C5D3D-FCBD-4BC3-B584-CEE592F21443}" type="slidenum">
              <a:rPr lang="en-GB" smtClean="0"/>
              <a:pPr>
                <a:defRPr/>
              </a:pPr>
              <a:t>4</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kern="1200" baseline="0" dirty="0" smtClean="0">
                <a:solidFill>
                  <a:schemeClr val="tx1"/>
                </a:solidFill>
                <a:latin typeface="Arial" charset="0"/>
                <a:ea typeface="ＭＳ Ｐゴシック" pitchFamily="1" charset="-128"/>
                <a:cs typeface="+mn-cs"/>
              </a:rPr>
              <a:t>This slide shows three measures of life expectancy in males and females. </a:t>
            </a:r>
          </a:p>
          <a:p>
            <a:r>
              <a:rPr lang="en-GB" sz="1200" kern="1200" baseline="0" dirty="0" smtClean="0">
                <a:solidFill>
                  <a:schemeClr val="tx1"/>
                </a:solidFill>
                <a:latin typeface="Arial" charset="0"/>
                <a:ea typeface="ＭＳ Ｐゴシック" pitchFamily="1" charset="-128"/>
                <a:cs typeface="+mn-cs"/>
              </a:rPr>
              <a:t>Life expectancy at birth is a statistical measure of the average expected years of life for a newborn based on currently observed mortality rates and is a measure of mortality across all ages. </a:t>
            </a:r>
          </a:p>
          <a:p>
            <a:r>
              <a:rPr lang="en-GB" sz="1200" kern="1200" baseline="0" dirty="0" smtClean="0">
                <a:solidFill>
                  <a:schemeClr val="tx1"/>
                </a:solidFill>
                <a:latin typeface="Arial" charset="0"/>
                <a:ea typeface="ＭＳ Ｐゴシック" pitchFamily="1" charset="-128"/>
                <a:cs typeface="+mn-cs"/>
              </a:rPr>
              <a:t>In addition to general life expectancy it is important to consider quality of life and so two further measures are represented here. </a:t>
            </a:r>
          </a:p>
          <a:p>
            <a:r>
              <a:rPr lang="en-GB" sz="1200" kern="1200" baseline="0" dirty="0" smtClean="0">
                <a:solidFill>
                  <a:schemeClr val="tx1"/>
                </a:solidFill>
                <a:latin typeface="Arial" charset="0"/>
                <a:ea typeface="ＭＳ Ｐゴシック" pitchFamily="1" charset="-128"/>
                <a:cs typeface="+mn-cs"/>
              </a:rPr>
              <a:t>Healthy life expectancy at birth (HLE) represents the number of years a person can expect to live in good health. </a:t>
            </a:r>
          </a:p>
          <a:p>
            <a:r>
              <a:rPr lang="en-GB" sz="1200" kern="1200" baseline="0" dirty="0" smtClean="0">
                <a:solidFill>
                  <a:schemeClr val="tx1"/>
                </a:solidFill>
                <a:latin typeface="Arial" charset="0"/>
                <a:ea typeface="ＭＳ Ｐゴシック" pitchFamily="1" charset="-128"/>
                <a:cs typeface="+mn-cs"/>
              </a:rPr>
              <a:t>Disability-free life expectancy at birth (DFLE) estimates the number of years of life expected to be free from a limiting long-term illness.</a:t>
            </a:r>
          </a:p>
          <a:p>
            <a:r>
              <a:rPr lang="en-GB" sz="1200" kern="1200" baseline="0" dirty="0" smtClean="0">
                <a:solidFill>
                  <a:schemeClr val="tx1"/>
                </a:solidFill>
                <a:latin typeface="Arial" charset="0"/>
                <a:ea typeface="ＭＳ Ｐゴシック" pitchFamily="1" charset="-128"/>
                <a:cs typeface="+mn-cs"/>
              </a:rPr>
              <a:t>or disability.</a:t>
            </a:r>
            <a:endParaRPr lang="en-GB" dirty="0" smtClean="0"/>
          </a:p>
          <a:p>
            <a:endParaRPr lang="en-GB" dirty="0"/>
          </a:p>
        </p:txBody>
      </p:sp>
      <p:sp>
        <p:nvSpPr>
          <p:cNvPr id="4" name="Slide Number Placeholder 3"/>
          <p:cNvSpPr>
            <a:spLocks noGrp="1"/>
          </p:cNvSpPr>
          <p:nvPr>
            <p:ph type="sldNum" sz="quarter" idx="10"/>
          </p:nvPr>
        </p:nvSpPr>
        <p:spPr/>
        <p:txBody>
          <a:bodyPr/>
          <a:lstStyle/>
          <a:p>
            <a:pPr>
              <a:defRPr/>
            </a:pPr>
            <a:fld id="{D43C5D3D-FCBD-4BC3-B584-CEE592F21443}" type="slidenum">
              <a:rPr lang="en-GB" smtClean="0"/>
              <a:pPr>
                <a:defRPr/>
              </a:pPr>
              <a:t>5</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kern="1200" baseline="0" dirty="0" smtClean="0">
                <a:solidFill>
                  <a:schemeClr val="tx1"/>
                </a:solidFill>
                <a:latin typeface="Arial" charset="0"/>
                <a:ea typeface="ＭＳ Ｐゴシック" pitchFamily="1" charset="-128"/>
                <a:cs typeface="+mn-cs"/>
              </a:rPr>
              <a:t>This chart shows the mortality trend between 2001-03 and 2007-09 for all causes of death in males under 75 in the health board. The mortality rate in the most and the least deprived fifths is shown together with the rates for Wales and the health board as a whole as a comparison.</a:t>
            </a:r>
            <a:endParaRPr lang="en-GB" dirty="0"/>
          </a:p>
        </p:txBody>
      </p:sp>
      <p:sp>
        <p:nvSpPr>
          <p:cNvPr id="4" name="Slide Number Placeholder 3"/>
          <p:cNvSpPr>
            <a:spLocks noGrp="1"/>
          </p:cNvSpPr>
          <p:nvPr>
            <p:ph type="sldNum" sz="quarter" idx="10"/>
          </p:nvPr>
        </p:nvSpPr>
        <p:spPr/>
        <p:txBody>
          <a:bodyPr/>
          <a:lstStyle/>
          <a:p>
            <a:pPr>
              <a:defRPr/>
            </a:pPr>
            <a:fld id="{D43C5D3D-FCBD-4BC3-B584-CEE592F21443}" type="slidenum">
              <a:rPr lang="en-GB" smtClean="0"/>
              <a:pPr>
                <a:defRPr/>
              </a:pPr>
              <a:t>6</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baseline="0" dirty="0" smtClean="0">
                <a:solidFill>
                  <a:schemeClr val="tx1"/>
                </a:solidFill>
                <a:latin typeface="Arial" charset="0"/>
                <a:ea typeface="ＭＳ Ｐゴシック" pitchFamily="1" charset="-128"/>
                <a:cs typeface="+mn-cs"/>
              </a:rPr>
              <a:t>This chart shows the mortality trend between 2001-03 and 2007-09 for all causes of death in females under 75 in the health board. The mortality rate in the most and the least deprived fifths is shown together with the rates for Wales and the health board as a whole as a comparison.</a:t>
            </a:r>
            <a:endParaRPr lang="en-GB" dirty="0" smtClean="0"/>
          </a:p>
          <a:p>
            <a:endParaRPr lang="en-GB" dirty="0"/>
          </a:p>
        </p:txBody>
      </p:sp>
      <p:sp>
        <p:nvSpPr>
          <p:cNvPr id="4" name="Slide Number Placeholder 3"/>
          <p:cNvSpPr>
            <a:spLocks noGrp="1"/>
          </p:cNvSpPr>
          <p:nvPr>
            <p:ph type="sldNum" sz="quarter" idx="10"/>
          </p:nvPr>
        </p:nvSpPr>
        <p:spPr/>
        <p:txBody>
          <a:bodyPr/>
          <a:lstStyle/>
          <a:p>
            <a:pPr>
              <a:defRPr/>
            </a:pPr>
            <a:fld id="{D43C5D3D-FCBD-4BC3-B584-CEE592F21443}" type="slidenum">
              <a:rPr lang="en-GB" smtClean="0"/>
              <a:pPr>
                <a:defRPr/>
              </a:pPr>
              <a:t>7</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kern="1200" baseline="0" dirty="0" smtClean="0">
                <a:solidFill>
                  <a:schemeClr val="tx1"/>
                </a:solidFill>
                <a:latin typeface="Arial" charset="0"/>
                <a:ea typeface="ＭＳ Ｐゴシック" pitchFamily="1" charset="-128"/>
                <a:cs typeface="+mn-cs"/>
              </a:rPr>
              <a:t>This chart shows the mortality trend between 2001-03 and 2007-09 </a:t>
            </a:r>
            <a:r>
              <a:rPr lang="en-GB" sz="1200" kern="1200" dirty="0" smtClean="0">
                <a:solidFill>
                  <a:schemeClr val="tx1"/>
                </a:solidFill>
                <a:latin typeface="Arial" charset="0"/>
                <a:ea typeface="ＭＳ Ｐゴシック" pitchFamily="1" charset="-128"/>
                <a:cs typeface="+mn-cs"/>
              </a:rPr>
              <a:t>for smoking-attributable deaths </a:t>
            </a:r>
            <a:r>
              <a:rPr lang="en-GB" sz="1200" kern="1200" baseline="0" dirty="0" smtClean="0">
                <a:solidFill>
                  <a:schemeClr val="tx1"/>
                </a:solidFill>
                <a:latin typeface="Arial" charset="0"/>
                <a:ea typeface="ＭＳ Ｐゴシック" pitchFamily="1" charset="-128"/>
                <a:cs typeface="+mn-cs"/>
              </a:rPr>
              <a:t>in males aged 35 and over in the health board. The mortality rate in the most and the least deprived fifths is shown together with the rates for Wales and the health board as a whole as a comparison.</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pPr>
              <a:defRPr/>
            </a:pPr>
            <a:fld id="{D43C5D3D-FCBD-4BC3-B584-CEE592F21443}" type="slidenum">
              <a:rPr lang="en-GB" smtClean="0"/>
              <a:pPr>
                <a:defRPr/>
              </a:pPr>
              <a:t>8</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baseline="0" dirty="0" smtClean="0">
                <a:solidFill>
                  <a:schemeClr val="tx1"/>
                </a:solidFill>
                <a:latin typeface="Arial" charset="0"/>
                <a:ea typeface="ＭＳ Ｐゴシック" pitchFamily="1" charset="-128"/>
                <a:cs typeface="+mn-cs"/>
              </a:rPr>
              <a:t>This chart shows the mortality trend between 2001-03 and 2007-09 </a:t>
            </a:r>
            <a:r>
              <a:rPr lang="en-GB" sz="1200" kern="1200" dirty="0" smtClean="0">
                <a:solidFill>
                  <a:schemeClr val="tx1"/>
                </a:solidFill>
                <a:latin typeface="Arial" charset="0"/>
                <a:ea typeface="ＭＳ Ｐゴシック" pitchFamily="1" charset="-128"/>
                <a:cs typeface="+mn-cs"/>
              </a:rPr>
              <a:t>for smoking-attributable deaths </a:t>
            </a:r>
            <a:r>
              <a:rPr lang="en-GB" sz="1200" kern="1200" baseline="0" dirty="0" smtClean="0">
                <a:solidFill>
                  <a:schemeClr val="tx1"/>
                </a:solidFill>
                <a:latin typeface="Arial" charset="0"/>
                <a:ea typeface="ＭＳ Ｐゴシック" pitchFamily="1" charset="-128"/>
                <a:cs typeface="+mn-cs"/>
              </a:rPr>
              <a:t>in females aged 35  and over in the health board. The mortality rate in the most and the least deprived fifths is shown together with the rates for Wales and the health board as a whole as a comparison.</a:t>
            </a:r>
            <a:endParaRPr lang="en-GB" dirty="0" smtClean="0"/>
          </a:p>
          <a:p>
            <a:endParaRPr lang="en-GB" dirty="0"/>
          </a:p>
        </p:txBody>
      </p:sp>
      <p:sp>
        <p:nvSpPr>
          <p:cNvPr id="4" name="Slide Number Placeholder 3"/>
          <p:cNvSpPr>
            <a:spLocks noGrp="1"/>
          </p:cNvSpPr>
          <p:nvPr>
            <p:ph type="sldNum" sz="quarter" idx="10"/>
          </p:nvPr>
        </p:nvSpPr>
        <p:spPr/>
        <p:txBody>
          <a:bodyPr/>
          <a:lstStyle/>
          <a:p>
            <a:pPr>
              <a:defRPr/>
            </a:pPr>
            <a:fld id="{D43C5D3D-FCBD-4BC3-B584-CEE592F21443}" type="slidenum">
              <a:rPr lang="en-GB" smtClean="0"/>
              <a:pPr>
                <a:defRPr/>
              </a:pPr>
              <a:t>9</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1688" y="2349500"/>
            <a:ext cx="9085262" cy="1620838"/>
          </a:xfrm>
        </p:spPr>
        <p:txBody>
          <a:bodyPr/>
          <a:lstStyle/>
          <a:p>
            <a:r>
              <a:rPr lang="en-US" smtClean="0"/>
              <a:t>Click to edit Master title style</a:t>
            </a:r>
            <a:endParaRPr lang="en-GB"/>
          </a:p>
        </p:txBody>
      </p:sp>
      <p:sp>
        <p:nvSpPr>
          <p:cNvPr id="3" name="Subtitle 2"/>
          <p:cNvSpPr>
            <a:spLocks noGrp="1"/>
          </p:cNvSpPr>
          <p:nvPr>
            <p:ph type="subTitle" idx="1"/>
          </p:nvPr>
        </p:nvSpPr>
        <p:spPr>
          <a:xfrm>
            <a:off x="1603375" y="4286250"/>
            <a:ext cx="7481888"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Footer Placeholder 3"/>
          <p:cNvSpPr>
            <a:spLocks noGrp="1"/>
          </p:cNvSpPr>
          <p:nvPr>
            <p:ph type="ftr" sz="quarter" idx="10"/>
          </p:nvPr>
        </p:nvSpPr>
        <p:spPr/>
        <p:txBody>
          <a:bodyPr/>
          <a:lstStyle>
            <a:lvl1pPr>
              <a:defRPr dirty="0" smtClean="0"/>
            </a:lvl1pPr>
          </a:lstStyle>
          <a:p>
            <a:pPr>
              <a:defRPr/>
            </a:pPr>
            <a:r>
              <a:rPr lang="en-GB"/>
              <a:t>Measuring inequalities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r>
              <a:rPr lang="en-GB"/>
              <a:t>Measuring lifestyle: methods and limitations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3338" y="533400"/>
            <a:ext cx="2270125" cy="47498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533400"/>
            <a:ext cx="6662738" cy="4749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r>
              <a:rPr lang="en-GB"/>
              <a:t>Measuring lifestyle: methods and limitations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7046913" cy="762000"/>
          </a:xfrm>
        </p:spPr>
        <p:txBody>
          <a:bodyPr/>
          <a:lstStyle/>
          <a:p>
            <a:r>
              <a:rPr lang="en-US" smtClean="0"/>
              <a:t>Click to edit Master title style</a:t>
            </a:r>
            <a:endParaRPr lang="en-GB"/>
          </a:p>
        </p:txBody>
      </p:sp>
      <p:sp>
        <p:nvSpPr>
          <p:cNvPr id="3" name="Table Placeholder 2"/>
          <p:cNvSpPr>
            <a:spLocks noGrp="1"/>
          </p:cNvSpPr>
          <p:nvPr>
            <p:ph type="tbl" idx="1"/>
          </p:nvPr>
        </p:nvSpPr>
        <p:spPr>
          <a:xfrm>
            <a:off x="838200" y="1447800"/>
            <a:ext cx="9085263" cy="3835400"/>
          </a:xfrm>
        </p:spPr>
        <p:txBody>
          <a:bodyPr/>
          <a:lstStyle/>
          <a:p>
            <a:pPr lvl="0"/>
            <a:endParaRPr lang="en-GB" noProof="0" smtClean="0"/>
          </a:p>
        </p:txBody>
      </p:sp>
      <p:sp>
        <p:nvSpPr>
          <p:cNvPr id="4" name="Rectangle 5"/>
          <p:cNvSpPr>
            <a:spLocks noGrp="1" noChangeArrowheads="1"/>
          </p:cNvSpPr>
          <p:nvPr>
            <p:ph type="ftr" sz="quarter" idx="10"/>
          </p:nvPr>
        </p:nvSpPr>
        <p:spPr>
          <a:ln/>
        </p:spPr>
        <p:txBody>
          <a:bodyPr/>
          <a:lstStyle>
            <a:lvl1pPr>
              <a:defRPr/>
            </a:lvl1pPr>
          </a:lstStyle>
          <a:p>
            <a:pPr>
              <a:defRPr/>
            </a:pPr>
            <a:r>
              <a:rPr lang="en-GB"/>
              <a:t>Measuring lifestyle: methods and limitations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Footer Placeholder 3"/>
          <p:cNvSpPr>
            <a:spLocks noGrp="1"/>
          </p:cNvSpPr>
          <p:nvPr>
            <p:ph type="ftr" sz="quarter" idx="10"/>
          </p:nvPr>
        </p:nvSpPr>
        <p:spPr/>
        <p:txBody>
          <a:bodyPr/>
          <a:lstStyle>
            <a:lvl1pPr>
              <a:defRPr dirty="0" smtClean="0"/>
            </a:lvl1pPr>
          </a:lstStyle>
          <a:p>
            <a:pPr>
              <a:defRPr/>
            </a:pPr>
            <a:r>
              <a:rPr lang="en-GB"/>
              <a:t>Measuring inequalities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550" y="4859338"/>
            <a:ext cx="9085263" cy="15017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844550" y="3205163"/>
            <a:ext cx="9085263"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GB"/>
              <a:t>Measuring lifestyle: methods and limitations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447800"/>
            <a:ext cx="4465638" cy="383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456238" y="1447800"/>
            <a:ext cx="4467225" cy="383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5"/>
          <p:cNvSpPr>
            <a:spLocks noGrp="1" noChangeArrowheads="1"/>
          </p:cNvSpPr>
          <p:nvPr>
            <p:ph type="ftr" sz="quarter" idx="10"/>
          </p:nvPr>
        </p:nvSpPr>
        <p:spPr>
          <a:ln/>
        </p:spPr>
        <p:txBody>
          <a:bodyPr/>
          <a:lstStyle>
            <a:lvl1pPr>
              <a:defRPr/>
            </a:lvl1pPr>
          </a:lstStyle>
          <a:p>
            <a:pPr>
              <a:defRPr/>
            </a:pPr>
            <a:r>
              <a:rPr lang="en-GB"/>
              <a:t>Measuring lifestyle: methods and limitations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4988" y="303213"/>
            <a:ext cx="9618662" cy="1260475"/>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534988" y="1692275"/>
            <a:ext cx="4722812" cy="7064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4988" y="2398713"/>
            <a:ext cx="4722812" cy="43576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429250" y="1692275"/>
            <a:ext cx="4724400" cy="7064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429250" y="2398713"/>
            <a:ext cx="4724400" cy="43576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5"/>
          <p:cNvSpPr>
            <a:spLocks noGrp="1" noChangeArrowheads="1"/>
          </p:cNvSpPr>
          <p:nvPr>
            <p:ph type="ftr" sz="quarter" idx="10"/>
          </p:nvPr>
        </p:nvSpPr>
        <p:spPr>
          <a:ln/>
        </p:spPr>
        <p:txBody>
          <a:bodyPr/>
          <a:lstStyle>
            <a:lvl1pPr>
              <a:defRPr/>
            </a:lvl1pPr>
          </a:lstStyle>
          <a:p>
            <a:pPr>
              <a:defRPr/>
            </a:pPr>
            <a:r>
              <a:rPr lang="en-GB"/>
              <a:t>Measuring lifestyle: methods and limitations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5"/>
          <p:cNvSpPr>
            <a:spLocks noGrp="1" noChangeArrowheads="1"/>
          </p:cNvSpPr>
          <p:nvPr>
            <p:ph type="ftr" sz="quarter" idx="10"/>
          </p:nvPr>
        </p:nvSpPr>
        <p:spPr>
          <a:ln/>
        </p:spPr>
        <p:txBody>
          <a:bodyPr/>
          <a:lstStyle>
            <a:lvl1pPr>
              <a:defRPr/>
            </a:lvl1pPr>
          </a:lstStyle>
          <a:p>
            <a:pPr>
              <a:defRPr/>
            </a:pPr>
            <a:r>
              <a:rPr lang="en-GB"/>
              <a:t>Measuring lifestyle: methods and limitations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GB"/>
              <a:t>Measuring lifestyle: methods and limitations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988" y="301625"/>
            <a:ext cx="3516312" cy="1281113"/>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4178300" y="301625"/>
            <a:ext cx="5975350" cy="64547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534988" y="1582738"/>
            <a:ext cx="3516312" cy="51736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GB"/>
              <a:t>Measuring lifestyle: methods and limitations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500" y="5294313"/>
            <a:ext cx="6413500" cy="623887"/>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2095500" y="676275"/>
            <a:ext cx="6413500"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2095500" y="5918200"/>
            <a:ext cx="6413500" cy="88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GB"/>
              <a:t>Measuring lifestyle: methods and limitations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1" descr="Title slide PHW Observ b-ground 2"/>
          <p:cNvPicPr>
            <a:picLocks noChangeAspect="1" noChangeArrowheads="1"/>
          </p:cNvPicPr>
          <p:nvPr/>
        </p:nvPicPr>
        <p:blipFill>
          <a:blip r:embed="rId14" cstate="print"/>
          <a:srcRect/>
          <a:stretch>
            <a:fillRect/>
          </a:stretch>
        </p:blipFill>
        <p:spPr bwMode="auto">
          <a:xfrm>
            <a:off x="-3175" y="0"/>
            <a:ext cx="10694988" cy="7561263"/>
          </a:xfrm>
          <a:prstGeom prst="rect">
            <a:avLst/>
          </a:prstGeom>
          <a:noFill/>
          <a:ln w="9525">
            <a:noFill/>
            <a:miter lim="800000"/>
            <a:headEnd/>
            <a:tailEnd/>
          </a:ln>
        </p:spPr>
      </p:pic>
      <p:sp>
        <p:nvSpPr>
          <p:cNvPr id="1027" name="Rectangle 3"/>
          <p:cNvSpPr>
            <a:spLocks noGrp="1" noChangeArrowheads="1"/>
          </p:cNvSpPr>
          <p:nvPr>
            <p:ph type="title"/>
          </p:nvPr>
        </p:nvSpPr>
        <p:spPr bwMode="auto">
          <a:xfrm>
            <a:off x="838200" y="533400"/>
            <a:ext cx="7046913" cy="762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GB" smtClean="0"/>
              <a:t>Click to edit Master title style</a:t>
            </a:r>
          </a:p>
        </p:txBody>
      </p:sp>
      <p:sp>
        <p:nvSpPr>
          <p:cNvPr id="1028" name="Rectangle 4"/>
          <p:cNvSpPr>
            <a:spLocks noGrp="1" noChangeArrowheads="1"/>
          </p:cNvSpPr>
          <p:nvPr>
            <p:ph type="body" idx="1"/>
          </p:nvPr>
        </p:nvSpPr>
        <p:spPr bwMode="auto">
          <a:xfrm>
            <a:off x="838200" y="1447800"/>
            <a:ext cx="9085263" cy="3835400"/>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1029" name="Rectangle 5"/>
          <p:cNvSpPr>
            <a:spLocks noGrp="1" noChangeArrowheads="1"/>
          </p:cNvSpPr>
          <p:nvPr>
            <p:ph type="ftr" sz="quarter" idx="3"/>
          </p:nvPr>
        </p:nvSpPr>
        <p:spPr bwMode="auto">
          <a:xfrm>
            <a:off x="838200" y="6629400"/>
            <a:ext cx="6553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mtClean="0">
                <a:solidFill>
                  <a:schemeClr val="bg1"/>
                </a:solidFill>
                <a:latin typeface="+mn-lt"/>
              </a:defRPr>
            </a:lvl1pPr>
          </a:lstStyle>
          <a:p>
            <a:pPr>
              <a:defRPr/>
            </a:pPr>
            <a:r>
              <a:rPr lang="en-GB"/>
              <a:t>Measuring lifestyle: methods and limitations</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hf sldNum="0" hdr="0" dt="0"/>
  <p:txStyles>
    <p:titleStyle>
      <a:lvl1pPr algn="l" defTabSz="1042988" rtl="0" eaLnBrk="0" fontAlgn="base" hangingPunct="0">
        <a:spcBef>
          <a:spcPct val="0"/>
        </a:spcBef>
        <a:spcAft>
          <a:spcPct val="0"/>
        </a:spcAft>
        <a:defRPr sz="5000">
          <a:solidFill>
            <a:srgbClr val="423F74"/>
          </a:solidFill>
          <a:latin typeface="+mj-lt"/>
          <a:ea typeface="+mj-ea"/>
          <a:cs typeface="+mj-cs"/>
        </a:defRPr>
      </a:lvl1pPr>
      <a:lvl2pPr algn="l" defTabSz="1042988" rtl="0" eaLnBrk="0" fontAlgn="base" hangingPunct="0">
        <a:spcBef>
          <a:spcPct val="0"/>
        </a:spcBef>
        <a:spcAft>
          <a:spcPct val="0"/>
        </a:spcAft>
        <a:defRPr sz="5000">
          <a:solidFill>
            <a:srgbClr val="423F74"/>
          </a:solidFill>
          <a:latin typeface="Verdana Bold" pitchFamily="1" charset="0"/>
          <a:ea typeface="ＭＳ Ｐゴシック" pitchFamily="1" charset="-128"/>
        </a:defRPr>
      </a:lvl2pPr>
      <a:lvl3pPr algn="l" defTabSz="1042988" rtl="0" eaLnBrk="0" fontAlgn="base" hangingPunct="0">
        <a:spcBef>
          <a:spcPct val="0"/>
        </a:spcBef>
        <a:spcAft>
          <a:spcPct val="0"/>
        </a:spcAft>
        <a:defRPr sz="5000">
          <a:solidFill>
            <a:srgbClr val="423F74"/>
          </a:solidFill>
          <a:latin typeface="Verdana Bold" pitchFamily="1" charset="0"/>
          <a:ea typeface="ＭＳ Ｐゴシック" pitchFamily="1" charset="-128"/>
        </a:defRPr>
      </a:lvl3pPr>
      <a:lvl4pPr algn="l" defTabSz="1042988" rtl="0" eaLnBrk="0" fontAlgn="base" hangingPunct="0">
        <a:spcBef>
          <a:spcPct val="0"/>
        </a:spcBef>
        <a:spcAft>
          <a:spcPct val="0"/>
        </a:spcAft>
        <a:defRPr sz="5000">
          <a:solidFill>
            <a:srgbClr val="423F74"/>
          </a:solidFill>
          <a:latin typeface="Verdana Bold" pitchFamily="1" charset="0"/>
          <a:ea typeface="ＭＳ Ｐゴシック" pitchFamily="1" charset="-128"/>
        </a:defRPr>
      </a:lvl4pPr>
      <a:lvl5pPr algn="l" defTabSz="1042988" rtl="0" eaLnBrk="0" fontAlgn="base" hangingPunct="0">
        <a:spcBef>
          <a:spcPct val="0"/>
        </a:spcBef>
        <a:spcAft>
          <a:spcPct val="0"/>
        </a:spcAft>
        <a:defRPr sz="5000">
          <a:solidFill>
            <a:srgbClr val="423F74"/>
          </a:solidFill>
          <a:latin typeface="Verdana Bold" pitchFamily="1" charset="0"/>
          <a:ea typeface="ＭＳ Ｐゴシック" pitchFamily="1" charset="-128"/>
        </a:defRPr>
      </a:lvl5pPr>
      <a:lvl6pPr marL="457200" algn="l" defTabSz="1042988" rtl="0" fontAlgn="base">
        <a:spcBef>
          <a:spcPct val="0"/>
        </a:spcBef>
        <a:spcAft>
          <a:spcPct val="0"/>
        </a:spcAft>
        <a:defRPr sz="5000">
          <a:solidFill>
            <a:srgbClr val="423F74"/>
          </a:solidFill>
          <a:latin typeface="Verdana Bold" pitchFamily="1" charset="0"/>
          <a:ea typeface="ＭＳ Ｐゴシック" pitchFamily="1" charset="-128"/>
        </a:defRPr>
      </a:lvl6pPr>
      <a:lvl7pPr marL="914400" algn="l" defTabSz="1042988" rtl="0" fontAlgn="base">
        <a:spcBef>
          <a:spcPct val="0"/>
        </a:spcBef>
        <a:spcAft>
          <a:spcPct val="0"/>
        </a:spcAft>
        <a:defRPr sz="5000">
          <a:solidFill>
            <a:srgbClr val="423F74"/>
          </a:solidFill>
          <a:latin typeface="Verdana Bold" pitchFamily="1" charset="0"/>
          <a:ea typeface="ＭＳ Ｐゴシック" pitchFamily="1" charset="-128"/>
        </a:defRPr>
      </a:lvl7pPr>
      <a:lvl8pPr marL="1371600" algn="l" defTabSz="1042988" rtl="0" fontAlgn="base">
        <a:spcBef>
          <a:spcPct val="0"/>
        </a:spcBef>
        <a:spcAft>
          <a:spcPct val="0"/>
        </a:spcAft>
        <a:defRPr sz="5000">
          <a:solidFill>
            <a:srgbClr val="423F74"/>
          </a:solidFill>
          <a:latin typeface="Verdana Bold" pitchFamily="1" charset="0"/>
          <a:ea typeface="ＭＳ Ｐゴシック" pitchFamily="1" charset="-128"/>
        </a:defRPr>
      </a:lvl8pPr>
      <a:lvl9pPr marL="1828800" algn="l" defTabSz="1042988" rtl="0" fontAlgn="base">
        <a:spcBef>
          <a:spcPct val="0"/>
        </a:spcBef>
        <a:spcAft>
          <a:spcPct val="0"/>
        </a:spcAft>
        <a:defRPr sz="5000">
          <a:solidFill>
            <a:srgbClr val="423F74"/>
          </a:solidFill>
          <a:latin typeface="Verdana Bold" pitchFamily="1" charset="0"/>
          <a:ea typeface="ＭＳ Ｐゴシック" pitchFamily="1" charset="-128"/>
        </a:defRPr>
      </a:lvl9pPr>
    </p:titleStyle>
    <p:bodyStyle>
      <a:lvl1pPr marL="390525" indent="-390525" algn="l" defTabSz="1042988" rtl="0" eaLnBrk="0" fontAlgn="base" hangingPunct="0">
        <a:spcBef>
          <a:spcPct val="20000"/>
        </a:spcBef>
        <a:spcAft>
          <a:spcPct val="0"/>
        </a:spcAft>
        <a:buChar char="•"/>
        <a:defRPr sz="3600">
          <a:solidFill>
            <a:schemeClr val="tx1"/>
          </a:solidFill>
          <a:latin typeface="+mn-lt"/>
          <a:ea typeface="+mn-ea"/>
          <a:cs typeface="+mn-cs"/>
        </a:defRPr>
      </a:lvl1pPr>
      <a:lvl2pPr marL="847725" indent="-327025" algn="l" defTabSz="1042988" rtl="0" eaLnBrk="0" fontAlgn="base" hangingPunct="0">
        <a:spcBef>
          <a:spcPct val="20000"/>
        </a:spcBef>
        <a:spcAft>
          <a:spcPct val="0"/>
        </a:spcAft>
        <a:buChar char="–"/>
        <a:defRPr sz="3200">
          <a:solidFill>
            <a:schemeClr val="tx1"/>
          </a:solidFill>
          <a:latin typeface="+mn-lt"/>
          <a:ea typeface="+mn-ea"/>
        </a:defRPr>
      </a:lvl2pPr>
      <a:lvl3pPr marL="1303338" indent="-260350" algn="l" defTabSz="1042988" rtl="0" eaLnBrk="0" fontAlgn="base" hangingPunct="0">
        <a:spcBef>
          <a:spcPct val="20000"/>
        </a:spcBef>
        <a:spcAft>
          <a:spcPct val="0"/>
        </a:spcAft>
        <a:buChar char="•"/>
        <a:defRPr sz="2700">
          <a:solidFill>
            <a:schemeClr val="tx1"/>
          </a:solidFill>
          <a:latin typeface="+mn-lt"/>
          <a:ea typeface="+mn-ea"/>
        </a:defRPr>
      </a:lvl3pPr>
      <a:lvl4pPr marL="1825625" indent="-261938" algn="l" defTabSz="1042988" rtl="0" eaLnBrk="0" fontAlgn="base" hangingPunct="0">
        <a:spcBef>
          <a:spcPct val="20000"/>
        </a:spcBef>
        <a:spcAft>
          <a:spcPct val="0"/>
        </a:spcAft>
        <a:buChar char="–"/>
        <a:defRPr sz="2300">
          <a:solidFill>
            <a:schemeClr val="tx1"/>
          </a:solidFill>
          <a:latin typeface="+mn-lt"/>
          <a:ea typeface="+mn-ea"/>
        </a:defRPr>
      </a:lvl4pPr>
      <a:lvl5pPr marL="2346325" indent="-260350" algn="l" defTabSz="1042988" rtl="0" eaLnBrk="0" fontAlgn="base" hangingPunct="0">
        <a:spcBef>
          <a:spcPct val="20000"/>
        </a:spcBef>
        <a:spcAft>
          <a:spcPct val="0"/>
        </a:spcAft>
        <a:buChar char="»"/>
        <a:defRPr sz="2300">
          <a:solidFill>
            <a:schemeClr val="tx1"/>
          </a:solidFill>
          <a:latin typeface="+mn-lt"/>
          <a:ea typeface="+mn-ea"/>
        </a:defRPr>
      </a:lvl5pPr>
      <a:lvl6pPr marL="2803525" indent="-260350" algn="l" defTabSz="1042988" rtl="0" fontAlgn="base">
        <a:spcBef>
          <a:spcPct val="20000"/>
        </a:spcBef>
        <a:spcAft>
          <a:spcPct val="0"/>
        </a:spcAft>
        <a:buChar char="»"/>
        <a:defRPr sz="2300">
          <a:solidFill>
            <a:schemeClr val="tx1"/>
          </a:solidFill>
          <a:latin typeface="+mn-lt"/>
          <a:ea typeface="+mn-ea"/>
        </a:defRPr>
      </a:lvl6pPr>
      <a:lvl7pPr marL="3260725" indent="-260350" algn="l" defTabSz="1042988" rtl="0" fontAlgn="base">
        <a:spcBef>
          <a:spcPct val="20000"/>
        </a:spcBef>
        <a:spcAft>
          <a:spcPct val="0"/>
        </a:spcAft>
        <a:buChar char="»"/>
        <a:defRPr sz="2300">
          <a:solidFill>
            <a:schemeClr val="tx1"/>
          </a:solidFill>
          <a:latin typeface="+mn-lt"/>
          <a:ea typeface="+mn-ea"/>
        </a:defRPr>
      </a:lvl7pPr>
      <a:lvl8pPr marL="3717925" indent="-260350" algn="l" defTabSz="1042988" rtl="0" fontAlgn="base">
        <a:spcBef>
          <a:spcPct val="20000"/>
        </a:spcBef>
        <a:spcAft>
          <a:spcPct val="0"/>
        </a:spcAft>
        <a:buChar char="»"/>
        <a:defRPr sz="2300">
          <a:solidFill>
            <a:schemeClr val="tx1"/>
          </a:solidFill>
          <a:latin typeface="+mn-lt"/>
          <a:ea typeface="+mn-ea"/>
        </a:defRPr>
      </a:lvl8pPr>
      <a:lvl9pPr marL="4175125" indent="-260350" algn="l" defTabSz="1042988" rtl="0" fontAlgn="base">
        <a:spcBef>
          <a:spcPct val="20000"/>
        </a:spcBef>
        <a:spcAft>
          <a:spcPct val="0"/>
        </a:spcAft>
        <a:buChar char="»"/>
        <a:defRPr sz="23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publichealthwalesobservatory.wales.nhs.uk/inequalities"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pPr>
              <a:defRPr/>
            </a:pPr>
            <a:r>
              <a:rPr lang="en-GB"/>
              <a:t>Measuring lifestyle: methods and limitations</a:t>
            </a:r>
          </a:p>
        </p:txBody>
      </p:sp>
      <p:pic>
        <p:nvPicPr>
          <p:cNvPr id="4099" name="Picture 16" descr="Title slide PHW Observ b-ground 1"/>
          <p:cNvPicPr>
            <a:picLocks noChangeAspect="1" noChangeArrowheads="1"/>
          </p:cNvPicPr>
          <p:nvPr/>
        </p:nvPicPr>
        <p:blipFill>
          <a:blip r:embed="rId3" cstate="print"/>
          <a:srcRect/>
          <a:stretch>
            <a:fillRect/>
          </a:stretch>
        </p:blipFill>
        <p:spPr bwMode="auto">
          <a:xfrm>
            <a:off x="-3175" y="0"/>
            <a:ext cx="10694988" cy="7561263"/>
          </a:xfrm>
          <a:prstGeom prst="rect">
            <a:avLst/>
          </a:prstGeom>
          <a:noFill/>
          <a:ln w="9525">
            <a:noFill/>
            <a:miter lim="800000"/>
            <a:headEnd/>
            <a:tailEnd/>
          </a:ln>
        </p:spPr>
      </p:pic>
      <p:sp>
        <p:nvSpPr>
          <p:cNvPr id="4100" name="Rectangle 5"/>
          <p:cNvSpPr>
            <a:spLocks noGrp="1" noChangeArrowheads="1"/>
          </p:cNvSpPr>
          <p:nvPr>
            <p:ph type="title"/>
          </p:nvPr>
        </p:nvSpPr>
        <p:spPr>
          <a:xfrm>
            <a:off x="592138" y="4710113"/>
            <a:ext cx="9610725" cy="1447800"/>
          </a:xfrm>
          <a:noFill/>
        </p:spPr>
        <p:txBody>
          <a:bodyPr/>
          <a:lstStyle/>
          <a:p>
            <a:pPr eaLnBrk="1" hangingPunct="1"/>
            <a:r>
              <a:rPr lang="en-GB" sz="4000" dirty="0" smtClean="0">
                <a:solidFill>
                  <a:schemeClr val="bg1"/>
                </a:solidFill>
              </a:rPr>
              <a:t>Measuring inequalities:  Trends in mortality and life expectancy in Hywel Dda</a:t>
            </a:r>
          </a:p>
        </p:txBody>
      </p:sp>
      <p:sp>
        <p:nvSpPr>
          <p:cNvPr id="4101" name="Rectangle 6"/>
          <p:cNvSpPr>
            <a:spLocks noChangeArrowheads="1"/>
          </p:cNvSpPr>
          <p:nvPr/>
        </p:nvSpPr>
        <p:spPr bwMode="auto">
          <a:xfrm>
            <a:off x="628650" y="3709988"/>
            <a:ext cx="9525000" cy="762000"/>
          </a:xfrm>
          <a:prstGeom prst="rect">
            <a:avLst/>
          </a:prstGeom>
          <a:noFill/>
          <a:ln w="9525">
            <a:noFill/>
            <a:miter lim="800000"/>
            <a:headEnd/>
            <a:tailEnd/>
          </a:ln>
        </p:spPr>
        <p:txBody>
          <a:bodyPr lIns="104287" tIns="52144" rIns="104287" bIns="52144" anchor="ctr"/>
          <a:lstStyle/>
          <a:p>
            <a:r>
              <a:rPr lang="en-GB" sz="2800" b="1" dirty="0" smtClean="0">
                <a:solidFill>
                  <a:schemeClr val="bg1"/>
                </a:solidFill>
                <a:latin typeface="Verdana" pitchFamily="34" charset="0"/>
              </a:rPr>
              <a:t>December 2011</a:t>
            </a:r>
            <a:endParaRPr lang="en-GB" sz="2800" b="1"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bwMode="auto">
          <a:xfrm>
            <a:off x="558000" y="68400"/>
            <a:ext cx="10369152" cy="762000"/>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defTabSz="1042988" eaLnBrk="1" hangingPunct="1">
              <a:defRPr/>
            </a:pPr>
            <a:r>
              <a:rPr lang="en-GB" sz="3200" dirty="0" smtClean="0">
                <a:solidFill>
                  <a:srgbClr val="423F74"/>
                </a:solidFill>
                <a:latin typeface="Verdana Bold"/>
                <a:ea typeface="ＭＳ Ｐゴシック"/>
              </a:rPr>
              <a:t>Alcohol-attributable mortality in persons  </a:t>
            </a:r>
          </a:p>
          <a:p>
            <a:pPr defTabSz="1042988" eaLnBrk="1" hangingPunct="1">
              <a:defRPr/>
            </a:pPr>
            <a:r>
              <a:rPr lang="en-GB" sz="3200" dirty="0" smtClean="0">
                <a:solidFill>
                  <a:srgbClr val="423F74"/>
                </a:solidFill>
                <a:latin typeface="Verdana Bold"/>
                <a:ea typeface="ＭＳ Ｐゴシック"/>
              </a:rPr>
              <a:t>in </a:t>
            </a:r>
            <a:r>
              <a:rPr lang="en-GB" sz="3200" dirty="0" smtClean="0">
                <a:solidFill>
                  <a:srgbClr val="423F74"/>
                </a:solidFill>
                <a:latin typeface="+mj-lt"/>
                <a:ea typeface="+mj-ea"/>
                <a:cs typeface="+mj-cs"/>
              </a:rPr>
              <a:t>Hywel Dda</a:t>
            </a:r>
          </a:p>
          <a:p>
            <a:pPr defTabSz="1042988" eaLnBrk="1" hangingPunct="1">
              <a:spcBef>
                <a:spcPts val="600"/>
              </a:spcBef>
              <a:defRPr/>
            </a:pPr>
            <a:r>
              <a:rPr lang="en-GB" sz="1600" dirty="0" smtClean="0">
                <a:solidFill>
                  <a:srgbClr val="423F74"/>
                </a:solidFill>
                <a:latin typeface="+mj-lt"/>
                <a:ea typeface="+mj-ea"/>
                <a:cs typeface="+mj-cs"/>
              </a:rPr>
              <a:t>European age-standardised rates (EASR) per 100,000 population</a:t>
            </a:r>
          </a:p>
        </p:txBody>
      </p:sp>
      <p:sp>
        <p:nvSpPr>
          <p:cNvPr id="4" name="Footer Placeholder 3"/>
          <p:cNvSpPr>
            <a:spLocks noGrp="1"/>
          </p:cNvSpPr>
          <p:nvPr>
            <p:ph type="ftr" sz="quarter" idx="10"/>
          </p:nvPr>
        </p:nvSpPr>
        <p:spPr/>
        <p:txBody>
          <a:bodyPr/>
          <a:lstStyle/>
          <a:p>
            <a:pPr>
              <a:defRPr/>
            </a:pPr>
            <a:r>
              <a:rPr lang="en-GB" dirty="0"/>
              <a:t>Measuring </a:t>
            </a:r>
            <a:r>
              <a:rPr lang="en-GB" dirty="0" smtClean="0"/>
              <a:t>inequalities</a:t>
            </a:r>
            <a:endParaRPr lang="en-GB" dirty="0"/>
          </a:p>
        </p:txBody>
      </p:sp>
      <p:sp>
        <p:nvSpPr>
          <p:cNvPr id="9" name="TextBox 8"/>
          <p:cNvSpPr txBox="1"/>
          <p:nvPr/>
        </p:nvSpPr>
        <p:spPr>
          <a:xfrm>
            <a:off x="3902027" y="6138879"/>
            <a:ext cx="6786611" cy="261610"/>
          </a:xfrm>
          <a:prstGeom prst="rect">
            <a:avLst/>
          </a:prstGeom>
          <a:noFill/>
        </p:spPr>
        <p:txBody>
          <a:bodyPr wrap="square" rtlCol="0">
            <a:spAutoFit/>
          </a:bodyPr>
          <a:lstStyle/>
          <a:p>
            <a:r>
              <a:rPr lang="en-GB" sz="1100" dirty="0" smtClean="0">
                <a:latin typeface="+mn-lt"/>
              </a:rPr>
              <a:t>Produced by the Public Health Wales Observatory, using ADDE/MYE (ONS), WIMD 2008 (WG)</a:t>
            </a:r>
            <a:endParaRPr lang="en-GB" sz="1100" dirty="0">
              <a:latin typeface="+mn-lt"/>
            </a:endParaRPr>
          </a:p>
        </p:txBody>
      </p:sp>
      <p:pic>
        <p:nvPicPr>
          <p:cNvPr id="15363" name="Picture 3"/>
          <p:cNvPicPr>
            <a:picLocks noChangeAspect="1" noChangeArrowheads="1"/>
          </p:cNvPicPr>
          <p:nvPr/>
        </p:nvPicPr>
        <p:blipFill>
          <a:blip r:embed="rId3" cstate="print"/>
          <a:srcRect t="20670"/>
          <a:stretch>
            <a:fillRect/>
          </a:stretch>
        </p:blipFill>
        <p:spPr bwMode="auto">
          <a:xfrm>
            <a:off x="558000" y="1782000"/>
            <a:ext cx="8859831" cy="3859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9543" y="2495541"/>
            <a:ext cx="7046913" cy="762000"/>
          </a:xfrm>
        </p:spPr>
        <p:txBody>
          <a:bodyPr/>
          <a:lstStyle/>
          <a:p>
            <a:pPr algn="ctr"/>
            <a:r>
              <a:rPr lang="en-GB" sz="8000" dirty="0" smtClean="0"/>
              <a:t>Ceredigion</a:t>
            </a:r>
            <a:endParaRPr lang="en-GB" sz="8000" dirty="0"/>
          </a:p>
        </p:txBody>
      </p:sp>
      <p:sp>
        <p:nvSpPr>
          <p:cNvPr id="4" name="Footer Placeholder 3"/>
          <p:cNvSpPr>
            <a:spLocks noGrp="1"/>
          </p:cNvSpPr>
          <p:nvPr>
            <p:ph type="ftr" sz="quarter" idx="10"/>
          </p:nvPr>
        </p:nvSpPr>
        <p:spPr/>
        <p:txBody>
          <a:bodyPr/>
          <a:lstStyle/>
          <a:p>
            <a:pPr>
              <a:defRPr/>
            </a:pPr>
            <a:r>
              <a:rPr lang="en-GB" smtClean="0"/>
              <a:t>Measuring inequalities</a:t>
            </a:r>
            <a:endParaRPr lang="en-GB"/>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0" y="6353193"/>
            <a:ext cx="10688638" cy="120965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1" charset="-128"/>
            </a:endParaRPr>
          </a:p>
        </p:txBody>
      </p:sp>
      <p:sp>
        <p:nvSpPr>
          <p:cNvPr id="4" name="Footer Placeholder 3"/>
          <p:cNvSpPr>
            <a:spLocks noGrp="1"/>
          </p:cNvSpPr>
          <p:nvPr>
            <p:ph type="ftr" sz="quarter" idx="10"/>
          </p:nvPr>
        </p:nvSpPr>
        <p:spPr/>
        <p:txBody>
          <a:bodyPr/>
          <a:lstStyle/>
          <a:p>
            <a:pPr>
              <a:defRPr/>
            </a:pPr>
            <a:r>
              <a:rPr lang="en-GB" dirty="0"/>
              <a:t>Measuring </a:t>
            </a:r>
            <a:r>
              <a:rPr lang="en-GB" dirty="0" smtClean="0"/>
              <a:t>inequalities</a:t>
            </a:r>
            <a:endParaRPr lang="en-GB" dirty="0"/>
          </a:p>
        </p:txBody>
      </p:sp>
      <p:pic>
        <p:nvPicPr>
          <p:cNvPr id="5" name="Picture 4" descr="20110512_RCT_WIMD_MJW_v1a.JPG"/>
          <p:cNvPicPr>
            <a:picLocks noChangeAspect="1"/>
          </p:cNvPicPr>
          <p:nvPr/>
        </p:nvPicPr>
        <p:blipFill>
          <a:blip r:embed="rId3" cstate="print"/>
          <a:srcRect r="11428" b="46656"/>
          <a:stretch>
            <a:fillRect/>
          </a:stretch>
        </p:blipFill>
        <p:spPr>
          <a:xfrm>
            <a:off x="2201047" y="1138219"/>
            <a:ext cx="7050931" cy="6000792"/>
          </a:xfrm>
          <a:prstGeom prst="rect">
            <a:avLst/>
          </a:prstGeom>
        </p:spPr>
      </p:pic>
      <p:sp>
        <p:nvSpPr>
          <p:cNvPr id="9" name="Rectangle 2"/>
          <p:cNvSpPr txBox="1">
            <a:spLocks noChangeArrowheads="1"/>
          </p:cNvSpPr>
          <p:nvPr/>
        </p:nvSpPr>
        <p:spPr bwMode="auto">
          <a:xfrm>
            <a:off x="558000" y="68400"/>
            <a:ext cx="9215476" cy="762000"/>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marL="0" marR="0" lvl="0" indent="0" algn="l" defTabSz="1042988" rtl="0" eaLnBrk="1" fontAlgn="base" latinLnBrk="0" hangingPunct="1">
              <a:lnSpc>
                <a:spcPct val="100000"/>
              </a:lnSpc>
              <a:spcBef>
                <a:spcPct val="0"/>
              </a:spcBef>
              <a:spcAft>
                <a:spcPct val="0"/>
              </a:spcAft>
              <a:buClrTx/>
              <a:buSzTx/>
              <a:buFontTx/>
              <a:buNone/>
              <a:tabLst/>
              <a:defRPr/>
            </a:pPr>
            <a:r>
              <a:rPr lang="en-GB" sz="3200" kern="0" dirty="0" smtClean="0">
                <a:solidFill>
                  <a:srgbClr val="423F74"/>
                </a:solidFill>
                <a:latin typeface="+mj-lt"/>
                <a:ea typeface="+mj-ea"/>
                <a:cs typeface="+mj-cs"/>
              </a:rPr>
              <a:t>Local fifths of deprivation: </a:t>
            </a:r>
          </a:p>
          <a:p>
            <a:pPr marL="0" marR="0" lvl="0" indent="0" algn="l" defTabSz="1042988" rtl="0" eaLnBrk="1" fontAlgn="base" latinLnBrk="0" hangingPunct="1">
              <a:lnSpc>
                <a:spcPct val="100000"/>
              </a:lnSpc>
              <a:spcBef>
                <a:spcPct val="0"/>
              </a:spcBef>
              <a:spcAft>
                <a:spcPct val="0"/>
              </a:spcAft>
              <a:buClrTx/>
              <a:buSzTx/>
              <a:buFontTx/>
              <a:buNone/>
              <a:tabLst/>
              <a:defRPr/>
            </a:pPr>
            <a:r>
              <a:rPr lang="en-GB" sz="3200" kern="0" dirty="0" smtClean="0">
                <a:solidFill>
                  <a:srgbClr val="423F74"/>
                </a:solidFill>
                <a:latin typeface="+mj-lt"/>
                <a:ea typeface="+mj-ea"/>
                <a:cs typeface="+mj-cs"/>
              </a:rPr>
              <a:t>Ceredigion</a:t>
            </a:r>
            <a:endParaRPr kumimoji="0" lang="en-GB" sz="3200" b="0" i="0" u="none" strike="noStrike" kern="0" cap="none" spc="0" normalizeH="0" baseline="0" noProof="0" dirty="0" smtClean="0">
              <a:ln>
                <a:noFill/>
              </a:ln>
              <a:solidFill>
                <a:srgbClr val="423F74"/>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a:t>Measuring </a:t>
            </a:r>
            <a:r>
              <a:rPr lang="en-GB" dirty="0" smtClean="0"/>
              <a:t>inequalities</a:t>
            </a:r>
            <a:endParaRPr lang="en-GB" dirty="0"/>
          </a:p>
        </p:txBody>
      </p:sp>
      <p:sp>
        <p:nvSpPr>
          <p:cNvPr id="9219" name="Rectangle 2"/>
          <p:cNvSpPr>
            <a:spLocks noGrp="1" noChangeArrowheads="1"/>
          </p:cNvSpPr>
          <p:nvPr>
            <p:ph type="title"/>
          </p:nvPr>
        </p:nvSpPr>
        <p:spPr>
          <a:xfrm>
            <a:off x="557974" y="280800"/>
            <a:ext cx="9611552" cy="762000"/>
          </a:xfrm>
        </p:spPr>
        <p:txBody>
          <a:bodyPr anchor="t"/>
          <a:lstStyle/>
          <a:p>
            <a:pPr eaLnBrk="1" hangingPunct="1"/>
            <a:r>
              <a:rPr lang="en-GB" sz="3200" dirty="0" smtClean="0"/>
              <a:t>Life expectancies in Ceredigion</a:t>
            </a:r>
          </a:p>
        </p:txBody>
      </p:sp>
      <p:sp>
        <p:nvSpPr>
          <p:cNvPr id="5" name="TextBox 4"/>
          <p:cNvSpPr txBox="1"/>
          <p:nvPr/>
        </p:nvSpPr>
        <p:spPr>
          <a:xfrm>
            <a:off x="3902027" y="6138879"/>
            <a:ext cx="6786611" cy="261610"/>
          </a:xfrm>
          <a:prstGeom prst="rect">
            <a:avLst/>
          </a:prstGeom>
          <a:noFill/>
        </p:spPr>
        <p:txBody>
          <a:bodyPr wrap="square" rtlCol="0">
            <a:spAutoFit/>
          </a:bodyPr>
          <a:lstStyle/>
          <a:p>
            <a:r>
              <a:rPr lang="en-GB" sz="1100" dirty="0" smtClean="0">
                <a:latin typeface="+mn-lt"/>
              </a:rPr>
              <a:t>Produced by the Public Health Wales Observatory, using ADDE/MYE (ONS), WIMD/WHS (WG)</a:t>
            </a:r>
            <a:endParaRPr lang="en-GB" sz="1100" dirty="0">
              <a:latin typeface="+mn-lt"/>
            </a:endParaRPr>
          </a:p>
        </p:txBody>
      </p:sp>
      <p:pic>
        <p:nvPicPr>
          <p:cNvPr id="2" name="Picture 2"/>
          <p:cNvPicPr>
            <a:picLocks noChangeAspect="1" noChangeArrowheads="1"/>
          </p:cNvPicPr>
          <p:nvPr/>
        </p:nvPicPr>
        <p:blipFill>
          <a:blip r:embed="rId3" cstate="print"/>
          <a:srcRect t="13855"/>
          <a:stretch>
            <a:fillRect/>
          </a:stretch>
        </p:blipFill>
        <p:spPr bwMode="auto">
          <a:xfrm>
            <a:off x="1270800" y="1425600"/>
            <a:ext cx="8172025" cy="457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a:t>Measuring </a:t>
            </a:r>
            <a:r>
              <a:rPr lang="en-GB" dirty="0" smtClean="0"/>
              <a:t>inequalities</a:t>
            </a:r>
            <a:endParaRPr lang="en-GB" dirty="0"/>
          </a:p>
        </p:txBody>
      </p:sp>
      <p:sp>
        <p:nvSpPr>
          <p:cNvPr id="11" name="Rectangle 2"/>
          <p:cNvSpPr txBox="1">
            <a:spLocks noChangeArrowheads="1"/>
          </p:cNvSpPr>
          <p:nvPr/>
        </p:nvSpPr>
        <p:spPr bwMode="auto">
          <a:xfrm>
            <a:off x="558000" y="68400"/>
            <a:ext cx="10369152" cy="762000"/>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defTabSz="1042988" eaLnBrk="1" hangingPunct="1">
              <a:defRPr/>
            </a:pPr>
            <a:r>
              <a:rPr lang="en-GB" sz="3200" dirty="0" smtClean="0">
                <a:solidFill>
                  <a:srgbClr val="423F74"/>
                </a:solidFill>
                <a:latin typeface="+mj-lt"/>
                <a:ea typeface="+mj-ea"/>
                <a:cs typeface="+mj-cs"/>
              </a:rPr>
              <a:t>Mortality in males, all ages, </a:t>
            </a:r>
          </a:p>
          <a:p>
            <a:pPr defTabSz="1042988" eaLnBrk="1" hangingPunct="1">
              <a:defRPr/>
            </a:pPr>
            <a:r>
              <a:rPr lang="en-GB" sz="3200" dirty="0" smtClean="0">
                <a:solidFill>
                  <a:srgbClr val="423F74"/>
                </a:solidFill>
                <a:latin typeface="+mj-lt"/>
                <a:ea typeface="+mj-ea"/>
                <a:cs typeface="+mj-cs"/>
              </a:rPr>
              <a:t>in Ceredigion</a:t>
            </a:r>
          </a:p>
          <a:p>
            <a:pPr defTabSz="1042988" eaLnBrk="1" hangingPunct="1">
              <a:spcBef>
                <a:spcPts val="600"/>
              </a:spcBef>
              <a:defRPr/>
            </a:pPr>
            <a:r>
              <a:rPr lang="en-GB" sz="1600" dirty="0" smtClean="0">
                <a:solidFill>
                  <a:srgbClr val="423F74"/>
                </a:solidFill>
                <a:latin typeface="+mj-lt"/>
                <a:ea typeface="+mj-ea"/>
                <a:cs typeface="+mj-cs"/>
              </a:rPr>
              <a:t>European age-standardised rates (EASR) per 100,000 population</a:t>
            </a:r>
          </a:p>
        </p:txBody>
      </p:sp>
      <p:sp>
        <p:nvSpPr>
          <p:cNvPr id="7" name="TextBox 6"/>
          <p:cNvSpPr txBox="1"/>
          <p:nvPr/>
        </p:nvSpPr>
        <p:spPr>
          <a:xfrm>
            <a:off x="3902027" y="6138879"/>
            <a:ext cx="6786611" cy="261610"/>
          </a:xfrm>
          <a:prstGeom prst="rect">
            <a:avLst/>
          </a:prstGeom>
          <a:noFill/>
        </p:spPr>
        <p:txBody>
          <a:bodyPr wrap="square" rtlCol="0">
            <a:spAutoFit/>
          </a:bodyPr>
          <a:lstStyle/>
          <a:p>
            <a:r>
              <a:rPr lang="en-GB" sz="1100" dirty="0" smtClean="0">
                <a:latin typeface="+mn-lt"/>
              </a:rPr>
              <a:t>Produced by the Public Health Wales Observatory, using ADDE/MYE (ONS), WIMD 2008 (WG)</a:t>
            </a:r>
            <a:endParaRPr lang="en-GB" sz="1100" dirty="0">
              <a:latin typeface="+mn-lt"/>
            </a:endParaRPr>
          </a:p>
        </p:txBody>
      </p:sp>
      <p:pic>
        <p:nvPicPr>
          <p:cNvPr id="2" name="Picture 2"/>
          <p:cNvPicPr>
            <a:picLocks noChangeAspect="1" noChangeArrowheads="1"/>
          </p:cNvPicPr>
          <p:nvPr/>
        </p:nvPicPr>
        <p:blipFill>
          <a:blip r:embed="rId3" cstate="print"/>
          <a:srcRect t="20670"/>
          <a:stretch>
            <a:fillRect/>
          </a:stretch>
        </p:blipFill>
        <p:spPr bwMode="auto">
          <a:xfrm>
            <a:off x="558000" y="1782000"/>
            <a:ext cx="9349024" cy="3859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a:t>Measuring </a:t>
            </a:r>
            <a:r>
              <a:rPr lang="en-GB" dirty="0" smtClean="0"/>
              <a:t>inequalities</a:t>
            </a:r>
            <a:endParaRPr lang="en-GB" dirty="0"/>
          </a:p>
        </p:txBody>
      </p:sp>
      <p:sp>
        <p:nvSpPr>
          <p:cNvPr id="6" name="Rectangle 2"/>
          <p:cNvSpPr txBox="1">
            <a:spLocks noChangeArrowheads="1"/>
          </p:cNvSpPr>
          <p:nvPr/>
        </p:nvSpPr>
        <p:spPr bwMode="auto">
          <a:xfrm>
            <a:off x="558000" y="68400"/>
            <a:ext cx="10369152" cy="762000"/>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defTabSz="1042988" eaLnBrk="1" hangingPunct="1">
              <a:defRPr/>
            </a:pPr>
            <a:r>
              <a:rPr lang="en-GB" sz="3200" dirty="0" smtClean="0">
                <a:solidFill>
                  <a:srgbClr val="423F74"/>
                </a:solidFill>
                <a:latin typeface="+mj-lt"/>
                <a:ea typeface="+mj-ea"/>
                <a:cs typeface="+mj-cs"/>
              </a:rPr>
              <a:t>Mortality in females, all ages, </a:t>
            </a:r>
          </a:p>
          <a:p>
            <a:pPr defTabSz="1042988" eaLnBrk="1" hangingPunct="1">
              <a:defRPr/>
            </a:pPr>
            <a:r>
              <a:rPr lang="en-GB" sz="3200" dirty="0" smtClean="0">
                <a:solidFill>
                  <a:srgbClr val="423F74"/>
                </a:solidFill>
                <a:latin typeface="+mj-lt"/>
                <a:ea typeface="+mj-ea"/>
                <a:cs typeface="+mj-cs"/>
              </a:rPr>
              <a:t>in Ceredigion</a:t>
            </a:r>
          </a:p>
          <a:p>
            <a:pPr defTabSz="1042988" eaLnBrk="1" hangingPunct="1">
              <a:spcBef>
                <a:spcPts val="600"/>
              </a:spcBef>
              <a:defRPr/>
            </a:pPr>
            <a:r>
              <a:rPr lang="en-GB" sz="1600" dirty="0" smtClean="0">
                <a:solidFill>
                  <a:srgbClr val="423F74"/>
                </a:solidFill>
                <a:latin typeface="+mj-lt"/>
                <a:ea typeface="+mj-ea"/>
                <a:cs typeface="+mj-cs"/>
              </a:rPr>
              <a:t>European age-standardised rates (EASR) per 100,000 population</a:t>
            </a:r>
          </a:p>
        </p:txBody>
      </p:sp>
      <p:sp>
        <p:nvSpPr>
          <p:cNvPr id="8" name="TextBox 7"/>
          <p:cNvSpPr txBox="1"/>
          <p:nvPr/>
        </p:nvSpPr>
        <p:spPr>
          <a:xfrm>
            <a:off x="3902027" y="6138879"/>
            <a:ext cx="6786611" cy="261610"/>
          </a:xfrm>
          <a:prstGeom prst="rect">
            <a:avLst/>
          </a:prstGeom>
          <a:noFill/>
        </p:spPr>
        <p:txBody>
          <a:bodyPr wrap="square" rtlCol="0">
            <a:spAutoFit/>
          </a:bodyPr>
          <a:lstStyle/>
          <a:p>
            <a:r>
              <a:rPr lang="en-GB" sz="1100" dirty="0" smtClean="0">
                <a:latin typeface="+mn-lt"/>
              </a:rPr>
              <a:t>Produced by the Public Health Wales Observatory, using ADDE/MYE (ONS), WIMD 2008 (WG)</a:t>
            </a:r>
            <a:endParaRPr lang="en-GB" sz="1100" dirty="0">
              <a:latin typeface="+mn-lt"/>
            </a:endParaRPr>
          </a:p>
        </p:txBody>
      </p:sp>
      <p:pic>
        <p:nvPicPr>
          <p:cNvPr id="2" name="Picture 2"/>
          <p:cNvPicPr>
            <a:picLocks noChangeAspect="1" noChangeArrowheads="1"/>
          </p:cNvPicPr>
          <p:nvPr/>
        </p:nvPicPr>
        <p:blipFill>
          <a:blip r:embed="rId3" cstate="print"/>
          <a:srcRect t="20670"/>
          <a:stretch>
            <a:fillRect/>
          </a:stretch>
        </p:blipFill>
        <p:spPr bwMode="auto">
          <a:xfrm>
            <a:off x="558000" y="1782000"/>
            <a:ext cx="9349024" cy="3859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411" y="2495541"/>
            <a:ext cx="9501254" cy="762000"/>
          </a:xfrm>
        </p:spPr>
        <p:txBody>
          <a:bodyPr/>
          <a:lstStyle/>
          <a:p>
            <a:pPr algn="ctr"/>
            <a:r>
              <a:rPr lang="en-GB" sz="8000" dirty="0" smtClean="0"/>
              <a:t>Pembrokeshire</a:t>
            </a:r>
            <a:endParaRPr lang="en-GB" sz="8000" dirty="0"/>
          </a:p>
        </p:txBody>
      </p:sp>
      <p:sp>
        <p:nvSpPr>
          <p:cNvPr id="4" name="Footer Placeholder 3"/>
          <p:cNvSpPr>
            <a:spLocks noGrp="1"/>
          </p:cNvSpPr>
          <p:nvPr>
            <p:ph type="ftr" sz="quarter" idx="10"/>
          </p:nvPr>
        </p:nvSpPr>
        <p:spPr/>
        <p:txBody>
          <a:bodyPr/>
          <a:lstStyle/>
          <a:p>
            <a:pPr>
              <a:defRPr/>
            </a:pPr>
            <a:r>
              <a:rPr lang="en-GB" smtClean="0"/>
              <a:t>Measuring inequalities</a:t>
            </a:r>
            <a:endParaRPr lang="en-GB"/>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0" y="6353193"/>
            <a:ext cx="10688638" cy="120965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1" charset="-128"/>
            </a:endParaRPr>
          </a:p>
        </p:txBody>
      </p:sp>
      <p:sp>
        <p:nvSpPr>
          <p:cNvPr id="4" name="Footer Placeholder 3"/>
          <p:cNvSpPr>
            <a:spLocks noGrp="1"/>
          </p:cNvSpPr>
          <p:nvPr>
            <p:ph type="ftr" sz="quarter" idx="10"/>
          </p:nvPr>
        </p:nvSpPr>
        <p:spPr/>
        <p:txBody>
          <a:bodyPr/>
          <a:lstStyle/>
          <a:p>
            <a:pPr>
              <a:defRPr/>
            </a:pPr>
            <a:r>
              <a:rPr lang="en-GB" dirty="0"/>
              <a:t>Measuring </a:t>
            </a:r>
            <a:r>
              <a:rPr lang="en-GB" dirty="0" smtClean="0"/>
              <a:t>inequalities</a:t>
            </a:r>
            <a:endParaRPr lang="en-GB" dirty="0"/>
          </a:p>
        </p:txBody>
      </p:sp>
      <p:pic>
        <p:nvPicPr>
          <p:cNvPr id="5" name="Picture 4" descr="20110512_RCT_WIMD_MJW_v1a.JPG"/>
          <p:cNvPicPr>
            <a:picLocks noChangeAspect="1"/>
          </p:cNvPicPr>
          <p:nvPr/>
        </p:nvPicPr>
        <p:blipFill>
          <a:blip r:embed="rId3" cstate="print"/>
          <a:srcRect r="8931" b="48418"/>
          <a:stretch>
            <a:fillRect/>
          </a:stretch>
        </p:blipFill>
        <p:spPr>
          <a:xfrm>
            <a:off x="1558105" y="1108865"/>
            <a:ext cx="7643866" cy="6118068"/>
          </a:xfrm>
          <a:prstGeom prst="rect">
            <a:avLst/>
          </a:prstGeom>
        </p:spPr>
      </p:pic>
      <p:sp>
        <p:nvSpPr>
          <p:cNvPr id="9" name="Rectangle 2"/>
          <p:cNvSpPr txBox="1">
            <a:spLocks noChangeArrowheads="1"/>
          </p:cNvSpPr>
          <p:nvPr/>
        </p:nvSpPr>
        <p:spPr bwMode="auto">
          <a:xfrm>
            <a:off x="557999" y="327600"/>
            <a:ext cx="6715145" cy="762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marL="0" marR="0" lvl="0" indent="0" algn="l" defTabSz="1042988" rtl="0" eaLnBrk="1" fontAlgn="base" latinLnBrk="0" hangingPunct="1">
              <a:lnSpc>
                <a:spcPct val="100000"/>
              </a:lnSpc>
              <a:spcBef>
                <a:spcPct val="0"/>
              </a:spcBef>
              <a:spcAft>
                <a:spcPct val="0"/>
              </a:spcAft>
              <a:buClrTx/>
              <a:buSzTx/>
              <a:buFontTx/>
              <a:buNone/>
              <a:tabLst/>
              <a:defRPr/>
            </a:pPr>
            <a:r>
              <a:rPr lang="en-GB" sz="3200" kern="0" dirty="0" smtClean="0">
                <a:solidFill>
                  <a:srgbClr val="423F74"/>
                </a:solidFill>
                <a:latin typeface="+mj-lt"/>
                <a:ea typeface="+mj-ea"/>
                <a:cs typeface="+mj-cs"/>
              </a:rPr>
              <a:t>Local fifths of deprivation: Pembrokeshire</a:t>
            </a:r>
            <a:endParaRPr kumimoji="0" lang="en-GB" sz="3200" b="0" i="0" u="none" strike="noStrike" kern="0" cap="none" spc="0" normalizeH="0" baseline="0" noProof="0" dirty="0" smtClean="0">
              <a:ln>
                <a:noFill/>
              </a:ln>
              <a:solidFill>
                <a:srgbClr val="423F74"/>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a:t>Measuring </a:t>
            </a:r>
            <a:r>
              <a:rPr lang="en-GB" dirty="0" smtClean="0"/>
              <a:t>inequalities</a:t>
            </a:r>
            <a:endParaRPr lang="en-GB" dirty="0"/>
          </a:p>
        </p:txBody>
      </p:sp>
      <p:sp>
        <p:nvSpPr>
          <p:cNvPr id="9219" name="Rectangle 2"/>
          <p:cNvSpPr>
            <a:spLocks noGrp="1" noChangeArrowheads="1"/>
          </p:cNvSpPr>
          <p:nvPr>
            <p:ph type="title"/>
          </p:nvPr>
        </p:nvSpPr>
        <p:spPr>
          <a:xfrm>
            <a:off x="557974" y="280963"/>
            <a:ext cx="9611552" cy="762000"/>
          </a:xfrm>
        </p:spPr>
        <p:txBody>
          <a:bodyPr/>
          <a:lstStyle/>
          <a:p>
            <a:pPr eaLnBrk="1" hangingPunct="1"/>
            <a:r>
              <a:rPr lang="en-GB" sz="3200" dirty="0" smtClean="0"/>
              <a:t>Life expectancies in Pembrokeshire</a:t>
            </a:r>
          </a:p>
        </p:txBody>
      </p:sp>
      <p:sp>
        <p:nvSpPr>
          <p:cNvPr id="5" name="TextBox 4"/>
          <p:cNvSpPr txBox="1"/>
          <p:nvPr/>
        </p:nvSpPr>
        <p:spPr>
          <a:xfrm>
            <a:off x="3830589" y="6138879"/>
            <a:ext cx="6858049" cy="261610"/>
          </a:xfrm>
          <a:prstGeom prst="rect">
            <a:avLst/>
          </a:prstGeom>
          <a:noFill/>
        </p:spPr>
        <p:txBody>
          <a:bodyPr wrap="square" rtlCol="0">
            <a:spAutoFit/>
          </a:bodyPr>
          <a:lstStyle/>
          <a:p>
            <a:r>
              <a:rPr lang="en-GB" sz="1100" dirty="0" smtClean="0">
                <a:latin typeface="+mn-lt"/>
              </a:rPr>
              <a:t>Produced by the Public Health Wales Observatory, using ADDE/MYE (ONS), WIMD/WHS (WG)</a:t>
            </a:r>
            <a:endParaRPr lang="en-GB" sz="1100" dirty="0">
              <a:latin typeface="+mn-lt"/>
            </a:endParaRPr>
          </a:p>
        </p:txBody>
      </p:sp>
      <p:pic>
        <p:nvPicPr>
          <p:cNvPr id="2" name="Picture 2"/>
          <p:cNvPicPr>
            <a:picLocks noChangeAspect="1" noChangeArrowheads="1"/>
          </p:cNvPicPr>
          <p:nvPr/>
        </p:nvPicPr>
        <p:blipFill>
          <a:blip r:embed="rId3" cstate="print"/>
          <a:srcRect t="13855"/>
          <a:stretch>
            <a:fillRect/>
          </a:stretch>
        </p:blipFill>
        <p:spPr bwMode="auto">
          <a:xfrm>
            <a:off x="1270800" y="1425600"/>
            <a:ext cx="8172025" cy="457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a:t>Measuring </a:t>
            </a:r>
            <a:r>
              <a:rPr lang="en-GB" dirty="0" smtClean="0"/>
              <a:t>inequalities</a:t>
            </a:r>
            <a:endParaRPr lang="en-GB" dirty="0"/>
          </a:p>
        </p:txBody>
      </p:sp>
      <p:sp>
        <p:nvSpPr>
          <p:cNvPr id="11" name="Rectangle 2"/>
          <p:cNvSpPr txBox="1">
            <a:spLocks noChangeArrowheads="1"/>
          </p:cNvSpPr>
          <p:nvPr/>
        </p:nvSpPr>
        <p:spPr bwMode="auto">
          <a:xfrm>
            <a:off x="319486" y="638153"/>
            <a:ext cx="10369152" cy="762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defTabSz="1042988" eaLnBrk="1" hangingPunct="1">
              <a:defRPr/>
            </a:pPr>
            <a:r>
              <a:rPr lang="en-GB" sz="3200" dirty="0" smtClean="0">
                <a:solidFill>
                  <a:srgbClr val="423F74"/>
                </a:solidFill>
                <a:latin typeface="+mj-lt"/>
                <a:ea typeface="+mj-ea"/>
                <a:cs typeface="+mj-cs"/>
              </a:rPr>
              <a:t>Mortality in males, all ages, </a:t>
            </a:r>
          </a:p>
          <a:p>
            <a:pPr defTabSz="1042988" eaLnBrk="1" hangingPunct="1">
              <a:defRPr/>
            </a:pPr>
            <a:r>
              <a:rPr lang="en-GB" sz="3200" dirty="0" smtClean="0">
                <a:solidFill>
                  <a:srgbClr val="423F74"/>
                </a:solidFill>
                <a:latin typeface="+mj-lt"/>
                <a:ea typeface="+mj-ea"/>
                <a:cs typeface="+mj-cs"/>
              </a:rPr>
              <a:t>in Pembrokeshire</a:t>
            </a:r>
          </a:p>
          <a:p>
            <a:pPr defTabSz="1042988" eaLnBrk="1" hangingPunct="1">
              <a:spcBef>
                <a:spcPts val="600"/>
              </a:spcBef>
              <a:defRPr/>
            </a:pPr>
            <a:r>
              <a:rPr lang="en-GB" sz="1600" dirty="0" smtClean="0">
                <a:solidFill>
                  <a:srgbClr val="423F74"/>
                </a:solidFill>
                <a:latin typeface="+mj-lt"/>
                <a:ea typeface="+mj-ea"/>
                <a:cs typeface="+mj-cs"/>
              </a:rPr>
              <a:t>European age-standardised rates (EASR) per 100,000 population</a:t>
            </a:r>
          </a:p>
        </p:txBody>
      </p:sp>
      <p:sp>
        <p:nvSpPr>
          <p:cNvPr id="8" name="TextBox 7"/>
          <p:cNvSpPr txBox="1"/>
          <p:nvPr/>
        </p:nvSpPr>
        <p:spPr>
          <a:xfrm>
            <a:off x="3902027" y="6138879"/>
            <a:ext cx="6786611" cy="261610"/>
          </a:xfrm>
          <a:prstGeom prst="rect">
            <a:avLst/>
          </a:prstGeom>
          <a:noFill/>
        </p:spPr>
        <p:txBody>
          <a:bodyPr wrap="square" rtlCol="0">
            <a:spAutoFit/>
          </a:bodyPr>
          <a:lstStyle/>
          <a:p>
            <a:r>
              <a:rPr lang="en-GB" sz="1100" dirty="0" smtClean="0">
                <a:latin typeface="+mn-lt"/>
              </a:rPr>
              <a:t>Produced by the Public Health Wales Observatory, using ADDE/MYE (ONS), WIMD 2008 (WG)</a:t>
            </a:r>
            <a:endParaRPr lang="en-GB" sz="1100" dirty="0">
              <a:latin typeface="+mn-lt"/>
            </a:endParaRPr>
          </a:p>
        </p:txBody>
      </p:sp>
      <p:pic>
        <p:nvPicPr>
          <p:cNvPr id="10242" name="Picture 2"/>
          <p:cNvPicPr>
            <a:picLocks noChangeAspect="1" noChangeArrowheads="1"/>
          </p:cNvPicPr>
          <p:nvPr/>
        </p:nvPicPr>
        <p:blipFill>
          <a:blip r:embed="rId3" cstate="print"/>
          <a:srcRect t="20670"/>
          <a:stretch>
            <a:fillRect/>
          </a:stretch>
        </p:blipFill>
        <p:spPr bwMode="auto">
          <a:xfrm>
            <a:off x="558000" y="1782000"/>
            <a:ext cx="9349024" cy="3859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pPr>
              <a:defRPr/>
            </a:pPr>
            <a:r>
              <a:rPr lang="en-GB" dirty="0"/>
              <a:t>Measuring </a:t>
            </a:r>
            <a:r>
              <a:rPr lang="en-GB" dirty="0" smtClean="0"/>
              <a:t>inequalities</a:t>
            </a:r>
            <a:endParaRPr lang="en-GB" dirty="0"/>
          </a:p>
        </p:txBody>
      </p:sp>
      <p:sp>
        <p:nvSpPr>
          <p:cNvPr id="5123" name="Rectangle 2"/>
          <p:cNvSpPr>
            <a:spLocks noGrp="1" noChangeArrowheads="1"/>
          </p:cNvSpPr>
          <p:nvPr>
            <p:ph type="title"/>
          </p:nvPr>
        </p:nvSpPr>
        <p:spPr/>
        <p:txBody>
          <a:bodyPr/>
          <a:lstStyle/>
          <a:p>
            <a:pPr eaLnBrk="1" hangingPunct="1"/>
            <a:r>
              <a:rPr lang="en-GB" sz="4600" dirty="0" smtClean="0">
                <a:solidFill>
                  <a:schemeClr val="tx1"/>
                </a:solidFill>
              </a:rPr>
              <a:t>Using these slides</a:t>
            </a:r>
          </a:p>
        </p:txBody>
      </p:sp>
      <p:sp>
        <p:nvSpPr>
          <p:cNvPr id="5124" name="Rectangle 3"/>
          <p:cNvSpPr>
            <a:spLocks noGrp="1" noChangeArrowheads="1"/>
          </p:cNvSpPr>
          <p:nvPr>
            <p:ph type="body" idx="1"/>
          </p:nvPr>
        </p:nvSpPr>
        <p:spPr/>
        <p:txBody>
          <a:bodyPr/>
          <a:lstStyle/>
          <a:p>
            <a:pPr eaLnBrk="1" hangingPunct="1"/>
            <a:r>
              <a:rPr lang="en-GB" sz="2800" dirty="0" smtClean="0"/>
              <a:t>These slides accompany the presentation slides for the inequalities in Wales profile.</a:t>
            </a:r>
          </a:p>
          <a:p>
            <a:pPr eaLnBrk="1" hangingPunct="1"/>
            <a:r>
              <a:rPr lang="en-GB" sz="2800" dirty="0" smtClean="0"/>
              <a:t>These slides are a resource to demonstrate examples of findings from the Public Health Wales Observatory ‘Measuring Inequalities’ profiles. </a:t>
            </a:r>
          </a:p>
          <a:p>
            <a:pPr eaLnBrk="1" hangingPunct="1"/>
            <a:r>
              <a:rPr lang="en-GB" sz="2800" dirty="0" smtClean="0"/>
              <a:t>The presentation can be used as a whole or as individual slides.</a:t>
            </a:r>
          </a:p>
          <a:p>
            <a:pPr eaLnBrk="1" hangingPunct="1"/>
            <a:r>
              <a:rPr lang="en-GB" sz="2800" dirty="0" smtClean="0"/>
              <a:t>Please acknowledge the work of the Public Health Wales Observatory when using these slides. </a:t>
            </a:r>
          </a:p>
          <a:p>
            <a:pPr eaLnBrk="1" hangingPunct="1"/>
            <a:endParaRPr lang="en-GB" sz="32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a:t>Measuring </a:t>
            </a:r>
            <a:r>
              <a:rPr lang="en-GB" dirty="0" smtClean="0"/>
              <a:t>inequalities</a:t>
            </a:r>
            <a:endParaRPr lang="en-GB" dirty="0"/>
          </a:p>
        </p:txBody>
      </p:sp>
      <p:sp>
        <p:nvSpPr>
          <p:cNvPr id="6" name="Rectangle 2"/>
          <p:cNvSpPr txBox="1">
            <a:spLocks noChangeArrowheads="1"/>
          </p:cNvSpPr>
          <p:nvPr/>
        </p:nvSpPr>
        <p:spPr bwMode="auto">
          <a:xfrm>
            <a:off x="319486" y="638153"/>
            <a:ext cx="10369152" cy="762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defTabSz="1042988" eaLnBrk="1" hangingPunct="1">
              <a:defRPr/>
            </a:pPr>
            <a:r>
              <a:rPr lang="en-GB" sz="3200" dirty="0" smtClean="0">
                <a:solidFill>
                  <a:srgbClr val="423F74"/>
                </a:solidFill>
                <a:latin typeface="+mj-lt"/>
                <a:ea typeface="+mj-ea"/>
                <a:cs typeface="+mj-cs"/>
              </a:rPr>
              <a:t>Mortality in females, all ages, </a:t>
            </a:r>
          </a:p>
          <a:p>
            <a:pPr defTabSz="1042988" eaLnBrk="1" hangingPunct="1">
              <a:defRPr/>
            </a:pPr>
            <a:r>
              <a:rPr lang="en-GB" sz="3200" dirty="0" smtClean="0">
                <a:solidFill>
                  <a:srgbClr val="423F74"/>
                </a:solidFill>
                <a:latin typeface="+mj-lt"/>
                <a:ea typeface="+mj-ea"/>
                <a:cs typeface="+mj-cs"/>
              </a:rPr>
              <a:t>in Pembrokeshire</a:t>
            </a:r>
          </a:p>
          <a:p>
            <a:pPr defTabSz="1042988" eaLnBrk="1" hangingPunct="1">
              <a:spcBef>
                <a:spcPts val="600"/>
              </a:spcBef>
              <a:defRPr/>
            </a:pPr>
            <a:r>
              <a:rPr lang="en-GB" sz="1600" dirty="0" smtClean="0">
                <a:solidFill>
                  <a:srgbClr val="423F74"/>
                </a:solidFill>
                <a:latin typeface="+mj-lt"/>
                <a:ea typeface="+mj-ea"/>
                <a:cs typeface="+mj-cs"/>
              </a:rPr>
              <a:t>European age standardised rates (EASR) per 100,000 population</a:t>
            </a:r>
          </a:p>
        </p:txBody>
      </p:sp>
      <p:sp>
        <p:nvSpPr>
          <p:cNvPr id="8" name="TextBox 7"/>
          <p:cNvSpPr txBox="1"/>
          <p:nvPr/>
        </p:nvSpPr>
        <p:spPr>
          <a:xfrm>
            <a:off x="3902027" y="6138879"/>
            <a:ext cx="6786611" cy="261610"/>
          </a:xfrm>
          <a:prstGeom prst="rect">
            <a:avLst/>
          </a:prstGeom>
          <a:noFill/>
        </p:spPr>
        <p:txBody>
          <a:bodyPr wrap="square" rtlCol="0">
            <a:spAutoFit/>
          </a:bodyPr>
          <a:lstStyle/>
          <a:p>
            <a:r>
              <a:rPr lang="en-GB" sz="1100" dirty="0" smtClean="0">
                <a:latin typeface="+mn-lt"/>
              </a:rPr>
              <a:t>Produced by the Public Health Wales Observatory, using ADDE/MYE (ONS), WIMD 2008 (WG)</a:t>
            </a:r>
            <a:endParaRPr lang="en-GB" sz="1100" dirty="0">
              <a:latin typeface="+mn-lt"/>
            </a:endParaRPr>
          </a:p>
        </p:txBody>
      </p:sp>
      <p:pic>
        <p:nvPicPr>
          <p:cNvPr id="9218" name="Picture 2"/>
          <p:cNvPicPr>
            <a:picLocks noChangeAspect="1" noChangeArrowheads="1"/>
          </p:cNvPicPr>
          <p:nvPr/>
        </p:nvPicPr>
        <p:blipFill>
          <a:blip r:embed="rId3" cstate="print"/>
          <a:srcRect t="20670"/>
          <a:stretch>
            <a:fillRect/>
          </a:stretch>
        </p:blipFill>
        <p:spPr bwMode="auto">
          <a:xfrm>
            <a:off x="558000" y="1782000"/>
            <a:ext cx="9349024" cy="3859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221" y="2495541"/>
            <a:ext cx="10144196" cy="762000"/>
          </a:xfrm>
        </p:spPr>
        <p:txBody>
          <a:bodyPr/>
          <a:lstStyle/>
          <a:p>
            <a:pPr algn="ctr"/>
            <a:r>
              <a:rPr lang="en-GB" sz="8000" dirty="0" smtClean="0"/>
              <a:t>Carmarthenshire</a:t>
            </a:r>
            <a:endParaRPr lang="en-GB" sz="8000" dirty="0"/>
          </a:p>
        </p:txBody>
      </p:sp>
      <p:sp>
        <p:nvSpPr>
          <p:cNvPr id="4" name="Footer Placeholder 3"/>
          <p:cNvSpPr>
            <a:spLocks noGrp="1"/>
          </p:cNvSpPr>
          <p:nvPr>
            <p:ph type="ftr" sz="quarter" idx="10"/>
          </p:nvPr>
        </p:nvSpPr>
        <p:spPr/>
        <p:txBody>
          <a:bodyPr/>
          <a:lstStyle/>
          <a:p>
            <a:pPr>
              <a:defRPr/>
            </a:pPr>
            <a:r>
              <a:rPr lang="en-GB" smtClean="0"/>
              <a:t>Measuring inequalities</a:t>
            </a:r>
            <a:endParaRPr lang="en-GB"/>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a:t>Measuring </a:t>
            </a:r>
            <a:r>
              <a:rPr lang="en-GB" dirty="0" smtClean="0"/>
              <a:t>inequalities</a:t>
            </a:r>
            <a:endParaRPr lang="en-GB" dirty="0"/>
          </a:p>
        </p:txBody>
      </p:sp>
      <p:sp>
        <p:nvSpPr>
          <p:cNvPr id="6" name="Rectangle 5"/>
          <p:cNvSpPr/>
          <p:nvPr/>
        </p:nvSpPr>
        <p:spPr bwMode="auto">
          <a:xfrm>
            <a:off x="0" y="6353193"/>
            <a:ext cx="10688638" cy="120965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1" charset="-128"/>
            </a:endParaRPr>
          </a:p>
        </p:txBody>
      </p:sp>
      <p:pic>
        <p:nvPicPr>
          <p:cNvPr id="5" name="Picture 4" descr="20110512_MerthyrTydfil_WIMD_MJW.JPG"/>
          <p:cNvPicPr>
            <a:picLocks noChangeAspect="1"/>
          </p:cNvPicPr>
          <p:nvPr/>
        </p:nvPicPr>
        <p:blipFill>
          <a:blip r:embed="rId3" cstate="print"/>
          <a:srcRect t="1646" r="6977" b="44868"/>
          <a:stretch>
            <a:fillRect/>
          </a:stretch>
        </p:blipFill>
        <p:spPr>
          <a:xfrm>
            <a:off x="1986733" y="1209657"/>
            <a:ext cx="7550447" cy="6134738"/>
          </a:xfrm>
          <a:prstGeom prst="rect">
            <a:avLst/>
          </a:prstGeom>
        </p:spPr>
      </p:pic>
      <p:sp>
        <p:nvSpPr>
          <p:cNvPr id="9" name="Rectangle 2"/>
          <p:cNvSpPr txBox="1">
            <a:spLocks noChangeArrowheads="1"/>
          </p:cNvSpPr>
          <p:nvPr/>
        </p:nvSpPr>
        <p:spPr bwMode="auto">
          <a:xfrm>
            <a:off x="558000" y="280800"/>
            <a:ext cx="9142707" cy="762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marL="0" marR="0" lvl="0" indent="0" algn="l" defTabSz="1042988" rtl="0" eaLnBrk="1" fontAlgn="base" latinLnBrk="0" hangingPunct="1">
              <a:lnSpc>
                <a:spcPct val="100000"/>
              </a:lnSpc>
              <a:spcBef>
                <a:spcPct val="0"/>
              </a:spcBef>
              <a:spcAft>
                <a:spcPct val="0"/>
              </a:spcAft>
              <a:buClrTx/>
              <a:buSzTx/>
              <a:buFontTx/>
              <a:buNone/>
              <a:tabLst/>
              <a:defRPr/>
            </a:pPr>
            <a:r>
              <a:rPr lang="en-GB" sz="3200" kern="0" dirty="0" smtClean="0">
                <a:solidFill>
                  <a:srgbClr val="423F74"/>
                </a:solidFill>
                <a:latin typeface="+mj-lt"/>
                <a:ea typeface="+mj-ea"/>
                <a:cs typeface="+mj-cs"/>
              </a:rPr>
              <a:t>Local fifths of deprivation: Carmarthenshire</a:t>
            </a:r>
            <a:endParaRPr kumimoji="0" lang="en-GB" sz="3200" b="0" i="0" u="none" strike="noStrike" kern="0" cap="none" spc="0" normalizeH="0" baseline="0" noProof="0" dirty="0" smtClean="0">
              <a:ln>
                <a:noFill/>
              </a:ln>
              <a:solidFill>
                <a:srgbClr val="423F74"/>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a:t>Measuring </a:t>
            </a:r>
            <a:r>
              <a:rPr lang="en-GB" dirty="0" smtClean="0"/>
              <a:t>inequalities</a:t>
            </a:r>
            <a:endParaRPr lang="en-GB" dirty="0"/>
          </a:p>
        </p:txBody>
      </p:sp>
      <p:sp>
        <p:nvSpPr>
          <p:cNvPr id="9219" name="Rectangle 2"/>
          <p:cNvSpPr>
            <a:spLocks noGrp="1" noChangeArrowheads="1"/>
          </p:cNvSpPr>
          <p:nvPr>
            <p:ph type="title"/>
          </p:nvPr>
        </p:nvSpPr>
        <p:spPr>
          <a:xfrm>
            <a:off x="557974" y="280963"/>
            <a:ext cx="9611552" cy="762000"/>
          </a:xfrm>
        </p:spPr>
        <p:txBody>
          <a:bodyPr/>
          <a:lstStyle/>
          <a:p>
            <a:pPr eaLnBrk="1" hangingPunct="1"/>
            <a:r>
              <a:rPr lang="en-GB" sz="3200" dirty="0" smtClean="0"/>
              <a:t>Life expectancies in Carmarthenshire</a:t>
            </a:r>
          </a:p>
        </p:txBody>
      </p:sp>
      <p:sp>
        <p:nvSpPr>
          <p:cNvPr id="5" name="TextBox 4"/>
          <p:cNvSpPr txBox="1"/>
          <p:nvPr/>
        </p:nvSpPr>
        <p:spPr>
          <a:xfrm>
            <a:off x="3902027" y="6138879"/>
            <a:ext cx="6786611" cy="261610"/>
          </a:xfrm>
          <a:prstGeom prst="rect">
            <a:avLst/>
          </a:prstGeom>
          <a:noFill/>
        </p:spPr>
        <p:txBody>
          <a:bodyPr wrap="square" rtlCol="0">
            <a:spAutoFit/>
          </a:bodyPr>
          <a:lstStyle/>
          <a:p>
            <a:r>
              <a:rPr lang="en-GB" sz="1100" dirty="0" smtClean="0">
                <a:latin typeface="+mn-lt"/>
              </a:rPr>
              <a:t>Produced by the Public Health Wales Observatory, using ADDE/MYE (ONS), WIMD/WHS (WG)</a:t>
            </a:r>
            <a:endParaRPr lang="en-GB" sz="1100" dirty="0">
              <a:latin typeface="+mn-lt"/>
            </a:endParaRPr>
          </a:p>
        </p:txBody>
      </p:sp>
      <p:pic>
        <p:nvPicPr>
          <p:cNvPr id="2" name="Picture 2"/>
          <p:cNvPicPr>
            <a:picLocks noChangeAspect="1" noChangeArrowheads="1"/>
          </p:cNvPicPr>
          <p:nvPr/>
        </p:nvPicPr>
        <p:blipFill>
          <a:blip r:embed="rId3" cstate="print"/>
          <a:srcRect t="13855"/>
          <a:stretch>
            <a:fillRect/>
          </a:stretch>
        </p:blipFill>
        <p:spPr bwMode="auto">
          <a:xfrm>
            <a:off x="1270800" y="1425600"/>
            <a:ext cx="8172025" cy="457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a:t>Measuring </a:t>
            </a:r>
            <a:r>
              <a:rPr lang="en-GB" dirty="0" smtClean="0"/>
              <a:t>inequalities</a:t>
            </a:r>
            <a:endParaRPr lang="en-GB" dirty="0"/>
          </a:p>
        </p:txBody>
      </p:sp>
      <p:sp>
        <p:nvSpPr>
          <p:cNvPr id="7" name="Rectangle 2"/>
          <p:cNvSpPr txBox="1">
            <a:spLocks noChangeArrowheads="1"/>
          </p:cNvSpPr>
          <p:nvPr/>
        </p:nvSpPr>
        <p:spPr bwMode="auto">
          <a:xfrm>
            <a:off x="319486" y="638153"/>
            <a:ext cx="10369152" cy="762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defTabSz="1042988" eaLnBrk="1" hangingPunct="1">
              <a:defRPr/>
            </a:pPr>
            <a:r>
              <a:rPr lang="en-GB" sz="3200" dirty="0" smtClean="0">
                <a:solidFill>
                  <a:srgbClr val="423F74"/>
                </a:solidFill>
                <a:latin typeface="+mj-lt"/>
                <a:ea typeface="+mj-ea"/>
                <a:cs typeface="+mj-cs"/>
              </a:rPr>
              <a:t>Mortality in males, all ages, in      </a:t>
            </a:r>
          </a:p>
          <a:p>
            <a:pPr defTabSz="1042988" eaLnBrk="1" hangingPunct="1">
              <a:defRPr/>
            </a:pPr>
            <a:r>
              <a:rPr lang="en-GB" sz="3200" dirty="0" smtClean="0">
                <a:solidFill>
                  <a:srgbClr val="423F74"/>
                </a:solidFill>
                <a:latin typeface="+mj-lt"/>
                <a:ea typeface="+mj-ea"/>
                <a:cs typeface="+mj-cs"/>
              </a:rPr>
              <a:t>Carmarthenshire</a:t>
            </a:r>
          </a:p>
          <a:p>
            <a:pPr defTabSz="1042988" eaLnBrk="1" hangingPunct="1">
              <a:spcBef>
                <a:spcPts val="600"/>
              </a:spcBef>
              <a:defRPr/>
            </a:pPr>
            <a:r>
              <a:rPr lang="en-GB" sz="1600" dirty="0" smtClean="0">
                <a:solidFill>
                  <a:srgbClr val="423F74"/>
                </a:solidFill>
                <a:latin typeface="+mj-lt"/>
                <a:ea typeface="+mj-ea"/>
                <a:cs typeface="+mj-cs"/>
              </a:rPr>
              <a:t>European age-standardised rates (EASR) per 100,000 population</a:t>
            </a:r>
          </a:p>
        </p:txBody>
      </p:sp>
      <p:sp>
        <p:nvSpPr>
          <p:cNvPr id="8" name="TextBox 7"/>
          <p:cNvSpPr txBox="1"/>
          <p:nvPr/>
        </p:nvSpPr>
        <p:spPr>
          <a:xfrm>
            <a:off x="3902027" y="6138879"/>
            <a:ext cx="6786611" cy="261610"/>
          </a:xfrm>
          <a:prstGeom prst="rect">
            <a:avLst/>
          </a:prstGeom>
          <a:noFill/>
        </p:spPr>
        <p:txBody>
          <a:bodyPr wrap="square" rtlCol="0">
            <a:spAutoFit/>
          </a:bodyPr>
          <a:lstStyle/>
          <a:p>
            <a:r>
              <a:rPr lang="en-GB" sz="1100" dirty="0" smtClean="0">
                <a:latin typeface="+mn-lt"/>
              </a:rPr>
              <a:t>Produced by the Public Health Wales Observatory, using ADDE/MYE (ONS), WIMD 2008 (WG)</a:t>
            </a:r>
            <a:endParaRPr lang="en-GB" sz="1100" dirty="0">
              <a:latin typeface="+mn-lt"/>
            </a:endParaRPr>
          </a:p>
        </p:txBody>
      </p:sp>
      <p:pic>
        <p:nvPicPr>
          <p:cNvPr id="2" name="Picture 2"/>
          <p:cNvPicPr>
            <a:picLocks noChangeAspect="1" noChangeArrowheads="1"/>
          </p:cNvPicPr>
          <p:nvPr/>
        </p:nvPicPr>
        <p:blipFill>
          <a:blip r:embed="rId3" cstate="print"/>
          <a:srcRect t="20670"/>
          <a:stretch>
            <a:fillRect/>
          </a:stretch>
        </p:blipFill>
        <p:spPr bwMode="auto">
          <a:xfrm>
            <a:off x="558000" y="1782000"/>
            <a:ext cx="9349024" cy="3859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a:t>Measuring </a:t>
            </a:r>
            <a:r>
              <a:rPr lang="en-GB" dirty="0" smtClean="0"/>
              <a:t>inequalities</a:t>
            </a:r>
            <a:endParaRPr lang="en-GB" dirty="0"/>
          </a:p>
        </p:txBody>
      </p:sp>
      <p:sp>
        <p:nvSpPr>
          <p:cNvPr id="7" name="Rectangle 2"/>
          <p:cNvSpPr txBox="1">
            <a:spLocks noChangeArrowheads="1"/>
          </p:cNvSpPr>
          <p:nvPr/>
        </p:nvSpPr>
        <p:spPr bwMode="auto">
          <a:xfrm>
            <a:off x="319486" y="638153"/>
            <a:ext cx="10369152" cy="762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defTabSz="1042988" eaLnBrk="1" hangingPunct="1">
              <a:defRPr/>
            </a:pPr>
            <a:r>
              <a:rPr lang="en-GB" sz="3200" dirty="0" smtClean="0">
                <a:solidFill>
                  <a:srgbClr val="423F74"/>
                </a:solidFill>
                <a:latin typeface="+mj-lt"/>
                <a:ea typeface="+mj-ea"/>
                <a:cs typeface="+mj-cs"/>
              </a:rPr>
              <a:t>Mortality in females, all ages, in      </a:t>
            </a:r>
          </a:p>
          <a:p>
            <a:pPr defTabSz="1042988" eaLnBrk="1" hangingPunct="1">
              <a:defRPr/>
            </a:pPr>
            <a:r>
              <a:rPr lang="en-GB" sz="3200" dirty="0" smtClean="0">
                <a:solidFill>
                  <a:srgbClr val="423F74"/>
                </a:solidFill>
                <a:latin typeface="+mj-lt"/>
                <a:ea typeface="+mj-ea"/>
                <a:cs typeface="+mj-cs"/>
              </a:rPr>
              <a:t>Carmarthenshire</a:t>
            </a:r>
          </a:p>
          <a:p>
            <a:pPr defTabSz="1042988" eaLnBrk="1" hangingPunct="1">
              <a:spcBef>
                <a:spcPts val="600"/>
              </a:spcBef>
              <a:defRPr/>
            </a:pPr>
            <a:r>
              <a:rPr lang="en-GB" sz="1600" dirty="0" smtClean="0">
                <a:solidFill>
                  <a:srgbClr val="423F74"/>
                </a:solidFill>
                <a:latin typeface="+mj-lt"/>
                <a:ea typeface="+mj-ea"/>
                <a:cs typeface="+mj-cs"/>
              </a:rPr>
              <a:t>European age-standardised rates (EASR) per 100,000 population</a:t>
            </a:r>
          </a:p>
        </p:txBody>
      </p:sp>
      <p:sp>
        <p:nvSpPr>
          <p:cNvPr id="8" name="TextBox 7"/>
          <p:cNvSpPr txBox="1"/>
          <p:nvPr/>
        </p:nvSpPr>
        <p:spPr>
          <a:xfrm>
            <a:off x="3902027" y="6138879"/>
            <a:ext cx="6786611" cy="261610"/>
          </a:xfrm>
          <a:prstGeom prst="rect">
            <a:avLst/>
          </a:prstGeom>
          <a:noFill/>
        </p:spPr>
        <p:txBody>
          <a:bodyPr wrap="square" rtlCol="0">
            <a:spAutoFit/>
          </a:bodyPr>
          <a:lstStyle/>
          <a:p>
            <a:r>
              <a:rPr lang="en-GB" sz="1100" dirty="0" smtClean="0">
                <a:latin typeface="+mn-lt"/>
              </a:rPr>
              <a:t>Produced by the Public Health Wales Observatory, using ADDE/MYE (ONS), WIMD 2008 (WG)</a:t>
            </a:r>
            <a:endParaRPr lang="en-GB" sz="1100" dirty="0">
              <a:latin typeface="+mn-lt"/>
            </a:endParaRPr>
          </a:p>
        </p:txBody>
      </p:sp>
      <p:pic>
        <p:nvPicPr>
          <p:cNvPr id="2" name="Picture 2"/>
          <p:cNvPicPr>
            <a:picLocks noChangeAspect="1" noChangeArrowheads="1"/>
          </p:cNvPicPr>
          <p:nvPr/>
        </p:nvPicPr>
        <p:blipFill>
          <a:blip r:embed="rId3" cstate="print"/>
          <a:srcRect t="20670"/>
          <a:stretch>
            <a:fillRect/>
          </a:stretch>
        </p:blipFill>
        <p:spPr bwMode="auto">
          <a:xfrm>
            <a:off x="558000" y="1782000"/>
            <a:ext cx="9349024" cy="3859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More information</a:t>
            </a:r>
            <a:endParaRPr lang="en-GB" dirty="0"/>
          </a:p>
        </p:txBody>
      </p:sp>
      <p:sp>
        <p:nvSpPr>
          <p:cNvPr id="3" name="Content Placeholder 2"/>
          <p:cNvSpPr>
            <a:spLocks noGrp="1"/>
          </p:cNvSpPr>
          <p:nvPr>
            <p:ph idx="1"/>
          </p:nvPr>
        </p:nvSpPr>
        <p:spPr/>
        <p:txBody>
          <a:bodyPr/>
          <a:lstStyle/>
          <a:p>
            <a:pPr>
              <a:buNone/>
            </a:pPr>
            <a:r>
              <a:rPr lang="en-GB" u="sng" dirty="0" smtClean="0">
                <a:hlinkClick r:id="rId3"/>
              </a:rPr>
              <a:t> </a:t>
            </a:r>
            <a:r>
              <a:rPr lang="en-GB" u="sng" dirty="0" smtClean="0">
                <a:solidFill>
                  <a:srgbClr val="423F74"/>
                </a:solidFill>
                <a:hlinkClick r:id="rId3"/>
              </a:rPr>
              <a:t>www.publichealthwalesobservatory.wales.nhs.uk/inequalities</a:t>
            </a:r>
            <a:r>
              <a:rPr lang="en-GB" dirty="0" smtClean="0">
                <a:solidFill>
                  <a:srgbClr val="423F74"/>
                </a:solidFill>
              </a:rPr>
              <a:t> </a:t>
            </a:r>
            <a:endParaRPr lang="en-GB" dirty="0">
              <a:solidFill>
                <a:srgbClr val="423F74"/>
              </a:solidFill>
            </a:endParaRPr>
          </a:p>
        </p:txBody>
      </p:sp>
      <p:sp>
        <p:nvSpPr>
          <p:cNvPr id="4" name="Footer Placeholder 3"/>
          <p:cNvSpPr>
            <a:spLocks noGrp="1"/>
          </p:cNvSpPr>
          <p:nvPr>
            <p:ph type="ftr" sz="quarter" idx="10"/>
          </p:nvPr>
        </p:nvSpPr>
        <p:spPr/>
        <p:txBody>
          <a:bodyPr/>
          <a:lstStyle/>
          <a:p>
            <a:pPr>
              <a:defRPr/>
            </a:pPr>
            <a:r>
              <a:rPr lang="en-GB" smtClean="0"/>
              <a:t>Measuring inequalities</a:t>
            </a:r>
            <a:endParaRPr lang="en-GB"/>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Acknowledgements</a:t>
            </a:r>
            <a:endParaRPr lang="en-GB" dirty="0"/>
          </a:p>
        </p:txBody>
      </p:sp>
      <p:sp>
        <p:nvSpPr>
          <p:cNvPr id="5" name="Text Placeholder 4"/>
          <p:cNvSpPr>
            <a:spLocks noGrp="1"/>
          </p:cNvSpPr>
          <p:nvPr>
            <p:ph type="body" idx="1"/>
          </p:nvPr>
        </p:nvSpPr>
        <p:spPr>
          <a:xfrm>
            <a:off x="5558633" y="1352533"/>
            <a:ext cx="4722812" cy="706438"/>
          </a:xfrm>
        </p:spPr>
        <p:txBody>
          <a:bodyPr/>
          <a:lstStyle/>
          <a:p>
            <a:r>
              <a:rPr lang="en-US" dirty="0" smtClean="0"/>
              <a:t>Project Board</a:t>
            </a:r>
            <a:endParaRPr lang="en-GB" dirty="0"/>
          </a:p>
        </p:txBody>
      </p:sp>
      <p:sp>
        <p:nvSpPr>
          <p:cNvPr id="3" name="Content Placeholder 2"/>
          <p:cNvSpPr>
            <a:spLocks noGrp="1"/>
          </p:cNvSpPr>
          <p:nvPr>
            <p:ph sz="half" idx="2"/>
          </p:nvPr>
        </p:nvSpPr>
        <p:spPr>
          <a:xfrm>
            <a:off x="5558633" y="2066913"/>
            <a:ext cx="4722812" cy="4357687"/>
          </a:xfrm>
        </p:spPr>
        <p:txBody>
          <a:bodyPr/>
          <a:lstStyle/>
          <a:p>
            <a:pPr>
              <a:buNone/>
            </a:pPr>
            <a:r>
              <a:rPr lang="en-GB" sz="2600" dirty="0" smtClean="0"/>
              <a:t>Ciarán Humphreys</a:t>
            </a:r>
          </a:p>
          <a:p>
            <a:pPr>
              <a:buNone/>
            </a:pPr>
            <a:r>
              <a:rPr lang="en-US" sz="2600" dirty="0" smtClean="0"/>
              <a:t>Annie Delahunty</a:t>
            </a:r>
          </a:p>
          <a:p>
            <a:pPr>
              <a:buNone/>
            </a:pPr>
            <a:r>
              <a:rPr lang="en-US" sz="2600" dirty="0" smtClean="0"/>
              <a:t>Nathan Lester</a:t>
            </a:r>
            <a:endParaRPr lang="en-GB" sz="2600" dirty="0"/>
          </a:p>
        </p:txBody>
      </p:sp>
      <p:sp>
        <p:nvSpPr>
          <p:cNvPr id="6" name="Text Placeholder 5"/>
          <p:cNvSpPr>
            <a:spLocks noGrp="1"/>
          </p:cNvSpPr>
          <p:nvPr>
            <p:ph type="body" sz="quarter" idx="3"/>
          </p:nvPr>
        </p:nvSpPr>
        <p:spPr>
          <a:xfrm>
            <a:off x="415097" y="1352533"/>
            <a:ext cx="4724400" cy="706438"/>
          </a:xfrm>
        </p:spPr>
        <p:txBody>
          <a:bodyPr/>
          <a:lstStyle/>
          <a:p>
            <a:r>
              <a:rPr lang="en-US" dirty="0" smtClean="0"/>
              <a:t>Project team</a:t>
            </a:r>
            <a:endParaRPr lang="en-GB" dirty="0"/>
          </a:p>
        </p:txBody>
      </p:sp>
      <p:sp>
        <p:nvSpPr>
          <p:cNvPr id="7" name="Content Placeholder 6"/>
          <p:cNvSpPr>
            <a:spLocks noGrp="1"/>
          </p:cNvSpPr>
          <p:nvPr>
            <p:ph sz="quarter" idx="4"/>
          </p:nvPr>
        </p:nvSpPr>
        <p:spPr>
          <a:xfrm>
            <a:off x="415097" y="2066913"/>
            <a:ext cx="4724400" cy="4357687"/>
          </a:xfrm>
        </p:spPr>
        <p:txBody>
          <a:bodyPr/>
          <a:lstStyle/>
          <a:p>
            <a:pPr>
              <a:buNone/>
            </a:pPr>
            <a:r>
              <a:rPr lang="en-GB" sz="2600" dirty="0" smtClean="0"/>
              <a:t>Project manager: </a:t>
            </a:r>
          </a:p>
          <a:p>
            <a:pPr>
              <a:buNone/>
            </a:pPr>
            <a:r>
              <a:rPr lang="en-GB" sz="2600" dirty="0" smtClean="0"/>
              <a:t>	Andrea Gartner</a:t>
            </a:r>
          </a:p>
          <a:p>
            <a:pPr>
              <a:buNone/>
            </a:pPr>
            <a:r>
              <a:rPr lang="en-GB" sz="2600" dirty="0" smtClean="0"/>
              <a:t>Team: Margaret Webber, Hugo Cosh, Gareth Davies, Anna Childs, Bethan Patterson, Claire Tiffany, Ruth Davies</a:t>
            </a:r>
          </a:p>
          <a:p>
            <a:pPr>
              <a:buNone/>
            </a:pPr>
            <a:endParaRPr lang="en-US" dirty="0" smtClean="0"/>
          </a:p>
          <a:p>
            <a:endParaRPr lang="en-GB" dirty="0"/>
          </a:p>
        </p:txBody>
      </p:sp>
      <p:sp>
        <p:nvSpPr>
          <p:cNvPr id="4" name="Footer Placeholder 3"/>
          <p:cNvSpPr>
            <a:spLocks noGrp="1"/>
          </p:cNvSpPr>
          <p:nvPr>
            <p:ph type="ftr" sz="quarter" idx="10"/>
          </p:nvPr>
        </p:nvSpPr>
        <p:spPr/>
        <p:txBody>
          <a:bodyPr/>
          <a:lstStyle/>
          <a:p>
            <a:pPr>
              <a:defRPr/>
            </a:pPr>
            <a:r>
              <a:rPr lang="en-GB" dirty="0" smtClean="0"/>
              <a:t>Measuring inequalities</a:t>
            </a:r>
            <a:endParaRPr lang="en-GB" dirty="0"/>
          </a:p>
        </p:txBody>
      </p:sp>
      <p:sp>
        <p:nvSpPr>
          <p:cNvPr id="8" name="TextBox 7"/>
          <p:cNvSpPr txBox="1"/>
          <p:nvPr/>
        </p:nvSpPr>
        <p:spPr>
          <a:xfrm>
            <a:off x="415097" y="5210185"/>
            <a:ext cx="10130665" cy="1154162"/>
          </a:xfrm>
          <a:prstGeom prst="rect">
            <a:avLst/>
          </a:prstGeom>
          <a:noFill/>
        </p:spPr>
        <p:txBody>
          <a:bodyPr wrap="square" rtlCol="0">
            <a:spAutoFit/>
          </a:bodyPr>
          <a:lstStyle/>
          <a:p>
            <a:r>
              <a:rPr lang="en-US" sz="2300" b="1" dirty="0" smtClean="0">
                <a:latin typeface="+mn-lt"/>
              </a:rPr>
              <a:t>Public Health Wales</a:t>
            </a:r>
            <a:r>
              <a:rPr lang="en-US" sz="2300" dirty="0" smtClean="0">
                <a:latin typeface="+mn-lt"/>
              </a:rPr>
              <a:t>: Susan Belfourd, Chris Lines, Carolyn Lester</a:t>
            </a:r>
          </a:p>
          <a:p>
            <a:r>
              <a:rPr lang="en-US" sz="2300" b="1" dirty="0" smtClean="0">
                <a:latin typeface="+mn-lt"/>
              </a:rPr>
              <a:t>Others</a:t>
            </a:r>
            <a:r>
              <a:rPr lang="en-US" sz="2300" dirty="0" smtClean="0">
                <a:latin typeface="+mn-lt"/>
              </a:rPr>
              <a:t>: Welsh Government, Office for National Statistics, London Health Observatory, East Midlands Public Health Observatory</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9543" y="2495541"/>
            <a:ext cx="7046913" cy="762000"/>
          </a:xfrm>
        </p:spPr>
        <p:txBody>
          <a:bodyPr/>
          <a:lstStyle/>
          <a:p>
            <a:pPr algn="ctr"/>
            <a:r>
              <a:rPr lang="en-GB" sz="8000" dirty="0" smtClean="0"/>
              <a:t>Hywel Dda</a:t>
            </a:r>
            <a:endParaRPr lang="en-GB" sz="8000" dirty="0"/>
          </a:p>
        </p:txBody>
      </p:sp>
      <p:sp>
        <p:nvSpPr>
          <p:cNvPr id="4" name="Footer Placeholder 3"/>
          <p:cNvSpPr>
            <a:spLocks noGrp="1"/>
          </p:cNvSpPr>
          <p:nvPr>
            <p:ph type="ftr" sz="quarter" idx="10"/>
          </p:nvPr>
        </p:nvSpPr>
        <p:spPr/>
        <p:txBody>
          <a:bodyPr/>
          <a:lstStyle/>
          <a:p>
            <a:pPr>
              <a:defRPr/>
            </a:pPr>
            <a:r>
              <a:rPr lang="en-GB" smtClean="0"/>
              <a:t>Measuring inequalities</a:t>
            </a:r>
            <a:endParaRPr lang="en-GB"/>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0" y="6353193"/>
            <a:ext cx="10688638" cy="120965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1" charset="-128"/>
            </a:endParaRPr>
          </a:p>
        </p:txBody>
      </p:sp>
      <p:sp>
        <p:nvSpPr>
          <p:cNvPr id="4" name="Footer Placeholder 3"/>
          <p:cNvSpPr>
            <a:spLocks noGrp="1"/>
          </p:cNvSpPr>
          <p:nvPr>
            <p:ph type="ftr" sz="quarter" idx="10"/>
          </p:nvPr>
        </p:nvSpPr>
        <p:spPr/>
        <p:txBody>
          <a:bodyPr/>
          <a:lstStyle/>
          <a:p>
            <a:pPr>
              <a:defRPr/>
            </a:pPr>
            <a:r>
              <a:rPr lang="en-GB" dirty="0"/>
              <a:t>Measuring </a:t>
            </a:r>
            <a:r>
              <a:rPr lang="en-GB" dirty="0" smtClean="0"/>
              <a:t>inequalities</a:t>
            </a:r>
            <a:endParaRPr lang="en-GB" dirty="0"/>
          </a:p>
        </p:txBody>
      </p:sp>
      <p:sp>
        <p:nvSpPr>
          <p:cNvPr id="9" name="Rectangle 2"/>
          <p:cNvSpPr txBox="1">
            <a:spLocks noChangeArrowheads="1"/>
          </p:cNvSpPr>
          <p:nvPr/>
        </p:nvSpPr>
        <p:spPr bwMode="auto">
          <a:xfrm>
            <a:off x="558000" y="68400"/>
            <a:ext cx="9469716" cy="762000"/>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marL="0" marR="0" lvl="0" indent="0" algn="l" defTabSz="1042988" rtl="0" eaLnBrk="1" fontAlgn="base" latinLnBrk="0" hangingPunct="1">
              <a:lnSpc>
                <a:spcPct val="100000"/>
              </a:lnSpc>
              <a:spcBef>
                <a:spcPct val="0"/>
              </a:spcBef>
              <a:spcAft>
                <a:spcPct val="0"/>
              </a:spcAft>
              <a:buClrTx/>
              <a:buSzTx/>
              <a:buFontTx/>
              <a:buNone/>
              <a:tabLst/>
              <a:defRPr/>
            </a:pPr>
            <a:r>
              <a:rPr lang="en-GB" sz="3200" kern="0" dirty="0" smtClean="0">
                <a:solidFill>
                  <a:srgbClr val="423F74"/>
                </a:solidFill>
                <a:latin typeface="+mj-lt"/>
                <a:ea typeface="+mj-ea"/>
                <a:cs typeface="+mj-cs"/>
              </a:rPr>
              <a:t>Local fifths of deprivation: </a:t>
            </a:r>
          </a:p>
          <a:p>
            <a:pPr marL="0" marR="0" lvl="0" indent="0" algn="l" defTabSz="1042988" rtl="0" eaLnBrk="1" fontAlgn="base" latinLnBrk="0" hangingPunct="1">
              <a:lnSpc>
                <a:spcPct val="100000"/>
              </a:lnSpc>
              <a:spcBef>
                <a:spcPct val="0"/>
              </a:spcBef>
              <a:spcAft>
                <a:spcPct val="0"/>
              </a:spcAft>
              <a:buClrTx/>
              <a:buSzTx/>
              <a:buFontTx/>
              <a:buNone/>
              <a:tabLst/>
              <a:defRPr/>
            </a:pPr>
            <a:r>
              <a:rPr lang="en-GB" sz="3200" kern="0" dirty="0" smtClean="0">
                <a:solidFill>
                  <a:srgbClr val="423F74"/>
                </a:solidFill>
                <a:latin typeface="+mj-lt"/>
                <a:ea typeface="+mj-ea"/>
                <a:cs typeface="+mj-cs"/>
              </a:rPr>
              <a:t>Hywel Dda</a:t>
            </a:r>
            <a:endParaRPr kumimoji="0" lang="en-GB" sz="3200" b="0" i="0" u="none" strike="noStrike" kern="0" cap="none" spc="0" normalizeH="0" baseline="0" noProof="0" dirty="0" smtClean="0">
              <a:ln>
                <a:noFill/>
              </a:ln>
              <a:solidFill>
                <a:srgbClr val="423F74"/>
              </a:solidFill>
              <a:effectLst/>
              <a:uLnTx/>
              <a:uFillTx/>
              <a:latin typeface="+mj-lt"/>
              <a:ea typeface="+mj-ea"/>
              <a:cs typeface="+mj-cs"/>
            </a:endParaRPr>
          </a:p>
        </p:txBody>
      </p:sp>
      <p:pic>
        <p:nvPicPr>
          <p:cNvPr id="7" name="Picture 6" descr="20110418_ABMU_WIMD_map_MJW.JPG"/>
          <p:cNvPicPr>
            <a:picLocks noChangeAspect="1"/>
          </p:cNvPicPr>
          <p:nvPr/>
        </p:nvPicPr>
        <p:blipFill>
          <a:blip r:embed="rId3" cstate="print"/>
          <a:srcRect b="36007"/>
          <a:stretch>
            <a:fillRect/>
          </a:stretch>
        </p:blipFill>
        <p:spPr>
          <a:xfrm>
            <a:off x="1772419" y="1093955"/>
            <a:ext cx="7000924" cy="6330808"/>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t="13855"/>
          <a:stretch>
            <a:fillRect/>
          </a:stretch>
        </p:blipFill>
        <p:spPr bwMode="auto">
          <a:xfrm>
            <a:off x="1270800" y="1425600"/>
            <a:ext cx="8172025" cy="4572000"/>
          </a:xfrm>
          <a:prstGeom prst="rect">
            <a:avLst/>
          </a:prstGeom>
          <a:noFill/>
          <a:ln w="9525">
            <a:noFill/>
            <a:miter lim="800000"/>
            <a:headEnd/>
            <a:tailEnd/>
          </a:ln>
          <a:effectLst/>
        </p:spPr>
      </p:pic>
      <p:sp>
        <p:nvSpPr>
          <p:cNvPr id="4" name="Footer Placeholder 3"/>
          <p:cNvSpPr>
            <a:spLocks noGrp="1"/>
          </p:cNvSpPr>
          <p:nvPr>
            <p:ph type="ftr" sz="quarter" idx="10"/>
          </p:nvPr>
        </p:nvSpPr>
        <p:spPr/>
        <p:txBody>
          <a:bodyPr/>
          <a:lstStyle/>
          <a:p>
            <a:pPr>
              <a:defRPr/>
            </a:pPr>
            <a:r>
              <a:rPr lang="en-GB" dirty="0"/>
              <a:t>Measuring </a:t>
            </a:r>
            <a:r>
              <a:rPr lang="en-GB" dirty="0" smtClean="0"/>
              <a:t>inequalities</a:t>
            </a:r>
            <a:endParaRPr lang="en-GB" dirty="0"/>
          </a:p>
        </p:txBody>
      </p:sp>
      <p:sp>
        <p:nvSpPr>
          <p:cNvPr id="9219" name="Rectangle 2"/>
          <p:cNvSpPr>
            <a:spLocks noGrp="1" noChangeArrowheads="1"/>
          </p:cNvSpPr>
          <p:nvPr>
            <p:ph type="title"/>
          </p:nvPr>
        </p:nvSpPr>
        <p:spPr>
          <a:xfrm>
            <a:off x="557974" y="280800"/>
            <a:ext cx="9611552" cy="762000"/>
          </a:xfrm>
          <a:noFill/>
          <a:ln w="9525">
            <a:noFill/>
            <a:miter lim="800000"/>
            <a:headEnd/>
            <a:tailEnd/>
          </a:ln>
        </p:spPr>
        <p:txBody>
          <a:bodyPr vert="horz" wrap="square" lIns="104287" tIns="52144" rIns="104287" bIns="52144" numCol="1" anchor="t" anchorCtr="0" compatLnSpc="1">
            <a:prstTxWarp prst="textNoShape">
              <a:avLst/>
            </a:prstTxWarp>
          </a:bodyPr>
          <a:lstStyle/>
          <a:p>
            <a:pPr eaLnBrk="1" hangingPunct="1">
              <a:defRPr/>
            </a:pPr>
            <a:r>
              <a:rPr lang="en-GB" sz="3200" dirty="0" smtClean="0"/>
              <a:t>Life expectancies in Hywel Dda</a:t>
            </a:r>
          </a:p>
        </p:txBody>
      </p:sp>
      <p:sp>
        <p:nvSpPr>
          <p:cNvPr id="5" name="TextBox 4"/>
          <p:cNvSpPr txBox="1"/>
          <p:nvPr/>
        </p:nvSpPr>
        <p:spPr>
          <a:xfrm>
            <a:off x="3844121" y="6163021"/>
            <a:ext cx="6844517" cy="261610"/>
          </a:xfrm>
          <a:prstGeom prst="rect">
            <a:avLst/>
          </a:prstGeom>
          <a:noFill/>
        </p:spPr>
        <p:txBody>
          <a:bodyPr wrap="square" rtlCol="0">
            <a:spAutoFit/>
          </a:bodyPr>
          <a:lstStyle/>
          <a:p>
            <a:r>
              <a:rPr lang="en-GB" sz="1100" dirty="0" smtClean="0">
                <a:latin typeface="+mn-lt"/>
              </a:rPr>
              <a:t>Produced by the Public Health Wales Observatory, using ADDE/MYE (ONS), WIMD/WHS (WG)</a:t>
            </a:r>
            <a:endParaRPr lang="en-GB" sz="1100" dirty="0">
              <a:latin typeface="+mn-l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a:t>Measuring </a:t>
            </a:r>
            <a:r>
              <a:rPr lang="en-GB" dirty="0" smtClean="0"/>
              <a:t>inequalities</a:t>
            </a:r>
            <a:endParaRPr lang="en-GB" dirty="0"/>
          </a:p>
        </p:txBody>
      </p:sp>
      <p:sp>
        <p:nvSpPr>
          <p:cNvPr id="11" name="Rectangle 2"/>
          <p:cNvSpPr txBox="1">
            <a:spLocks noChangeArrowheads="1"/>
          </p:cNvSpPr>
          <p:nvPr/>
        </p:nvSpPr>
        <p:spPr bwMode="auto">
          <a:xfrm>
            <a:off x="558000" y="68400"/>
            <a:ext cx="10369152" cy="763200"/>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defTabSz="1042988" eaLnBrk="1" hangingPunct="1">
              <a:defRPr/>
            </a:pPr>
            <a:r>
              <a:rPr lang="en-GB" sz="3200" dirty="0" smtClean="0">
                <a:solidFill>
                  <a:srgbClr val="423F74"/>
                </a:solidFill>
                <a:latin typeface="+mj-lt"/>
                <a:ea typeface="+mj-ea"/>
                <a:cs typeface="+mj-cs"/>
              </a:rPr>
              <a:t>Mortality in males under 75 in </a:t>
            </a:r>
          </a:p>
          <a:p>
            <a:pPr defTabSz="1042988" eaLnBrk="1" hangingPunct="1">
              <a:defRPr/>
            </a:pPr>
            <a:r>
              <a:rPr lang="en-GB" sz="3200" dirty="0" smtClean="0">
                <a:solidFill>
                  <a:srgbClr val="423F74"/>
                </a:solidFill>
                <a:latin typeface="+mj-lt"/>
                <a:ea typeface="+mj-ea"/>
                <a:cs typeface="+mj-cs"/>
              </a:rPr>
              <a:t>Hywel Dda</a:t>
            </a:r>
          </a:p>
          <a:p>
            <a:pPr defTabSz="1042988" eaLnBrk="1" hangingPunct="1">
              <a:spcBef>
                <a:spcPts val="600"/>
              </a:spcBef>
              <a:defRPr/>
            </a:pPr>
            <a:r>
              <a:rPr lang="en-GB" sz="1600" dirty="0" smtClean="0">
                <a:solidFill>
                  <a:srgbClr val="423F74"/>
                </a:solidFill>
                <a:latin typeface="+mj-lt"/>
                <a:ea typeface="+mj-ea"/>
                <a:cs typeface="+mj-cs"/>
              </a:rPr>
              <a:t>European age-standardised rates (EASR) per 100,000 population</a:t>
            </a:r>
          </a:p>
        </p:txBody>
      </p:sp>
      <p:sp>
        <p:nvSpPr>
          <p:cNvPr id="7" name="TextBox 6"/>
          <p:cNvSpPr txBox="1"/>
          <p:nvPr/>
        </p:nvSpPr>
        <p:spPr>
          <a:xfrm>
            <a:off x="3902027" y="6138879"/>
            <a:ext cx="6786611" cy="261610"/>
          </a:xfrm>
          <a:prstGeom prst="rect">
            <a:avLst/>
          </a:prstGeom>
          <a:noFill/>
        </p:spPr>
        <p:txBody>
          <a:bodyPr wrap="square" rtlCol="0">
            <a:spAutoFit/>
          </a:bodyPr>
          <a:lstStyle/>
          <a:p>
            <a:r>
              <a:rPr lang="en-GB" sz="1100" dirty="0" smtClean="0">
                <a:latin typeface="+mn-lt"/>
              </a:rPr>
              <a:t>Produced by the Public Health Wales Observatory, using ADDE/MYE (ONS), WIMD 2008 (WG)</a:t>
            </a:r>
            <a:endParaRPr lang="en-GB" sz="1100" dirty="0">
              <a:latin typeface="+mn-lt"/>
            </a:endParaRPr>
          </a:p>
        </p:txBody>
      </p:sp>
      <p:pic>
        <p:nvPicPr>
          <p:cNvPr id="2" name="Picture 2"/>
          <p:cNvPicPr>
            <a:picLocks noChangeAspect="1" noChangeArrowheads="1"/>
          </p:cNvPicPr>
          <p:nvPr/>
        </p:nvPicPr>
        <p:blipFill>
          <a:blip r:embed="rId3" cstate="print"/>
          <a:srcRect t="20670"/>
          <a:stretch>
            <a:fillRect/>
          </a:stretch>
        </p:blipFill>
        <p:spPr bwMode="auto">
          <a:xfrm>
            <a:off x="558000" y="1782000"/>
            <a:ext cx="9349024" cy="3859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a:t>Measuring </a:t>
            </a:r>
            <a:r>
              <a:rPr lang="en-GB" dirty="0" smtClean="0"/>
              <a:t>inequalities</a:t>
            </a:r>
            <a:endParaRPr lang="en-GB" dirty="0"/>
          </a:p>
        </p:txBody>
      </p:sp>
      <p:sp>
        <p:nvSpPr>
          <p:cNvPr id="6" name="TextBox 5"/>
          <p:cNvSpPr txBox="1"/>
          <p:nvPr/>
        </p:nvSpPr>
        <p:spPr>
          <a:xfrm>
            <a:off x="3902027" y="6138879"/>
            <a:ext cx="6786611" cy="261610"/>
          </a:xfrm>
          <a:prstGeom prst="rect">
            <a:avLst/>
          </a:prstGeom>
          <a:noFill/>
        </p:spPr>
        <p:txBody>
          <a:bodyPr wrap="square" rtlCol="0">
            <a:spAutoFit/>
          </a:bodyPr>
          <a:lstStyle/>
          <a:p>
            <a:r>
              <a:rPr lang="en-GB" sz="1100" dirty="0" smtClean="0">
                <a:latin typeface="+mn-lt"/>
              </a:rPr>
              <a:t>Produced by the Public Health Wales Observatory, using ADDE/MYE (ONS), WIMD 2008 (WG)</a:t>
            </a:r>
            <a:endParaRPr lang="en-GB" sz="1100" dirty="0">
              <a:latin typeface="+mn-lt"/>
            </a:endParaRPr>
          </a:p>
        </p:txBody>
      </p:sp>
      <p:sp>
        <p:nvSpPr>
          <p:cNvPr id="7" name="Rectangle 2"/>
          <p:cNvSpPr txBox="1">
            <a:spLocks noChangeArrowheads="1"/>
          </p:cNvSpPr>
          <p:nvPr/>
        </p:nvSpPr>
        <p:spPr bwMode="auto">
          <a:xfrm>
            <a:off x="558000" y="68400"/>
            <a:ext cx="10369152" cy="762000"/>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defTabSz="1042988" eaLnBrk="1" hangingPunct="1">
              <a:defRPr/>
            </a:pPr>
            <a:r>
              <a:rPr lang="en-GB" sz="3200" dirty="0" smtClean="0">
                <a:solidFill>
                  <a:srgbClr val="423F74"/>
                </a:solidFill>
                <a:latin typeface="+mj-lt"/>
                <a:ea typeface="+mj-ea"/>
                <a:cs typeface="+mj-cs"/>
              </a:rPr>
              <a:t>Mortality in females under 75 in </a:t>
            </a:r>
          </a:p>
          <a:p>
            <a:pPr defTabSz="1042988" eaLnBrk="1" hangingPunct="1">
              <a:defRPr/>
            </a:pPr>
            <a:r>
              <a:rPr lang="en-GB" sz="3200" dirty="0" smtClean="0">
                <a:solidFill>
                  <a:srgbClr val="423F74"/>
                </a:solidFill>
                <a:latin typeface="+mj-lt"/>
                <a:ea typeface="+mj-ea"/>
                <a:cs typeface="+mj-cs"/>
              </a:rPr>
              <a:t>Hywel Dda</a:t>
            </a:r>
          </a:p>
          <a:p>
            <a:pPr defTabSz="1042988" eaLnBrk="1" hangingPunct="1">
              <a:spcBef>
                <a:spcPts val="600"/>
              </a:spcBef>
              <a:defRPr/>
            </a:pPr>
            <a:r>
              <a:rPr lang="en-GB" sz="1600" dirty="0" smtClean="0">
                <a:solidFill>
                  <a:srgbClr val="423F74"/>
                </a:solidFill>
                <a:latin typeface="+mj-lt"/>
                <a:ea typeface="+mj-ea"/>
                <a:cs typeface="+mj-cs"/>
              </a:rPr>
              <a:t>European age-standardised rates (EASR) per 100,000 population</a:t>
            </a:r>
          </a:p>
        </p:txBody>
      </p:sp>
      <p:pic>
        <p:nvPicPr>
          <p:cNvPr id="1029" name="Picture 5"/>
          <p:cNvPicPr>
            <a:picLocks noChangeAspect="1" noChangeArrowheads="1"/>
          </p:cNvPicPr>
          <p:nvPr/>
        </p:nvPicPr>
        <p:blipFill>
          <a:blip r:embed="rId3" cstate="print"/>
          <a:srcRect t="19476"/>
          <a:stretch>
            <a:fillRect/>
          </a:stretch>
        </p:blipFill>
        <p:spPr bwMode="auto">
          <a:xfrm>
            <a:off x="557973" y="1709723"/>
            <a:ext cx="9499817" cy="392909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a:t>Measuring </a:t>
            </a:r>
            <a:r>
              <a:rPr lang="en-GB" dirty="0" smtClean="0"/>
              <a:t>inequalities</a:t>
            </a:r>
            <a:endParaRPr lang="en-GB" dirty="0"/>
          </a:p>
        </p:txBody>
      </p:sp>
      <p:sp>
        <p:nvSpPr>
          <p:cNvPr id="7" name="Rectangle 2"/>
          <p:cNvSpPr txBox="1">
            <a:spLocks noChangeArrowheads="1"/>
          </p:cNvSpPr>
          <p:nvPr/>
        </p:nvSpPr>
        <p:spPr bwMode="auto">
          <a:xfrm>
            <a:off x="558000" y="68400"/>
            <a:ext cx="10369152" cy="762000"/>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defTabSz="1042988" eaLnBrk="1" hangingPunct="1">
              <a:defRPr/>
            </a:pPr>
            <a:r>
              <a:rPr lang="en-GB" sz="3200" dirty="0" smtClean="0">
                <a:solidFill>
                  <a:srgbClr val="423F74"/>
                </a:solidFill>
                <a:latin typeface="+mj-lt"/>
                <a:ea typeface="+mj-ea"/>
                <a:cs typeface="+mj-cs"/>
              </a:rPr>
              <a:t>Smoking-attributable mortality in males    aged 35+ in Hywel Dda</a:t>
            </a:r>
          </a:p>
          <a:p>
            <a:pPr defTabSz="1042988" eaLnBrk="1" hangingPunct="1">
              <a:spcBef>
                <a:spcPts val="600"/>
              </a:spcBef>
              <a:defRPr/>
            </a:pPr>
            <a:r>
              <a:rPr lang="en-GB" sz="1600" dirty="0" smtClean="0">
                <a:solidFill>
                  <a:srgbClr val="423F74"/>
                </a:solidFill>
                <a:latin typeface="+mj-lt"/>
                <a:ea typeface="+mj-ea"/>
                <a:cs typeface="+mj-cs"/>
              </a:rPr>
              <a:t>European age-standardised rates (EASR) per 100,000 population</a:t>
            </a:r>
          </a:p>
        </p:txBody>
      </p:sp>
      <p:sp>
        <p:nvSpPr>
          <p:cNvPr id="8" name="TextBox 7"/>
          <p:cNvSpPr txBox="1"/>
          <p:nvPr/>
        </p:nvSpPr>
        <p:spPr>
          <a:xfrm>
            <a:off x="3486931" y="6138879"/>
            <a:ext cx="7215238" cy="261610"/>
          </a:xfrm>
          <a:prstGeom prst="rect">
            <a:avLst/>
          </a:prstGeom>
          <a:noFill/>
        </p:spPr>
        <p:txBody>
          <a:bodyPr wrap="square" rtlCol="0">
            <a:spAutoFit/>
          </a:bodyPr>
          <a:lstStyle/>
          <a:p>
            <a:r>
              <a:rPr lang="en-GB" sz="1100" dirty="0" smtClean="0">
                <a:latin typeface="+mn-lt"/>
              </a:rPr>
              <a:t>Produced by the Public Health Wales Observatory, using ADDE/MYE (ONS), WHS/WIMD 2008 (WG)</a:t>
            </a:r>
            <a:endParaRPr lang="en-GB" sz="1100" dirty="0">
              <a:latin typeface="+mn-lt"/>
            </a:endParaRPr>
          </a:p>
        </p:txBody>
      </p:sp>
      <p:pic>
        <p:nvPicPr>
          <p:cNvPr id="1026" name="Picture 2"/>
          <p:cNvPicPr>
            <a:picLocks noChangeAspect="1" noChangeArrowheads="1"/>
          </p:cNvPicPr>
          <p:nvPr/>
        </p:nvPicPr>
        <p:blipFill>
          <a:blip r:embed="rId3" cstate="print"/>
          <a:srcRect t="18426"/>
          <a:stretch>
            <a:fillRect/>
          </a:stretch>
        </p:blipFill>
        <p:spPr bwMode="auto">
          <a:xfrm>
            <a:off x="592998" y="1564888"/>
            <a:ext cx="9016988" cy="428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bwMode="auto">
          <a:xfrm>
            <a:off x="558000" y="68400"/>
            <a:ext cx="10369152" cy="762000"/>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defTabSz="1042988" eaLnBrk="1" hangingPunct="1">
              <a:defRPr/>
            </a:pPr>
            <a:r>
              <a:rPr lang="en-GB" sz="3200" dirty="0" smtClean="0">
                <a:solidFill>
                  <a:srgbClr val="423F74"/>
                </a:solidFill>
                <a:latin typeface="+mj-lt"/>
                <a:ea typeface="+mj-ea"/>
                <a:cs typeface="+mj-cs"/>
              </a:rPr>
              <a:t>Smoking-attributable mortality in females aged 35+ in Hywel Dda</a:t>
            </a:r>
          </a:p>
          <a:p>
            <a:pPr defTabSz="1042988" eaLnBrk="1" hangingPunct="1">
              <a:spcBef>
                <a:spcPts val="600"/>
              </a:spcBef>
              <a:defRPr/>
            </a:pPr>
            <a:r>
              <a:rPr lang="en-GB" sz="1600" dirty="0" smtClean="0">
                <a:solidFill>
                  <a:srgbClr val="423F74"/>
                </a:solidFill>
                <a:latin typeface="+mj-lt"/>
                <a:ea typeface="+mj-ea"/>
                <a:cs typeface="+mj-cs"/>
              </a:rPr>
              <a:t>European age-standardised rates (EASR) per 100,000 population</a:t>
            </a:r>
          </a:p>
        </p:txBody>
      </p:sp>
      <p:sp>
        <p:nvSpPr>
          <p:cNvPr id="4" name="Footer Placeholder 3"/>
          <p:cNvSpPr>
            <a:spLocks noGrp="1"/>
          </p:cNvSpPr>
          <p:nvPr>
            <p:ph type="ftr" sz="quarter" idx="10"/>
          </p:nvPr>
        </p:nvSpPr>
        <p:spPr/>
        <p:txBody>
          <a:bodyPr/>
          <a:lstStyle/>
          <a:p>
            <a:pPr>
              <a:defRPr/>
            </a:pPr>
            <a:r>
              <a:rPr lang="en-GB" dirty="0"/>
              <a:t>Measuring </a:t>
            </a:r>
            <a:r>
              <a:rPr lang="en-GB" dirty="0" smtClean="0"/>
              <a:t>inequalities</a:t>
            </a:r>
            <a:endParaRPr lang="en-GB" dirty="0"/>
          </a:p>
        </p:txBody>
      </p:sp>
      <p:sp>
        <p:nvSpPr>
          <p:cNvPr id="8" name="TextBox 7"/>
          <p:cNvSpPr txBox="1"/>
          <p:nvPr/>
        </p:nvSpPr>
        <p:spPr>
          <a:xfrm>
            <a:off x="3486931" y="6138879"/>
            <a:ext cx="7201707" cy="261610"/>
          </a:xfrm>
          <a:prstGeom prst="rect">
            <a:avLst/>
          </a:prstGeom>
          <a:noFill/>
        </p:spPr>
        <p:txBody>
          <a:bodyPr wrap="square" rtlCol="0">
            <a:spAutoFit/>
          </a:bodyPr>
          <a:lstStyle/>
          <a:p>
            <a:r>
              <a:rPr lang="en-GB" sz="1100" dirty="0" smtClean="0">
                <a:latin typeface="+mn-lt"/>
              </a:rPr>
              <a:t>Produced by the Public Health Wales Observatory, using ADDE/MYE (ONS), WHS/WIMD 2008 (WG)</a:t>
            </a:r>
            <a:endParaRPr lang="en-GB" sz="1100" dirty="0">
              <a:latin typeface="+mn-lt"/>
            </a:endParaRPr>
          </a:p>
        </p:txBody>
      </p:sp>
      <p:pic>
        <p:nvPicPr>
          <p:cNvPr id="2050" name="Picture 2"/>
          <p:cNvPicPr>
            <a:picLocks noChangeAspect="1" noChangeArrowheads="1"/>
          </p:cNvPicPr>
          <p:nvPr/>
        </p:nvPicPr>
        <p:blipFill>
          <a:blip r:embed="rId3" cstate="print"/>
          <a:srcRect t="18762"/>
          <a:stretch>
            <a:fillRect/>
          </a:stretch>
        </p:blipFill>
        <p:spPr bwMode="auto">
          <a:xfrm>
            <a:off x="557973" y="1569127"/>
            <a:ext cx="8926347" cy="428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bservatory Powerpoint Template">
  <a:themeElements>
    <a:clrScheme name="">
      <a:dk1>
        <a:srgbClr val="000000"/>
      </a:dk1>
      <a:lt1>
        <a:srgbClr val="FFFFFF"/>
      </a:lt1>
      <a:dk2>
        <a:srgbClr val="000000"/>
      </a:dk2>
      <a:lt2>
        <a:srgbClr val="808080"/>
      </a:lt2>
      <a:accent1>
        <a:srgbClr val="BBE0E3"/>
      </a:accent1>
      <a:accent2>
        <a:srgbClr val="8CC63F"/>
      </a:accent2>
      <a:accent3>
        <a:srgbClr val="FFFFFF"/>
      </a:accent3>
      <a:accent4>
        <a:srgbClr val="000000"/>
      </a:accent4>
      <a:accent5>
        <a:srgbClr val="DAEDEF"/>
      </a:accent5>
      <a:accent6>
        <a:srgbClr val="7EB338"/>
      </a:accent6>
      <a:hlink>
        <a:srgbClr val="ED1C24"/>
      </a:hlink>
      <a:folHlink>
        <a:srgbClr val="000000"/>
      </a:folHlink>
    </a:clrScheme>
    <a:fontScheme name="Observatory Powerpoint Template">
      <a:majorFont>
        <a:latin typeface="Verdana Bold"/>
        <a:ea typeface="ＭＳ Ｐゴシック"/>
        <a:cs typeface=""/>
      </a:majorFont>
      <a:minorFont>
        <a:latin typeface="Verdan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Observatory Powerpoint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bservatory Powerpoint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bservatory Powerpoint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bservatory Powerpoint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bservatory Powerpoint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bservatory Powerpoint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bservatory Powerpoint 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bservatory Powerpoint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bservatory Powerpoint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bservatory Powerpoint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bservatory Powerpoint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bservatory Powerpoint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Observatory Powerpoint Template</Template>
  <TotalTime>0</TotalTime>
  <Words>2053</Words>
  <Application>Microsoft Office PowerPoint</Application>
  <PresentationFormat>Custom</PresentationFormat>
  <Paragraphs>171</Paragraphs>
  <Slides>27</Slides>
  <Notes>27</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Observatory Powerpoint Template</vt:lpstr>
      <vt:lpstr>Measuring inequalities:  Trends in mortality and life expectancy in Hywel Dda</vt:lpstr>
      <vt:lpstr>Using these slides</vt:lpstr>
      <vt:lpstr>Hywel Dda</vt:lpstr>
      <vt:lpstr>Slide 4</vt:lpstr>
      <vt:lpstr>Life expectancies in Hywel Dda</vt:lpstr>
      <vt:lpstr>Slide 6</vt:lpstr>
      <vt:lpstr>Slide 7</vt:lpstr>
      <vt:lpstr>Slide 8</vt:lpstr>
      <vt:lpstr>Slide 9</vt:lpstr>
      <vt:lpstr>Slide 10</vt:lpstr>
      <vt:lpstr>Ceredigion</vt:lpstr>
      <vt:lpstr>Slide 12</vt:lpstr>
      <vt:lpstr>Life expectancies in Ceredigion</vt:lpstr>
      <vt:lpstr>Slide 14</vt:lpstr>
      <vt:lpstr>Slide 15</vt:lpstr>
      <vt:lpstr>Pembrokeshire</vt:lpstr>
      <vt:lpstr>Slide 17</vt:lpstr>
      <vt:lpstr>Life expectancies in Pembrokeshire</vt:lpstr>
      <vt:lpstr>Slide 19</vt:lpstr>
      <vt:lpstr>Slide 20</vt:lpstr>
      <vt:lpstr>Carmarthenshire</vt:lpstr>
      <vt:lpstr>Slide 22</vt:lpstr>
      <vt:lpstr>Life expectancies in Carmarthenshire</vt:lpstr>
      <vt:lpstr>Slide 24</vt:lpstr>
      <vt:lpstr>Slide 25</vt:lpstr>
      <vt:lpstr>More information</vt:lpstr>
      <vt:lpstr>Acknowledgements</vt:lpstr>
    </vt:vector>
  </TitlesOfParts>
  <Manager/>
  <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2012-05-29T12:48:50Z</dcterms:created>
  <dcterms:modified xsi:type="dcterms:W3CDTF">2012-05-29T12:48:53Z</dcterms:modified>
  <cp:category/>
</cp:coreProperties>
</file>