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6" r:id="rId4"/>
    <p:sldId id="258" r:id="rId5"/>
    <p:sldId id="259" r:id="rId6"/>
    <p:sldId id="261" r:id="rId7"/>
    <p:sldId id="262" r:id="rId8"/>
    <p:sldId id="260" r:id="rId9"/>
    <p:sldId id="264" r:id="rId10"/>
    <p:sldId id="265" r:id="rId11"/>
    <p:sldId id="266" r:id="rId12"/>
    <p:sldId id="267" r:id="rId13"/>
    <p:sldId id="268" r:id="rId15"/>
    <p:sldId id="269" r:id="rId16"/>
    <p:sldId id="270" r:id="rId17"/>
    <p:sldId id="271" r:id="rId18"/>
    <p:sldId id="272"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What’s in Part 1</a:t>
            </a:r>
            <a:endParaRPr lang="en-US"/>
          </a:p>
        </p:txBody>
      </p:sp>
      <p:sp>
        <p:nvSpPr>
          <p:cNvPr id="3" name="Content Placeholder 2"/>
          <p:cNvSpPr>
            <a:spLocks noGrp="1"/>
          </p:cNvSpPr>
          <p:nvPr>
            <p:ph idx="1"/>
          </p:nvPr>
        </p:nvSpPr>
        <p:spPr/>
        <p:txBody>
          <a:bodyPr/>
          <a:p>
            <a:pPr marL="0" indent="0">
              <a:buNone/>
            </a:pPr>
            <a:r>
              <a:rPr lang="en-US"/>
              <a:t>the basics, common to all languages.</a:t>
            </a:r>
            <a:endParaRPr lang="en-US"/>
          </a:p>
          <a:p>
            <a:pPr marL="0" indent="0">
              <a:buNone/>
            </a:pPr>
            <a:r>
              <a:rPr lang="en-US"/>
              <a:t>variables, lists, if statements, dictionaries, input from users, write functions, classes, work with files and handle errors, write tests for your code to check that your programs work the way intended. Testing is one of the first skills to transition from beginner to intermediate programmer.</a:t>
            </a:r>
            <a:endParaRPr lang="en-US"/>
          </a:p>
          <a:p>
            <a:pPr marL="0" indent="0">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Troubleshooting</a:t>
            </a:r>
            <a:endParaRPr lang="en-US"/>
          </a:p>
        </p:txBody>
      </p:sp>
      <p:sp>
        <p:nvSpPr>
          <p:cNvPr id="3" name="Text Placeholder 2"/>
          <p:cNvSpPr>
            <a:spLocks noGrp="1"/>
          </p:cNvSpPr>
          <p:nvPr>
            <p:ph type="body" idx="1"/>
          </p:nvPr>
        </p:nvSpPr>
        <p:spPr/>
        <p:txBody>
          <a:bodyPr/>
          <a:p>
            <a:r>
              <a:rPr lang="en-US" sz="1800"/>
              <a:t>if you can’t get your file to run think about this:</a:t>
            </a:r>
            <a:endParaRPr lang="en-US" sz="1800"/>
          </a:p>
        </p:txBody>
      </p:sp>
      <p:sp>
        <p:nvSpPr>
          <p:cNvPr id="4" name="Content Placeholder 3"/>
          <p:cNvSpPr>
            <a:spLocks noGrp="1"/>
          </p:cNvSpPr>
          <p:nvPr>
            <p:ph sz="half" idx="2"/>
          </p:nvPr>
        </p:nvSpPr>
        <p:spPr/>
        <p:txBody>
          <a:bodyPr/>
          <a:p>
            <a:r>
              <a:rPr lang="en-US" sz="2000"/>
              <a:t>step away from your computer, take a break</a:t>
            </a:r>
            <a:endParaRPr lang="en-US" sz="2000"/>
          </a:p>
          <a:p>
            <a:r>
              <a:rPr lang="en-US" sz="2000"/>
              <a:t>delete your file, and recreate</a:t>
            </a:r>
            <a:endParaRPr lang="en-US" sz="2000"/>
          </a:p>
          <a:p>
            <a:r>
              <a:rPr lang="en-US" sz="2000"/>
              <a:t>ask someone else to do it and watch their steps </a:t>
            </a:r>
            <a:endParaRPr lang="en-US" sz="2000"/>
          </a:p>
          <a:p>
            <a:r>
              <a:rPr lang="en-US" sz="2000"/>
              <a:t>check Appendix A</a:t>
            </a:r>
            <a:endParaRPr lang="en-US" sz="2000"/>
          </a:p>
          <a:p>
            <a:r>
              <a:rPr lang="en-US" sz="2000"/>
              <a:t>look around if any python pros are nearby</a:t>
            </a:r>
            <a:endParaRPr lang="en-US" sz="2000"/>
          </a:p>
          <a:p>
            <a:r>
              <a:rPr lang="en-US" sz="2000"/>
              <a:t>https://ehmathes.github.io/pcc_3c</a:t>
            </a:r>
            <a:endParaRPr lang="en-US" sz="2000"/>
          </a:p>
          <a:p>
            <a:r>
              <a:rPr lang="en-US" sz="2000"/>
              <a:t>ask for help online (</a:t>
            </a:r>
            <a:r>
              <a:rPr lang="en-US" sz="2000" b="1" i="1"/>
              <a:t>See Appendix C</a:t>
            </a:r>
            <a:r>
              <a:rPr lang="en-US" sz="2000"/>
              <a:t>)</a:t>
            </a:r>
            <a:endParaRPr lang="en-US" sz="2000"/>
          </a:p>
          <a:p>
            <a:endParaRPr lang="en-US" sz="2000"/>
          </a:p>
          <a:p>
            <a:endParaRPr lang="en-US" sz="2000"/>
          </a:p>
        </p:txBody>
      </p:sp>
      <p:sp>
        <p:nvSpPr>
          <p:cNvPr id="5" name="Text Placeholder 4"/>
          <p:cNvSpPr>
            <a:spLocks noGrp="1"/>
          </p:cNvSpPr>
          <p:nvPr>
            <p:ph type="body" sz="quarter" idx="3"/>
          </p:nvPr>
        </p:nvSpPr>
        <p:spPr/>
        <p:txBody>
          <a:bodyPr/>
          <a:p>
            <a:r>
              <a:rPr lang="en-US"/>
              <a:t>Running Python Programs from a Terminal</a:t>
            </a:r>
            <a:endParaRPr lang="en-US"/>
          </a:p>
        </p:txBody>
      </p:sp>
      <p:sp>
        <p:nvSpPr>
          <p:cNvPr id="6" name="Content Placeholder 5"/>
          <p:cNvSpPr>
            <a:spLocks noGrp="1"/>
          </p:cNvSpPr>
          <p:nvPr>
            <p:ph sz="quarter" idx="4"/>
          </p:nvPr>
        </p:nvSpPr>
        <p:spPr/>
        <p:txBody>
          <a:bodyPr/>
          <a:p>
            <a:r>
              <a:rPr lang="en-US"/>
              <a:t>Run most programs from text editors.</a:t>
            </a:r>
            <a:endParaRPr lang="en-US"/>
          </a:p>
          <a:p>
            <a:r>
              <a:rPr lang="en-US"/>
              <a:t>You can run any python file on any system python is 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Running Python Programs from a Terminal</a:t>
            </a:r>
            <a:endParaRPr lang="en-US"/>
          </a:p>
        </p:txBody>
      </p:sp>
      <p:sp>
        <p:nvSpPr>
          <p:cNvPr id="10" name="Text Placeholder 9"/>
          <p:cNvSpPr>
            <a:spLocks noGrp="1"/>
          </p:cNvSpPr>
          <p:nvPr>
            <p:ph type="body" idx="1"/>
          </p:nvPr>
        </p:nvSpPr>
        <p:spPr/>
        <p:txBody>
          <a:bodyPr/>
          <a:p>
            <a:r>
              <a:rPr lang="en-US"/>
              <a:t>On Windows</a:t>
            </a:r>
            <a:endParaRPr lang="en-US"/>
          </a:p>
        </p:txBody>
      </p:sp>
      <p:sp>
        <p:nvSpPr>
          <p:cNvPr id="11" name="Content Placeholder 10"/>
          <p:cNvSpPr>
            <a:spLocks noGrp="1"/>
          </p:cNvSpPr>
          <p:nvPr>
            <p:ph sz="half" idx="2"/>
          </p:nvPr>
        </p:nvSpPr>
        <p:spPr/>
        <p:txBody>
          <a:bodyPr/>
          <a:p>
            <a:r>
              <a:rPr lang="en-US" sz="1800"/>
              <a:t>text editor</a:t>
            </a:r>
            <a:endParaRPr lang="en-US" sz="1800"/>
          </a:p>
          <a:p>
            <a:r>
              <a:rPr lang="en-US" sz="1800"/>
              <a:t>terminal</a:t>
            </a:r>
            <a:endParaRPr lang="en-US" sz="1800"/>
          </a:p>
          <a:p>
            <a:r>
              <a:rPr lang="en-US" sz="1800" b="1"/>
              <a:t>cd</a:t>
            </a:r>
            <a:r>
              <a:rPr lang="en-US" sz="1800"/>
              <a:t>, change directory</a:t>
            </a:r>
            <a:endParaRPr lang="en-US" sz="1800"/>
          </a:p>
          <a:p>
            <a:r>
              <a:rPr lang="en-US" sz="1800" b="1"/>
              <a:t>dir</a:t>
            </a:r>
            <a:r>
              <a:rPr lang="en-US" sz="1800"/>
              <a:t>, directory</a:t>
            </a:r>
            <a:endParaRPr lang="en-US" sz="1800"/>
          </a:p>
          <a:p>
            <a:endParaRPr lang="en-US" sz="1800"/>
          </a:p>
        </p:txBody>
      </p:sp>
      <p:sp>
        <p:nvSpPr>
          <p:cNvPr id="12" name="Text Placeholder 11"/>
          <p:cNvSpPr>
            <a:spLocks noGrp="1"/>
          </p:cNvSpPr>
          <p:nvPr>
            <p:ph type="body" sz="quarter" idx="3"/>
          </p:nvPr>
        </p:nvSpPr>
        <p:spPr/>
        <p:txBody>
          <a:bodyPr/>
          <a:p>
            <a:r>
              <a:rPr lang="en-US"/>
              <a:t>On macOS and Linux</a:t>
            </a:r>
            <a:endParaRPr lang="en-US"/>
          </a:p>
        </p:txBody>
      </p:sp>
      <p:pic>
        <p:nvPicPr>
          <p:cNvPr id="14" name="Content Placeholder 13"/>
          <p:cNvPicPr>
            <a:picLocks noChangeAspect="1"/>
          </p:cNvPicPr>
          <p:nvPr>
            <p:ph sz="quarter" idx="4"/>
          </p:nvPr>
        </p:nvPicPr>
        <p:blipFill>
          <a:blip r:embed="rId1"/>
          <a:stretch>
            <a:fillRect/>
          </a:stretch>
        </p:blipFill>
        <p:spPr>
          <a:xfrm>
            <a:off x="840105" y="4261485"/>
            <a:ext cx="4504055" cy="1441450"/>
          </a:xfrm>
          <a:prstGeom prst="rect">
            <a:avLst/>
          </a:prstGeom>
        </p:spPr>
      </p:pic>
      <p:sp>
        <p:nvSpPr>
          <p:cNvPr id="15" name="Text Box 14"/>
          <p:cNvSpPr txBox="1"/>
          <p:nvPr/>
        </p:nvSpPr>
        <p:spPr>
          <a:xfrm>
            <a:off x="6286500" y="2531110"/>
            <a:ext cx="3237865" cy="2584450"/>
          </a:xfrm>
          <a:prstGeom prst="rect">
            <a:avLst/>
          </a:prstGeom>
          <a:noFill/>
        </p:spPr>
        <p:txBody>
          <a:bodyPr wrap="square" rtlCol="0">
            <a:spAutoFit/>
          </a:bodyPr>
          <a:p>
            <a:pPr marL="285750" indent="-285750">
              <a:buFont typeface="Arial" panose="020B0604020202020204" pitchFamily="34" charset="0"/>
              <a:buChar char="•"/>
            </a:pPr>
            <a:r>
              <a:rPr lang="en-US"/>
              <a:t>terminal session is same on macOS and Linux</a:t>
            </a:r>
            <a:endParaRPr lang="en-US"/>
          </a:p>
          <a:p>
            <a:pPr marL="285750" indent="-285750">
              <a:buFont typeface="Arial" panose="020B0604020202020204" pitchFamily="34" charset="0"/>
              <a:buChar char="•"/>
            </a:pPr>
            <a:r>
              <a:rPr lang="en-US" b="1"/>
              <a:t>cd</a:t>
            </a:r>
            <a:r>
              <a:rPr lang="en-US"/>
              <a:t>, change directory</a:t>
            </a:r>
            <a:endParaRPr lang="en-US"/>
          </a:p>
          <a:p>
            <a:pPr marL="285750" indent="-285750">
              <a:buFont typeface="Arial" panose="020B0604020202020204" pitchFamily="34" charset="0"/>
              <a:buChar char="•"/>
            </a:pPr>
            <a:r>
              <a:rPr lang="en-US" b="1"/>
              <a:t>ls</a:t>
            </a:r>
            <a:r>
              <a:rPr lang="en-US"/>
              <a:t>, list</a:t>
            </a:r>
            <a:endParaRPr lang="en-US"/>
          </a:p>
          <a:p>
            <a:pPr marL="285750" indent="-285750">
              <a:buFont typeface="Arial" panose="020B0604020202020204" pitchFamily="34" charset="0"/>
              <a:buChar char="•"/>
            </a:pPr>
            <a:endParaRPr lang="en-US"/>
          </a:p>
          <a:p>
            <a:pPr indent="0">
              <a:buFont typeface="Arial" panose="020B0604020202020204" pitchFamily="34" charset="0"/>
              <a:buNone/>
            </a:pPr>
            <a:r>
              <a:rPr lang="en-US" i="1"/>
              <a:t>You’ll run most things from text editor, but as work becomes more complex you’ll run more programs from a terminal.</a:t>
            </a:r>
            <a:endParaRPr lang="en-US"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TRY IT YOURSELF</a:t>
            </a:r>
            <a:endParaRPr lang="en-US"/>
          </a:p>
        </p:txBody>
      </p:sp>
      <p:sp>
        <p:nvSpPr>
          <p:cNvPr id="3" name="Text Placeholder 2"/>
          <p:cNvSpPr>
            <a:spLocks noGrp="1"/>
          </p:cNvSpPr>
          <p:nvPr>
            <p:ph type="body" idx="1"/>
          </p:nvPr>
        </p:nvSpPr>
        <p:spPr/>
        <p:txBody>
          <a:bodyPr/>
          <a:p>
            <a:r>
              <a:rPr lang="en-US"/>
              <a:t>1-1 python.org</a:t>
            </a:r>
            <a:endParaRPr lang="en-US"/>
          </a:p>
        </p:txBody>
      </p:sp>
      <p:sp>
        <p:nvSpPr>
          <p:cNvPr id="4" name="Content Placeholder 3"/>
          <p:cNvSpPr>
            <a:spLocks noGrp="1"/>
          </p:cNvSpPr>
          <p:nvPr>
            <p:ph sz="half" idx="2"/>
          </p:nvPr>
        </p:nvSpPr>
        <p:spPr/>
        <p:txBody>
          <a:bodyPr/>
          <a:p>
            <a:r>
              <a:rPr lang="en-US"/>
              <a:t>Find topics that interest you at python.org, different parts will interest you the more you learn about python.</a:t>
            </a:r>
            <a:endParaRPr lang="en-US"/>
          </a:p>
        </p:txBody>
      </p:sp>
      <p:sp>
        <p:nvSpPr>
          <p:cNvPr id="5" name="Text Placeholder 4"/>
          <p:cNvSpPr>
            <a:spLocks noGrp="1"/>
          </p:cNvSpPr>
          <p:nvPr>
            <p:ph type="body" sz="quarter" idx="3"/>
          </p:nvPr>
        </p:nvSpPr>
        <p:spPr/>
        <p:txBody>
          <a:bodyPr/>
          <a:p>
            <a:r>
              <a:rPr lang="en-US"/>
              <a:t>1-3 Infinite Skills</a:t>
            </a:r>
            <a:endParaRPr lang="en-US"/>
          </a:p>
        </p:txBody>
      </p:sp>
      <p:sp>
        <p:nvSpPr>
          <p:cNvPr id="6" name="Content Placeholder 5"/>
          <p:cNvSpPr>
            <a:spLocks noGrp="1"/>
          </p:cNvSpPr>
          <p:nvPr>
            <p:ph sz="quarter" idx="4"/>
          </p:nvPr>
        </p:nvSpPr>
        <p:spPr/>
        <p:txBody>
          <a:bodyPr/>
          <a:p>
            <a:r>
              <a:rPr lang="en-US"/>
              <a:t>If you had infinite skills, what would you build? Keep an “ideas” notebook. Describe 3 programs you want to create.</a:t>
            </a:r>
            <a:endParaRPr lang="en-US"/>
          </a:p>
        </p:txBody>
      </p:sp>
      <p:sp>
        <p:nvSpPr>
          <p:cNvPr id="7" name="Text Box 6"/>
          <p:cNvSpPr txBox="1"/>
          <p:nvPr/>
        </p:nvSpPr>
        <p:spPr>
          <a:xfrm>
            <a:off x="444500" y="4706620"/>
            <a:ext cx="4635500" cy="2183765"/>
          </a:xfrm>
          <a:prstGeom prst="rect">
            <a:avLst/>
          </a:prstGeom>
          <a:noFill/>
        </p:spPr>
        <p:txBody>
          <a:bodyPr wrap="square" rtlCol="0">
            <a:spAutoFit/>
          </a:bodyPr>
          <a:p>
            <a:r>
              <a:rPr lang="en-US" sz="2800" b="1"/>
              <a:t>Summary</a:t>
            </a:r>
            <a:endParaRPr lang="en-US" sz="2800" b="1"/>
          </a:p>
          <a:p>
            <a:pPr marL="285750" indent="-285750">
              <a:buFont typeface="Arial" panose="020B0604020202020204" pitchFamily="34" charset="0"/>
              <a:buChar char="•"/>
            </a:pPr>
            <a:r>
              <a:rPr lang="en-US"/>
              <a:t>learned some python</a:t>
            </a:r>
            <a:endParaRPr lang="en-US"/>
          </a:p>
          <a:p>
            <a:pPr marL="285750" indent="-285750">
              <a:buFont typeface="Arial" panose="020B0604020202020204" pitchFamily="34" charset="0"/>
              <a:buChar char="•"/>
            </a:pPr>
            <a:r>
              <a:rPr lang="en-US"/>
              <a:t>installed python</a:t>
            </a:r>
            <a:endParaRPr lang="en-US"/>
          </a:p>
          <a:p>
            <a:pPr marL="285750" indent="-285750">
              <a:buFont typeface="Arial" panose="020B0604020202020204" pitchFamily="34" charset="0"/>
              <a:buChar char="•"/>
            </a:pPr>
            <a:r>
              <a:rPr lang="en-US"/>
              <a:t>installed text editor</a:t>
            </a:r>
            <a:endParaRPr lang="en-US"/>
          </a:p>
          <a:p>
            <a:pPr marL="285750" indent="-285750">
              <a:buFont typeface="Arial" panose="020B0604020202020204" pitchFamily="34" charset="0"/>
              <a:buChar char="•"/>
            </a:pPr>
            <a:r>
              <a:rPr lang="en-US"/>
              <a:t>ran snippets of python in a terminal</a:t>
            </a:r>
            <a:endParaRPr lang="en-US"/>
          </a:p>
          <a:p>
            <a:pPr marL="285750" indent="-285750">
              <a:buFont typeface="Arial" panose="020B0604020202020204" pitchFamily="34" charset="0"/>
              <a:buChar char="•"/>
            </a:pPr>
            <a:r>
              <a:rPr lang="en-US"/>
              <a:t>ran your first program </a:t>
            </a:r>
            <a:r>
              <a:rPr lang="en-US" i="1"/>
              <a:t>hellp_world.py</a:t>
            </a:r>
            <a:endParaRPr lang="en-US" i="1"/>
          </a:p>
          <a:p>
            <a:pPr marL="285750" indent="-285750">
              <a:buFont typeface="Arial" panose="020B0604020202020204" pitchFamily="34" charset="0"/>
              <a:buChar char="•"/>
            </a:pPr>
            <a:r>
              <a:rPr lang="en-US"/>
              <a:t>learned some troubleshooting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Variables and Simple Data Types</a:t>
            </a:r>
            <a:endParaRPr lang="en-US"/>
          </a:p>
        </p:txBody>
      </p:sp>
      <p:pic>
        <p:nvPicPr>
          <p:cNvPr id="10" name="Content Placeholder 9"/>
          <p:cNvPicPr>
            <a:picLocks noChangeAspect="1"/>
          </p:cNvPicPr>
          <p:nvPr>
            <p:ph idx="1"/>
          </p:nvPr>
        </p:nvPicPr>
        <p:blipFill>
          <a:blip r:embed="rId1"/>
          <a:stretch>
            <a:fillRect/>
          </a:stretch>
        </p:blipFill>
        <p:spPr>
          <a:xfrm>
            <a:off x="6902450" y="2275840"/>
            <a:ext cx="2733675" cy="2295525"/>
          </a:xfrm>
          <a:prstGeom prst="rect">
            <a:avLst/>
          </a:prstGeom>
        </p:spPr>
      </p:pic>
      <p:sp>
        <p:nvSpPr>
          <p:cNvPr id="9" name="Text Placeholder 8"/>
          <p:cNvSpPr>
            <a:spLocks noGrp="1"/>
          </p:cNvSpPr>
          <p:nvPr>
            <p:ph type="body" sz="half" idx="2"/>
          </p:nvPr>
        </p:nvSpPr>
        <p:spPr/>
        <p:txBody>
          <a:bodyPr/>
          <a:p>
            <a:pPr marL="285750" indent="-285750">
              <a:buFont typeface="Arial" panose="020B0604020202020204" pitchFamily="34" charset="0"/>
              <a:buChar char="•"/>
            </a:pPr>
            <a:r>
              <a:rPr lang="en-US"/>
              <a:t>How to use variables to represent youdata in your programs.</a:t>
            </a:r>
            <a:endParaRPr lang="en-US"/>
          </a:p>
          <a:p>
            <a:pPr marL="285750" indent="-285750">
              <a:buFont typeface="Arial" panose="020B0604020202020204" pitchFamily="34" charset="0"/>
              <a:buChar char="•"/>
            </a:pPr>
            <a:r>
              <a:rPr lang="en-US"/>
              <a:t>hello_world.py</a:t>
            </a:r>
            <a:endParaRPr lang="en-US"/>
          </a:p>
          <a:p>
            <a:pPr marL="285750" indent="-285750">
              <a:buFont typeface="Arial" panose="020B0604020202020204" pitchFamily="34" charset="0"/>
              <a:buChar char="•"/>
            </a:pPr>
            <a:r>
              <a:rPr lang="en-US"/>
              <a:t>editor runs the file in </a:t>
            </a:r>
            <a:r>
              <a:rPr lang="en-US" i="1"/>
              <a:t>Python interpreter</a:t>
            </a:r>
            <a:endParaRPr lang="en-US" i="1"/>
          </a:p>
          <a:p>
            <a:pPr marL="285750" indent="-285750">
              <a:buFont typeface="Arial" panose="020B0604020202020204" pitchFamily="34" charset="0"/>
              <a:buChar char="•"/>
            </a:pPr>
            <a:r>
              <a:rPr lang="en-US" i="1"/>
              <a:t>syntax highlighting</a:t>
            </a:r>
            <a:endParaRPr lang="en-US" i="1"/>
          </a:p>
          <a:p>
            <a:pPr>
              <a:buFont typeface="Arial" panose="020B0604020202020204" pitchFamily="34" charset="0"/>
            </a:pPr>
            <a:endParaRPr lang="en-US"/>
          </a:p>
          <a:p>
            <a:pPr marL="285750" indent="-285750">
              <a:buFont typeface="Arial" panose="020B0604020202020204" pitchFamily="34" charset="0"/>
              <a:buChar cha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Variables</a:t>
            </a:r>
            <a:endParaRPr lang="en-US"/>
          </a:p>
        </p:txBody>
      </p:sp>
      <p:pic>
        <p:nvPicPr>
          <p:cNvPr id="5" name="Content Placeholder 4"/>
          <p:cNvPicPr>
            <a:picLocks noChangeAspect="1"/>
          </p:cNvPicPr>
          <p:nvPr>
            <p:ph idx="1"/>
          </p:nvPr>
        </p:nvPicPr>
        <p:blipFill>
          <a:blip r:embed="rId1"/>
          <a:stretch>
            <a:fillRect/>
          </a:stretch>
        </p:blipFill>
        <p:spPr>
          <a:xfrm>
            <a:off x="5763260" y="1737995"/>
            <a:ext cx="3075940" cy="1880870"/>
          </a:xfrm>
          <a:prstGeom prst="rect">
            <a:avLst/>
          </a:prstGeom>
        </p:spPr>
      </p:pic>
      <p:sp>
        <p:nvSpPr>
          <p:cNvPr id="4" name="Text Placeholder 3"/>
          <p:cNvSpPr>
            <a:spLocks noGrp="1"/>
          </p:cNvSpPr>
          <p:nvPr>
            <p:ph type="body" sz="half" idx="2"/>
          </p:nvPr>
        </p:nvSpPr>
        <p:spPr/>
        <p:txBody>
          <a:bodyPr/>
          <a:p>
            <a:pPr marL="285750" indent="-285750">
              <a:buFont typeface="Arial" panose="020B0604020202020204" pitchFamily="34" charset="0"/>
              <a:buChar char="•"/>
            </a:pPr>
            <a:r>
              <a:rPr lang="en-US"/>
              <a:t>hello_world_py</a:t>
            </a:r>
            <a:endParaRPr lang="en-US"/>
          </a:p>
          <a:p>
            <a:pPr marL="285750" indent="-285750">
              <a:buFont typeface="Arial" panose="020B0604020202020204" pitchFamily="34" charset="0"/>
              <a:buChar char="•"/>
            </a:pPr>
            <a:r>
              <a:rPr lang="en-US" i="1"/>
              <a:t>variable</a:t>
            </a:r>
            <a:endParaRPr lang="en-US" i="1"/>
          </a:p>
          <a:p>
            <a:pPr marL="285750" indent="-285750">
              <a:buFont typeface="Arial" panose="020B0604020202020204" pitchFamily="34" charset="0"/>
              <a:buChar char="•"/>
            </a:pPr>
            <a:r>
              <a:rPr lang="en-US"/>
              <a:t>Run program</a:t>
            </a:r>
            <a:endParaRPr lang="en-US"/>
          </a:p>
          <a:p>
            <a:pPr marL="285750" indent="-285750">
              <a:buFont typeface="Arial" panose="020B0604020202020204" pitchFamily="34" charset="0"/>
              <a:buChar char="•"/>
            </a:pPr>
            <a:r>
              <a:rPr lang="en-US"/>
              <a:t>adding a variable made the python interpreter work harder, it’s trying to decode the true meaning of our code!</a:t>
            </a:r>
            <a:endParaRPr lang="en-US"/>
          </a:p>
          <a:p>
            <a:pPr marL="285750" indent="-285750">
              <a:buFont typeface="Arial" panose="020B0604020202020204" pitchFamily="34" charset="0"/>
              <a:buChar char="•"/>
            </a:pPr>
            <a:r>
              <a:rPr lang="en-US"/>
              <a:t>change the value of the variable and python interpreter will keep track.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6" name="Picture 5"/>
          <p:cNvPicPr>
            <a:picLocks noChangeAspect="1"/>
          </p:cNvPicPr>
          <p:nvPr/>
        </p:nvPicPr>
        <p:blipFill>
          <a:blip r:embed="rId2"/>
          <a:stretch>
            <a:fillRect/>
          </a:stretch>
        </p:blipFill>
        <p:spPr>
          <a:xfrm>
            <a:off x="5885815" y="4354830"/>
            <a:ext cx="4133850" cy="1514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Variables</a:t>
            </a:r>
            <a:endParaRPr lang="en-US"/>
          </a:p>
        </p:txBody>
      </p:sp>
      <p:sp>
        <p:nvSpPr>
          <p:cNvPr id="6" name="Text Placeholder 5"/>
          <p:cNvSpPr>
            <a:spLocks noGrp="1"/>
          </p:cNvSpPr>
          <p:nvPr>
            <p:ph type="body" idx="1"/>
          </p:nvPr>
        </p:nvSpPr>
        <p:spPr/>
        <p:txBody>
          <a:bodyPr/>
          <a:p>
            <a:r>
              <a:rPr lang="en-US"/>
              <a:t>Naming and Using Variables</a:t>
            </a:r>
            <a:endParaRPr lang="en-US"/>
          </a:p>
        </p:txBody>
      </p:sp>
      <p:sp>
        <p:nvSpPr>
          <p:cNvPr id="7" name="Content Placeholder 6"/>
          <p:cNvSpPr>
            <a:spLocks noGrp="1"/>
          </p:cNvSpPr>
          <p:nvPr>
            <p:ph sz="half" idx="2"/>
          </p:nvPr>
        </p:nvSpPr>
        <p:spPr/>
        <p:txBody>
          <a:bodyPr/>
          <a:p>
            <a:r>
              <a:rPr lang="en-US" sz="1800"/>
              <a:t>message_1 not 1_message</a:t>
            </a:r>
            <a:endParaRPr lang="en-US" sz="1800"/>
          </a:p>
          <a:p>
            <a:r>
              <a:rPr lang="en-US" sz="1800"/>
              <a:t>greeting_message not greeting message</a:t>
            </a:r>
            <a:endParaRPr lang="en-US" sz="1800"/>
          </a:p>
          <a:p>
            <a:r>
              <a:rPr lang="en-US" sz="1800"/>
              <a:t>avoid python keywords and functions names</a:t>
            </a:r>
            <a:endParaRPr lang="en-US" sz="1800"/>
          </a:p>
          <a:p>
            <a:r>
              <a:rPr lang="en-US" sz="1800"/>
              <a:t>short but descriptive variable names</a:t>
            </a:r>
            <a:endParaRPr lang="en-US" sz="1800"/>
          </a:p>
          <a:p>
            <a:r>
              <a:rPr lang="en-US" sz="1800"/>
              <a:t>caution with 1,0 and l,O</a:t>
            </a:r>
            <a:endParaRPr lang="en-US" sz="1800"/>
          </a:p>
          <a:p>
            <a:r>
              <a:rPr lang="en-US" sz="1800"/>
              <a:t>reading other people’s code you’ll get better at naming variables.</a:t>
            </a:r>
            <a:endParaRPr lang="en-US" sz="1800"/>
          </a:p>
          <a:p>
            <a:r>
              <a:rPr lang="en-US" sz="1800"/>
              <a:t>use lower case variables for now</a:t>
            </a:r>
            <a:endParaRPr lang="en-US" sz="1800"/>
          </a:p>
        </p:txBody>
      </p:sp>
      <p:sp>
        <p:nvSpPr>
          <p:cNvPr id="8" name="Text Placeholder 7"/>
          <p:cNvSpPr>
            <a:spLocks noGrp="1"/>
          </p:cNvSpPr>
          <p:nvPr>
            <p:ph type="body" sz="quarter" idx="3"/>
          </p:nvPr>
        </p:nvSpPr>
        <p:spPr/>
        <p:txBody>
          <a:bodyPr/>
          <a:p>
            <a:r>
              <a:rPr lang="en-US"/>
              <a:t>Avoiding Name Errors When Using Variables</a:t>
            </a:r>
            <a:endParaRPr lang="en-US"/>
          </a:p>
        </p:txBody>
      </p:sp>
      <p:sp>
        <p:nvSpPr>
          <p:cNvPr id="9" name="Content Placeholder 8"/>
          <p:cNvSpPr>
            <a:spLocks noGrp="1"/>
          </p:cNvSpPr>
          <p:nvPr>
            <p:ph sz="quarter" idx="4"/>
          </p:nvPr>
        </p:nvSpPr>
        <p:spPr/>
        <p:txBody>
          <a:bodyPr/>
          <a:p>
            <a:r>
              <a:rPr lang="en-US" sz="1800"/>
              <a:t>every coder makes errors, most every day</a:t>
            </a:r>
            <a:endParaRPr lang="en-US" sz="1800"/>
          </a:p>
          <a:p>
            <a:r>
              <a:rPr lang="en-US" sz="1800"/>
              <a:t>pro coders know how to respond to errors</a:t>
            </a:r>
            <a:endParaRPr lang="en-US" sz="1800"/>
          </a:p>
          <a:p>
            <a:r>
              <a:rPr lang="en-US" sz="1800"/>
              <a:t>python interpreter will help you find errors through </a:t>
            </a:r>
            <a:r>
              <a:rPr lang="en-US" sz="1800" i="1"/>
              <a:t>traceback</a:t>
            </a:r>
            <a:endParaRPr lang="en-US" sz="1800"/>
          </a:p>
          <a:p>
            <a:r>
              <a:rPr lang="en-US" sz="1800"/>
              <a:t>traceback is a record where the interpreter ran into a problem</a:t>
            </a:r>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pic>
        <p:nvPicPr>
          <p:cNvPr id="13" name="Content Placeholder 12"/>
          <p:cNvPicPr>
            <a:picLocks noChangeAspect="1"/>
          </p:cNvPicPr>
          <p:nvPr>
            <p:ph sz="half" idx="1"/>
          </p:nvPr>
        </p:nvPicPr>
        <p:blipFill>
          <a:blip r:embed="rId1"/>
          <a:stretch>
            <a:fillRect/>
          </a:stretch>
        </p:blipFill>
        <p:spPr>
          <a:xfrm>
            <a:off x="218440" y="365125"/>
            <a:ext cx="5786120" cy="1151890"/>
          </a:xfrm>
          <a:prstGeom prst="rect">
            <a:avLst/>
          </a:prstGeom>
        </p:spPr>
      </p:pic>
      <p:pic>
        <p:nvPicPr>
          <p:cNvPr id="14" name="Content Placeholder 13"/>
          <p:cNvPicPr>
            <a:picLocks noChangeAspect="1"/>
          </p:cNvPicPr>
          <p:nvPr>
            <p:ph sz="half" idx="2"/>
          </p:nvPr>
        </p:nvPicPr>
        <p:blipFill>
          <a:blip r:embed="rId2"/>
          <a:stretch>
            <a:fillRect/>
          </a:stretch>
        </p:blipFill>
        <p:spPr>
          <a:xfrm>
            <a:off x="6532245" y="365125"/>
            <a:ext cx="3683000" cy="1336040"/>
          </a:xfrm>
          <a:prstGeom prst="rect">
            <a:avLst/>
          </a:prstGeom>
        </p:spPr>
      </p:pic>
      <p:sp>
        <p:nvSpPr>
          <p:cNvPr id="15" name="Text Box 14"/>
          <p:cNvSpPr txBox="1"/>
          <p:nvPr/>
        </p:nvSpPr>
        <p:spPr>
          <a:xfrm>
            <a:off x="444500" y="1722120"/>
            <a:ext cx="3682365" cy="2306955"/>
          </a:xfrm>
          <a:prstGeom prst="rect">
            <a:avLst/>
          </a:prstGeom>
          <a:noFill/>
        </p:spPr>
        <p:txBody>
          <a:bodyPr wrap="square" rtlCol="0">
            <a:spAutoFit/>
          </a:bodyPr>
          <a:p>
            <a:pPr marL="285750" indent="-285750">
              <a:buFont typeface="Arial" panose="020B0604020202020204" pitchFamily="34" charset="0"/>
              <a:buChar char="•"/>
            </a:pPr>
            <a:r>
              <a:rPr lang="en-US"/>
              <a:t>traceback says error is on line 2</a:t>
            </a:r>
            <a:endParaRPr lang="en-US"/>
          </a:p>
          <a:p>
            <a:pPr marL="285750" indent="-285750">
              <a:buFont typeface="Arial" panose="020B0604020202020204" pitchFamily="34" charset="0"/>
              <a:buChar char="•"/>
            </a:pPr>
            <a:r>
              <a:rPr lang="en-US"/>
              <a:t>name error, </a:t>
            </a:r>
            <a:r>
              <a:rPr lang="en-US" b="1"/>
              <a:t>mesage </a:t>
            </a:r>
            <a:r>
              <a:rPr lang="en-US"/>
              <a:t>not identified</a:t>
            </a:r>
            <a:endParaRPr lang="en-US"/>
          </a:p>
          <a:p>
            <a:pPr marL="285750" indent="-285750">
              <a:buFont typeface="Arial" panose="020B0604020202020204" pitchFamily="34" charset="0"/>
              <a:buChar char="•"/>
            </a:pPr>
            <a:r>
              <a:rPr lang="en-US"/>
              <a:t>name error usually means either forgot to set a variable’s value before using it, or made a spelling mistake on the variable.</a:t>
            </a:r>
            <a:endParaRPr lang="en-US"/>
          </a:p>
          <a:p>
            <a:pPr marL="285750" indent="-285750">
              <a:buFont typeface="Arial" panose="020B0604020202020204" pitchFamily="34" charset="0"/>
              <a:buChar char="•"/>
            </a:pPr>
            <a:endParaRPr lang="en-US"/>
          </a:p>
          <a:p>
            <a:endParaRPr lang="en-US"/>
          </a:p>
        </p:txBody>
      </p:sp>
      <p:sp>
        <p:nvSpPr>
          <p:cNvPr id="16" name="Text Box 15"/>
          <p:cNvSpPr txBox="1"/>
          <p:nvPr/>
        </p:nvSpPr>
        <p:spPr>
          <a:xfrm>
            <a:off x="6683375" y="1849120"/>
            <a:ext cx="4000500" cy="2030095"/>
          </a:xfrm>
          <a:prstGeom prst="rect">
            <a:avLst/>
          </a:prstGeom>
          <a:noFill/>
        </p:spPr>
        <p:txBody>
          <a:bodyPr wrap="square" rtlCol="0">
            <a:spAutoFit/>
          </a:bodyPr>
          <a:p>
            <a:pPr marL="285750" indent="-285750">
              <a:buFont typeface="Arial" panose="020B0604020202020204" pitchFamily="34" charset="0"/>
              <a:buChar char="•"/>
            </a:pPr>
            <a:r>
              <a:rPr lang="en-US"/>
              <a:t>python doesn’t check proper english spelling or grammar rules.</a:t>
            </a:r>
            <a:endParaRPr lang="en-US"/>
          </a:p>
          <a:p>
            <a:pPr marL="285750" indent="-285750">
              <a:buFont typeface="Arial" panose="020B0604020202020204" pitchFamily="34" charset="0"/>
              <a:buChar char="•"/>
            </a:pPr>
            <a:r>
              <a:rPr lang="en-US"/>
              <a:t>many errors are simple, single character typos.</a:t>
            </a:r>
            <a:endParaRPr lang="en-US"/>
          </a:p>
          <a:p>
            <a:pPr marL="285750" indent="-285750">
              <a:buFont typeface="Arial" panose="020B0604020202020204" pitchFamily="34" charset="0"/>
              <a:buChar char="•"/>
            </a:pPr>
            <a:r>
              <a:rPr lang="en-US"/>
              <a:t>many experienced and talented programmers spend hours chasing these kinds of tiny errors. </a:t>
            </a:r>
            <a:endParaRPr lang="en-US"/>
          </a:p>
        </p:txBody>
      </p:sp>
      <p:sp>
        <p:nvSpPr>
          <p:cNvPr id="17" name="Text Box 16"/>
          <p:cNvSpPr txBox="1"/>
          <p:nvPr/>
        </p:nvSpPr>
        <p:spPr>
          <a:xfrm>
            <a:off x="6683375" y="5103495"/>
            <a:ext cx="4667885" cy="1014730"/>
          </a:xfrm>
          <a:prstGeom prst="rect">
            <a:avLst/>
          </a:prstGeom>
          <a:noFill/>
        </p:spPr>
        <p:txBody>
          <a:bodyPr wrap="square" rtlCol="0">
            <a:spAutoFit/>
          </a:bodyPr>
          <a:p>
            <a:r>
              <a:rPr lang="en-US" sz="2400" b="1"/>
              <a:t>Variables are Lables</a:t>
            </a:r>
            <a:endParaRPr lang="en-US" sz="2400" b="1"/>
          </a:p>
          <a:p>
            <a:r>
              <a:rPr lang="en-US"/>
              <a:t>think of variables as labels that you can assign to values, a variable references a certain value.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19</a:t>
            </a:r>
            <a:endParaRPr lang="en-US"/>
          </a:p>
        </p:txBody>
      </p:sp>
      <p:sp>
        <p:nvSpPr>
          <p:cNvPr id="6" name="Text Placeholder 5"/>
          <p:cNvSpPr>
            <a:spLocks noGrp="1"/>
          </p:cNvSpPr>
          <p:nvPr>
            <p:ph type="body" idx="1"/>
          </p:nvPr>
        </p:nvSpPr>
        <p:spPr/>
        <p:txBody>
          <a:bodyPr/>
          <a:p>
            <a:r>
              <a:rPr lang="en-US"/>
              <a:t>Variables are Labels</a:t>
            </a:r>
            <a:endParaRPr lang="en-US"/>
          </a:p>
        </p:txBody>
      </p:sp>
      <p:sp>
        <p:nvSpPr>
          <p:cNvPr id="7" name="Content Placeholder 6"/>
          <p:cNvSpPr>
            <a:spLocks noGrp="1"/>
          </p:cNvSpPr>
          <p:nvPr>
            <p:ph sz="half" idx="2"/>
          </p:nvPr>
        </p:nvSpPr>
        <p:spPr/>
        <p:txBody>
          <a:bodyPr/>
          <a:p>
            <a:r>
              <a:rPr lang="en-US"/>
              <a:t>standard python naming convention; simple_message.py</a:t>
            </a:r>
            <a:endParaRPr lang="en-US"/>
          </a:p>
          <a:p>
            <a:r>
              <a:rPr lang="en-US"/>
              <a:t>2-2 Simple Messages: Try this exercise.</a:t>
            </a:r>
            <a:endParaRPr lang="en-US"/>
          </a:p>
        </p:txBody>
      </p:sp>
      <p:sp>
        <p:nvSpPr>
          <p:cNvPr id="8" name="Text Placeholder 7"/>
          <p:cNvSpPr>
            <a:spLocks noGrp="1"/>
          </p:cNvSpPr>
          <p:nvPr>
            <p:ph type="body" sz="quarter" idx="3"/>
          </p:nvPr>
        </p:nvSpPr>
        <p:spPr/>
        <p:txBody>
          <a:bodyPr/>
          <a:p>
            <a:r>
              <a:rPr lang="en-US"/>
              <a:t>Strings</a:t>
            </a:r>
            <a:endParaRPr lang="en-US"/>
          </a:p>
        </p:txBody>
      </p:sp>
      <p:sp>
        <p:nvSpPr>
          <p:cNvPr id="9" name="Content Placeholder 8"/>
          <p:cNvSpPr>
            <a:spLocks noGrp="1"/>
          </p:cNvSpPr>
          <p:nvPr>
            <p:ph sz="quarter" idx="4"/>
          </p:nvPr>
        </p:nvSpPr>
        <p:spPr/>
        <p:txBody>
          <a:bodyPr/>
          <a:p>
            <a:r>
              <a:rPr lang="en-US"/>
              <a:t>Most programs define and gather some sort of data and  then do something useful with it.</a:t>
            </a:r>
            <a:endParaRPr lang="en-US"/>
          </a:p>
          <a:p>
            <a:r>
              <a:rPr lang="en-US"/>
              <a:t>A </a:t>
            </a:r>
            <a:r>
              <a:rPr lang="en-US" i="1"/>
              <a:t>string</a:t>
            </a:r>
            <a:r>
              <a:rPr lang="en-US"/>
              <a:t> is a series of characters.</a:t>
            </a:r>
            <a:endParaRPr lang="en-US"/>
          </a:p>
          <a:p>
            <a:r>
              <a:rPr lang="en-US"/>
              <a:t>Anything inside quotes is a string.</a:t>
            </a:r>
            <a:endParaRPr lang="en-US"/>
          </a:p>
          <a:p>
            <a:r>
              <a:rPr lang="en-US"/>
              <a:t>“” or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20</a:t>
            </a:r>
            <a:endParaRPr lang="en-US"/>
          </a:p>
        </p:txBody>
      </p:sp>
      <p:sp>
        <p:nvSpPr>
          <p:cNvPr id="3" name="Text Placeholder 2"/>
          <p:cNvSpPr>
            <a:spLocks noGrp="1"/>
          </p:cNvSpPr>
          <p:nvPr>
            <p:ph type="body" idx="1"/>
          </p:nvPr>
        </p:nvSpPr>
        <p:spPr/>
        <p:txBody>
          <a:bodyPr/>
          <a:p>
            <a:r>
              <a:rPr lang="en-US"/>
              <a:t>Changing Case in a String with Methods</a:t>
            </a:r>
            <a:endParaRPr lang="en-US"/>
          </a:p>
        </p:txBody>
      </p:sp>
      <p:sp>
        <p:nvSpPr>
          <p:cNvPr id="4" name="Content Placeholder 3"/>
          <p:cNvSpPr>
            <a:spLocks noGrp="1"/>
          </p:cNvSpPr>
          <p:nvPr>
            <p:ph sz="half" idx="2"/>
          </p:nvPr>
        </p:nvSpPr>
        <p:spPr/>
        <p:txBody>
          <a:bodyPr>
            <a:normAutofit lnSpcReduction="20000"/>
          </a:bodyPr>
          <a:p>
            <a:r>
              <a:rPr lang="en-US"/>
              <a:t>A </a:t>
            </a:r>
            <a:r>
              <a:rPr lang="en-US" i="1"/>
              <a:t>method </a:t>
            </a:r>
            <a:r>
              <a:rPr lang="en-US"/>
              <a:t>is an action that Python can perform on a piece of data.</a:t>
            </a:r>
            <a:endParaRPr lang="en-US"/>
          </a:p>
          <a:p>
            <a:r>
              <a:rPr lang="en-US"/>
              <a:t>The dot (.) after name in name.title()  tells Python to make the title() method act on the variable name.</a:t>
            </a:r>
            <a:endParaRPr lang="en-US"/>
          </a:p>
          <a:p>
            <a:r>
              <a:rPr lang="en-US"/>
              <a:t>lower(), convert strings to lowercase before storing the string.</a:t>
            </a:r>
            <a:endParaRPr lang="en-US"/>
          </a:p>
        </p:txBody>
      </p:sp>
      <p:sp>
        <p:nvSpPr>
          <p:cNvPr id="5" name="Text Placeholder 4"/>
          <p:cNvSpPr>
            <a:spLocks noGrp="1"/>
          </p:cNvSpPr>
          <p:nvPr>
            <p:ph type="body" sz="quarter" idx="3"/>
          </p:nvPr>
        </p:nvSpPr>
        <p:spPr/>
        <p:txBody>
          <a:bodyPr/>
          <a:p>
            <a:r>
              <a:rPr lang="en-US"/>
              <a:t>Using Variables in Strings</a:t>
            </a:r>
            <a:endParaRPr lang="en-US"/>
          </a:p>
        </p:txBody>
      </p:sp>
      <p:sp>
        <p:nvSpPr>
          <p:cNvPr id="6" name="Content Placeholder 5"/>
          <p:cNvSpPr>
            <a:spLocks noGrp="1"/>
          </p:cNvSpPr>
          <p:nvPr>
            <p:ph sz="quarter" idx="4"/>
          </p:nvPr>
        </p:nvSpPr>
        <p:spPr/>
        <p:txBody>
          <a:bodyPr/>
          <a:p>
            <a:r>
              <a:rPr lang="en-US"/>
              <a:t>You can use variable values inside a string.</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a:t>
            </a:r>
            <a:endParaRPr lang="en-US"/>
          </a:p>
        </p:txBody>
      </p:sp>
      <p:sp>
        <p:nvSpPr>
          <p:cNvPr id="3" name="Text Placeholder 2"/>
          <p:cNvSpPr>
            <a:spLocks noGrp="1"/>
          </p:cNvSpPr>
          <p:nvPr>
            <p:ph type="body" idx="1"/>
          </p:nvPr>
        </p:nvSpPr>
        <p:spPr/>
        <p:txBody>
          <a:bodyPr/>
          <a:p>
            <a:r>
              <a:rPr lang="en-US"/>
              <a:t>Using Variables in String</a:t>
            </a:r>
            <a:endParaRPr lang="en-US"/>
          </a:p>
        </p:txBody>
      </p:sp>
      <p:sp>
        <p:nvSpPr>
          <p:cNvPr id="4" name="Content Placeholder 3"/>
          <p:cNvSpPr>
            <a:spLocks noGrp="1"/>
          </p:cNvSpPr>
          <p:nvPr>
            <p:ph sz="half" idx="2"/>
          </p:nvPr>
        </p:nvSpPr>
        <p:spPr/>
        <p:txBody>
          <a:bodyPr/>
          <a:p>
            <a:r>
              <a:rPr lang="en-US" sz="2000"/>
              <a:t>full_name = f"{first_name} {last_name}"</a:t>
            </a:r>
            <a:endParaRPr lang="en-US" sz="2000"/>
          </a:p>
          <a:p>
            <a:r>
              <a:rPr lang="en-US" sz="2000"/>
              <a:t>these are called f-strings (format)</a:t>
            </a:r>
            <a:endParaRPr lang="en-US" sz="2000"/>
          </a:p>
          <a:p>
            <a:r>
              <a:rPr lang="en-US" sz="2000"/>
              <a:t>we can assign the f-string.</a:t>
            </a:r>
            <a:endParaRPr lang="en-US" sz="2000"/>
          </a:p>
          <a:p>
            <a:endParaRPr lang="en-US" sz="2000"/>
          </a:p>
          <a:p>
            <a:endParaRPr lang="en-US" sz="2000"/>
          </a:p>
        </p:txBody>
      </p:sp>
      <p:sp>
        <p:nvSpPr>
          <p:cNvPr id="5" name="Text Placeholder 4"/>
          <p:cNvSpPr>
            <a:spLocks noGrp="1"/>
          </p:cNvSpPr>
          <p:nvPr>
            <p:ph type="body" sz="quarter" idx="3"/>
          </p:nvPr>
        </p:nvSpPr>
        <p:spPr/>
        <p:txBody>
          <a:bodyPr/>
          <a:p>
            <a:r>
              <a:rPr lang="en-US"/>
              <a:t>Adding Whitespace to Strings with Tabs or Newlines</a:t>
            </a:r>
            <a:endParaRPr lang="en-US"/>
          </a:p>
        </p:txBody>
      </p:sp>
      <p:sp>
        <p:nvSpPr>
          <p:cNvPr id="6" name="Content Placeholder 5"/>
          <p:cNvSpPr>
            <a:spLocks noGrp="1"/>
          </p:cNvSpPr>
          <p:nvPr>
            <p:ph sz="quarter" idx="4"/>
          </p:nvPr>
        </p:nvSpPr>
        <p:spPr/>
        <p:txBody>
          <a:bodyPr/>
          <a:p>
            <a:r>
              <a:rPr lang="en-US" i="1"/>
              <a:t>whitespace </a:t>
            </a:r>
            <a:r>
              <a:rPr lang="en-US"/>
              <a:t>refers to any nonprinting characters.</a:t>
            </a:r>
            <a:endParaRPr lang="en-US"/>
          </a:p>
          <a:p>
            <a:r>
              <a:rPr lang="en-US"/>
              <a:t>whitespace organizes output so it’s easier for users to read.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Getting started</a:t>
            </a:r>
            <a:endParaRPr lang="en-US"/>
          </a:p>
        </p:txBody>
      </p:sp>
      <p:sp>
        <p:nvSpPr>
          <p:cNvPr id="9" name="Content Placeholder 8"/>
          <p:cNvSpPr>
            <a:spLocks noGrp="1"/>
          </p:cNvSpPr>
          <p:nvPr>
            <p:ph idx="1"/>
          </p:nvPr>
        </p:nvSpPr>
        <p:spPr/>
        <p:txBody>
          <a:bodyPr/>
          <a:p>
            <a:r>
              <a:rPr lang="en-US"/>
              <a:t>Run your first python program </a:t>
            </a:r>
            <a:r>
              <a:rPr lang="en-US" i="1"/>
              <a:t>hello_world.py</a:t>
            </a:r>
            <a:endParaRPr lang="en-US" i="1"/>
          </a:p>
          <a:p>
            <a:r>
              <a:rPr lang="en-US"/>
              <a:t>check if you have a recent version of python, install if you don’t.</a:t>
            </a:r>
            <a:endParaRPr lang="en-US"/>
          </a:p>
          <a:p>
            <a:r>
              <a:rPr lang="en-US"/>
              <a:t>Install text editor that recognizes python code, there are various favored text editors, like </a:t>
            </a:r>
            <a:r>
              <a:rPr lang="en-US">
                <a:sym typeface="+mn-ea"/>
              </a:rPr>
              <a:t> Sublime Text, Atom, Emac, etc., </a:t>
            </a:r>
            <a:r>
              <a:rPr lang="en-US"/>
              <a:t>including one in python IDLE. </a:t>
            </a:r>
            <a:endParaRPr lang="en-US"/>
          </a:p>
          <a:p>
            <a:r>
              <a:rPr lang="en-US"/>
              <a:t>advanced text editors will highlight sections such as errors, helping you write better code.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a:t>
            </a:r>
            <a:endParaRPr lang="en-US"/>
          </a:p>
        </p:txBody>
      </p:sp>
      <p:sp>
        <p:nvSpPr>
          <p:cNvPr id="3" name="Text Placeholder 2"/>
          <p:cNvSpPr>
            <a:spLocks noGrp="1"/>
          </p:cNvSpPr>
          <p:nvPr>
            <p:ph type="body" idx="1"/>
          </p:nvPr>
        </p:nvSpPr>
        <p:spPr/>
        <p:txBody>
          <a:bodyPr/>
          <a:p>
            <a:r>
              <a:rPr lang="en-US"/>
              <a:t>Adding Whitespace to String with Tabs or Newlines</a:t>
            </a:r>
            <a:endParaRPr lang="en-US"/>
          </a:p>
        </p:txBody>
      </p:sp>
      <p:sp>
        <p:nvSpPr>
          <p:cNvPr id="4" name="Content Placeholder 3"/>
          <p:cNvSpPr>
            <a:spLocks noGrp="1"/>
          </p:cNvSpPr>
          <p:nvPr>
            <p:ph sz="half" idx="2"/>
          </p:nvPr>
        </p:nvSpPr>
        <p:spPr/>
        <p:txBody>
          <a:bodyPr/>
          <a:p>
            <a:r>
              <a:rPr lang="en-US"/>
              <a:t>\t = tab</a:t>
            </a:r>
            <a:endParaRPr lang="en-US"/>
          </a:p>
          <a:p>
            <a:r>
              <a:rPr lang="en-US"/>
              <a:t>\n = newline</a:t>
            </a:r>
            <a:endParaRPr lang="en-US"/>
          </a:p>
          <a:p>
            <a:r>
              <a:rPr lang="en-US"/>
              <a:t>\n\t = combine newline and tab</a:t>
            </a:r>
            <a:endParaRPr lang="en-US"/>
          </a:p>
          <a:p>
            <a:endParaRPr lang="en-US"/>
          </a:p>
        </p:txBody>
      </p:sp>
      <p:sp>
        <p:nvSpPr>
          <p:cNvPr id="5" name="Text Placeholder 4"/>
          <p:cNvSpPr>
            <a:spLocks noGrp="1"/>
          </p:cNvSpPr>
          <p:nvPr>
            <p:ph type="body" sz="quarter" idx="3"/>
          </p:nvPr>
        </p:nvSpPr>
        <p:spPr/>
        <p:txBody>
          <a:bodyPr/>
          <a:p>
            <a:r>
              <a:rPr lang="en-US"/>
              <a:t>Stripping Whitespace</a:t>
            </a:r>
            <a:endParaRPr lang="en-US"/>
          </a:p>
        </p:txBody>
      </p:sp>
      <p:sp>
        <p:nvSpPr>
          <p:cNvPr id="6" name="Content Placeholder 5"/>
          <p:cNvSpPr>
            <a:spLocks noGrp="1"/>
          </p:cNvSpPr>
          <p:nvPr>
            <p:ph sz="quarter" idx="4"/>
          </p:nvPr>
        </p:nvSpPr>
        <p:spPr/>
        <p:txBody>
          <a:bodyPr/>
          <a:p>
            <a:r>
              <a:rPr lang="en-US"/>
              <a:t>whitespace to a python interpreter are distinct values.</a:t>
            </a:r>
            <a:endParaRPr lang="en-US"/>
          </a:p>
          <a:p>
            <a:r>
              <a:rPr lang="en-US"/>
              <a:t>for example, comparing if strings are the same (username logins, for example).</a:t>
            </a:r>
            <a:endParaRPr lang="en-US"/>
          </a:p>
          <a:p>
            <a:r>
              <a:rPr lang="en-US"/>
              <a:t>rstrip()</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a:t>
            </a:r>
            <a:endParaRPr lang="en-US"/>
          </a:p>
        </p:txBody>
      </p:sp>
      <p:sp>
        <p:nvSpPr>
          <p:cNvPr id="3" name="Text Placeholder 2"/>
          <p:cNvSpPr>
            <a:spLocks noGrp="1"/>
          </p:cNvSpPr>
          <p:nvPr>
            <p:ph type="body" idx="1"/>
          </p:nvPr>
        </p:nvSpPr>
        <p:spPr/>
        <p:txBody>
          <a:bodyPr/>
          <a:p>
            <a:r>
              <a:rPr lang="en-US"/>
              <a:t>Stripping Whitespace</a:t>
            </a:r>
            <a:endParaRPr lang="en-US"/>
          </a:p>
        </p:txBody>
      </p:sp>
      <p:sp>
        <p:nvSpPr>
          <p:cNvPr id="4" name="Content Placeholder 3"/>
          <p:cNvSpPr>
            <a:spLocks noGrp="1"/>
          </p:cNvSpPr>
          <p:nvPr>
            <p:ph sz="half" idx="2"/>
          </p:nvPr>
        </p:nvSpPr>
        <p:spPr/>
        <p:txBody>
          <a:bodyPr>
            <a:normAutofit/>
          </a:bodyPr>
          <a:p>
            <a:r>
              <a:rPr lang="en-US" sz="1800"/>
              <a:t>use a method on a string, then assign this new value with the original variable. Changing a variable’s value is done often and is how a variable’s value is updated as a program is executed or in response to user input.</a:t>
            </a:r>
            <a:endParaRPr lang="en-US" sz="1800"/>
          </a:p>
          <a:p>
            <a:r>
              <a:rPr lang="en-US" sz="1800"/>
              <a:t>stripping functions are used most often to clean up user input before it’s stored in a progam.</a:t>
            </a:r>
            <a:endParaRPr lang="en-US" sz="1800"/>
          </a:p>
        </p:txBody>
      </p:sp>
      <p:sp>
        <p:nvSpPr>
          <p:cNvPr id="5" name="Text Placeholder 4"/>
          <p:cNvSpPr>
            <a:spLocks noGrp="1"/>
          </p:cNvSpPr>
          <p:nvPr>
            <p:ph type="body" sz="quarter" idx="3"/>
          </p:nvPr>
        </p:nvSpPr>
        <p:spPr/>
        <p:txBody>
          <a:bodyPr/>
          <a:p>
            <a:r>
              <a:rPr lang="en-US"/>
              <a:t>Removing Prefixes</a:t>
            </a:r>
            <a:endParaRPr lang="en-US"/>
          </a:p>
        </p:txBody>
      </p:sp>
      <p:sp>
        <p:nvSpPr>
          <p:cNvPr id="6" name="Content Placeholder 5"/>
          <p:cNvSpPr>
            <a:spLocks noGrp="1"/>
          </p:cNvSpPr>
          <p:nvPr>
            <p:ph sz="quarter" idx="4"/>
          </p:nvPr>
        </p:nvSpPr>
        <p:spPr/>
        <p:txBody>
          <a:bodyPr/>
          <a:p>
            <a:r>
              <a:rPr lang="en-US"/>
              <a:t>.removeprefix()</a:t>
            </a:r>
            <a:endParaRPr lang="en-US"/>
          </a:p>
          <a:p>
            <a:r>
              <a:rPr lang="en-US"/>
              <a:t>removes the prefix defined in ‘’.</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a:t>
            </a:r>
            <a:endParaRPr lang="en-US"/>
          </a:p>
        </p:txBody>
      </p:sp>
      <p:sp>
        <p:nvSpPr>
          <p:cNvPr id="3" name="Text Placeholder 2"/>
          <p:cNvSpPr>
            <a:spLocks noGrp="1"/>
          </p:cNvSpPr>
          <p:nvPr>
            <p:ph type="body" idx="1"/>
          </p:nvPr>
        </p:nvSpPr>
        <p:spPr/>
        <p:txBody>
          <a:bodyPr/>
          <a:p>
            <a:r>
              <a:rPr lang="en-US"/>
              <a:t>Removing Prefixes</a:t>
            </a:r>
            <a:endParaRPr lang="en-US"/>
          </a:p>
        </p:txBody>
      </p:sp>
      <p:sp>
        <p:nvSpPr>
          <p:cNvPr id="4" name="Content Placeholder 3"/>
          <p:cNvSpPr>
            <a:spLocks noGrp="1"/>
          </p:cNvSpPr>
          <p:nvPr>
            <p:ph sz="half" idx="2"/>
          </p:nvPr>
        </p:nvSpPr>
        <p:spPr/>
        <p:txBody>
          <a:bodyPr/>
          <a:p>
            <a:r>
              <a:rPr lang="en-US"/>
              <a:t>If you want to keep the new value with the prefix removed, either reassign it to the original variable or assign it to a new variable.</a:t>
            </a:r>
            <a:endParaRPr lang="en-US"/>
          </a:p>
          <a:p>
            <a:endParaRPr lang="en-US"/>
          </a:p>
        </p:txBody>
      </p:sp>
      <p:sp>
        <p:nvSpPr>
          <p:cNvPr id="5" name="Text Placeholder 4"/>
          <p:cNvSpPr>
            <a:spLocks noGrp="1"/>
          </p:cNvSpPr>
          <p:nvPr>
            <p:ph type="body" sz="quarter" idx="3"/>
          </p:nvPr>
        </p:nvSpPr>
        <p:spPr/>
        <p:txBody>
          <a:bodyPr/>
          <a:p>
            <a:r>
              <a:rPr lang="en-US"/>
              <a:t>Avoiding Syntax Errors with Strings</a:t>
            </a:r>
            <a:endParaRPr lang="en-US"/>
          </a:p>
        </p:txBody>
      </p:sp>
      <p:sp>
        <p:nvSpPr>
          <p:cNvPr id="6" name="Content Placeholder 5"/>
          <p:cNvSpPr>
            <a:spLocks noGrp="1"/>
          </p:cNvSpPr>
          <p:nvPr>
            <p:ph sz="quarter" idx="4"/>
          </p:nvPr>
        </p:nvSpPr>
        <p:spPr/>
        <p:txBody>
          <a:bodyPr/>
          <a:p>
            <a:r>
              <a:rPr lang="en-US"/>
              <a:t>a </a:t>
            </a:r>
            <a:r>
              <a:rPr lang="en-US" i="1"/>
              <a:t>syntax error </a:t>
            </a:r>
            <a:r>
              <a:rPr lang="en-US"/>
              <a:t>occurs when the python interpreter doesn’t recognize a section of your code as valid python.</a:t>
            </a:r>
            <a:endParaRPr lang="en-US"/>
          </a:p>
          <a:p>
            <a:r>
              <a:rPr lang="en-US"/>
              <a:t>i.e., apostrophe in single quotes</a:t>
            </a:r>
            <a:endParaRPr lang="en-US"/>
          </a:p>
          <a:p>
            <a:r>
              <a:rPr lang="en-US"/>
              <a:t>ok; “ ‘ “</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a:t>
            </a:r>
            <a:endParaRPr lang="en-US"/>
          </a:p>
        </p:txBody>
      </p:sp>
      <p:sp>
        <p:nvSpPr>
          <p:cNvPr id="3" name="Text Placeholder 2"/>
          <p:cNvSpPr>
            <a:spLocks noGrp="1"/>
          </p:cNvSpPr>
          <p:nvPr>
            <p:ph type="body" idx="1"/>
          </p:nvPr>
        </p:nvSpPr>
        <p:spPr/>
        <p:txBody>
          <a:bodyPr/>
          <a:p>
            <a:r>
              <a:rPr lang="en-US"/>
              <a:t>Avoiding Syntax Errors with Strings</a:t>
            </a:r>
            <a:endParaRPr lang="en-US"/>
          </a:p>
        </p:txBody>
      </p:sp>
      <p:sp>
        <p:nvSpPr>
          <p:cNvPr id="4" name="Content Placeholder 3"/>
          <p:cNvSpPr>
            <a:spLocks noGrp="1"/>
          </p:cNvSpPr>
          <p:nvPr>
            <p:ph sz="half" idx="2"/>
          </p:nvPr>
        </p:nvSpPr>
        <p:spPr/>
        <p:txBody>
          <a:bodyPr>
            <a:normAutofit fontScale="90000"/>
          </a:bodyPr>
          <a:p>
            <a:r>
              <a:rPr lang="en-US"/>
              <a:t>you might see syntax errors often as learn to write proper python</a:t>
            </a:r>
            <a:endParaRPr lang="en-US"/>
          </a:p>
          <a:p>
            <a:r>
              <a:rPr lang="en-US"/>
              <a:t>syntax errors are the least specific kind of error, can be difficult and frustrating to identify and correct. </a:t>
            </a:r>
            <a:endParaRPr lang="en-US"/>
          </a:p>
          <a:p>
            <a:r>
              <a:rPr lang="en-US" i="1"/>
              <a:t>See Appendix C,</a:t>
            </a:r>
            <a:r>
              <a:rPr lang="en-US"/>
              <a:t> if you get stuck on a particularly stubborn error.</a:t>
            </a:r>
            <a:endParaRPr lang="en-US"/>
          </a:p>
          <a:p>
            <a:r>
              <a:rPr lang="en-US"/>
              <a:t>to spot syntax errors, try your text editor’s highlighting feature.</a:t>
            </a:r>
            <a:endParaRPr lang="en-US"/>
          </a:p>
        </p:txBody>
      </p:sp>
      <p:sp>
        <p:nvSpPr>
          <p:cNvPr id="5" name="Text Placeholder 4"/>
          <p:cNvSpPr>
            <a:spLocks noGrp="1"/>
          </p:cNvSpPr>
          <p:nvPr>
            <p:ph type="body" sz="quarter" idx="3"/>
          </p:nvPr>
        </p:nvSpPr>
        <p:spPr/>
        <p:txBody>
          <a:bodyPr/>
          <a:p>
            <a:r>
              <a:rPr lang="en-US"/>
              <a:t>TRY IT YOURSELF</a:t>
            </a:r>
            <a:endParaRPr lang="en-US"/>
          </a:p>
        </p:txBody>
      </p:sp>
      <p:sp>
        <p:nvSpPr>
          <p:cNvPr id="6" name="Content Placeholder 5"/>
          <p:cNvSpPr>
            <a:spLocks noGrp="1"/>
          </p:cNvSpPr>
          <p:nvPr>
            <p:ph sz="quarter" idx="4"/>
          </p:nvPr>
        </p:nvSpPr>
        <p:spPr/>
        <p:txBody>
          <a:bodyPr>
            <a:normAutofit lnSpcReduction="10000"/>
          </a:bodyPr>
          <a:p>
            <a:r>
              <a:rPr lang="en-US"/>
              <a:t>use your favored text editor or IDE and try the exercises from 2-3 to 2-8.</a:t>
            </a:r>
            <a:endParaRPr lang="en-US"/>
          </a:p>
          <a:p>
            <a:r>
              <a:rPr lang="en-US"/>
              <a:t>All these exercises use ideas from the chapter.</a:t>
            </a:r>
            <a:endParaRPr lang="en-US"/>
          </a:p>
          <a:p>
            <a:r>
              <a:rPr lang="en-US"/>
              <a:t>Exercises you don’t finish in class, do as homework. If you return it to me the next day it will serve as bonus to your final grade.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26 Numbers</a:t>
            </a:r>
            <a:endParaRPr lang="en-US"/>
          </a:p>
        </p:txBody>
      </p:sp>
      <p:sp>
        <p:nvSpPr>
          <p:cNvPr id="3" name="Text Placeholder 2"/>
          <p:cNvSpPr>
            <a:spLocks noGrp="1"/>
          </p:cNvSpPr>
          <p:nvPr>
            <p:ph type="body" idx="1"/>
          </p:nvPr>
        </p:nvSpPr>
        <p:spPr/>
        <p:txBody>
          <a:bodyPr/>
          <a:p>
            <a:r>
              <a:rPr lang="en-US"/>
              <a:t>Integers</a:t>
            </a:r>
            <a:endParaRPr lang="en-US"/>
          </a:p>
        </p:txBody>
      </p:sp>
      <p:sp>
        <p:nvSpPr>
          <p:cNvPr id="4" name="Content Placeholder 3"/>
          <p:cNvSpPr>
            <a:spLocks noGrp="1"/>
          </p:cNvSpPr>
          <p:nvPr>
            <p:ph sz="half" idx="2"/>
          </p:nvPr>
        </p:nvSpPr>
        <p:spPr/>
        <p:txBody>
          <a:bodyPr/>
          <a:p>
            <a:r>
              <a:rPr lang="en-US"/>
              <a:t>In a terminal session, python returns the result of the operation.</a:t>
            </a:r>
            <a:endParaRPr lang="en-US"/>
          </a:p>
          <a:p>
            <a:r>
              <a:rPr lang="en-US"/>
              <a:t>python supports mathematical order of operations </a:t>
            </a:r>
            <a:endParaRPr lang="en-US"/>
          </a:p>
          <a:p>
            <a:r>
              <a:rPr lang="en-US"/>
              <a:t>whitespace has no effect on mathematical operations</a:t>
            </a:r>
            <a:endParaRPr lang="en-US"/>
          </a:p>
          <a:p>
            <a:endParaRPr lang="en-US"/>
          </a:p>
          <a:p>
            <a:endParaRPr lang="en-US"/>
          </a:p>
          <a:p>
            <a:endParaRPr lang="en-US"/>
          </a:p>
          <a:p>
            <a:endParaRPr lang="en-US"/>
          </a:p>
          <a:p>
            <a:endParaRPr lang="en-US"/>
          </a:p>
        </p:txBody>
      </p:sp>
      <p:sp>
        <p:nvSpPr>
          <p:cNvPr id="5" name="Text Placeholder 4"/>
          <p:cNvSpPr>
            <a:spLocks noGrp="1"/>
          </p:cNvSpPr>
          <p:nvPr>
            <p:ph type="body" sz="quarter" idx="3"/>
          </p:nvPr>
        </p:nvSpPr>
        <p:spPr/>
        <p:txBody>
          <a:bodyPr/>
          <a:p>
            <a:r>
              <a:rPr lang="en-US"/>
              <a:t>Floats</a:t>
            </a:r>
            <a:endParaRPr lang="en-US"/>
          </a:p>
        </p:txBody>
      </p:sp>
      <p:sp>
        <p:nvSpPr>
          <p:cNvPr id="6" name="Content Placeholder 5"/>
          <p:cNvSpPr>
            <a:spLocks noGrp="1"/>
          </p:cNvSpPr>
          <p:nvPr>
            <p:ph sz="quarter" idx="4"/>
          </p:nvPr>
        </p:nvSpPr>
        <p:spPr/>
        <p:txBody>
          <a:bodyPr/>
          <a:p>
            <a:r>
              <a:rPr lang="en-US" i="1"/>
              <a:t>floats </a:t>
            </a:r>
            <a:r>
              <a:rPr lang="en-US"/>
              <a:t>are any number with a decimal.</a:t>
            </a:r>
            <a:endParaRPr lang="en-US"/>
          </a:p>
          <a:p>
            <a:r>
              <a:rPr lang="en-US"/>
              <a:t>float refers to the fact that a decimal can appear anywhere in a number, hence the decimal floats around in the number.</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27</a:t>
            </a:r>
            <a:endParaRPr lang="en-US"/>
          </a:p>
        </p:txBody>
      </p:sp>
      <p:sp>
        <p:nvSpPr>
          <p:cNvPr id="3" name="Text Placeholder 2"/>
          <p:cNvSpPr>
            <a:spLocks noGrp="1"/>
          </p:cNvSpPr>
          <p:nvPr>
            <p:ph type="body" idx="1"/>
          </p:nvPr>
        </p:nvSpPr>
        <p:spPr/>
        <p:txBody>
          <a:bodyPr/>
          <a:p>
            <a:r>
              <a:rPr lang="en-US"/>
              <a:t>Floats</a:t>
            </a:r>
            <a:endParaRPr lang="en-US"/>
          </a:p>
        </p:txBody>
      </p:sp>
      <p:sp>
        <p:nvSpPr>
          <p:cNvPr id="4" name="Content Placeholder 3"/>
          <p:cNvSpPr>
            <a:spLocks noGrp="1"/>
          </p:cNvSpPr>
          <p:nvPr>
            <p:ph sz="half" idx="2"/>
          </p:nvPr>
        </p:nvSpPr>
        <p:spPr/>
        <p:txBody>
          <a:bodyPr/>
          <a:p>
            <a:r>
              <a:rPr lang="en-US"/>
              <a:t>programming languages are carefully designed to handle floats properly.</a:t>
            </a:r>
            <a:endParaRPr lang="en-US"/>
          </a:p>
          <a:p>
            <a:r>
              <a:rPr lang="en-US"/>
              <a:t>sometimes you can get an arbitrary number of decimal places in your solution.</a:t>
            </a:r>
            <a:endParaRPr lang="en-US"/>
          </a:p>
          <a:p>
            <a:r>
              <a:rPr lang="en-US"/>
              <a:t>we will learn how to deal with this later.</a:t>
            </a:r>
            <a:endParaRPr lang="en-US"/>
          </a:p>
          <a:p>
            <a:endParaRPr lang="en-US"/>
          </a:p>
          <a:p>
            <a:endParaRPr lang="en-US"/>
          </a:p>
        </p:txBody>
      </p:sp>
      <p:sp>
        <p:nvSpPr>
          <p:cNvPr id="5" name="Text Placeholder 4"/>
          <p:cNvSpPr>
            <a:spLocks noGrp="1"/>
          </p:cNvSpPr>
          <p:nvPr>
            <p:ph type="body" sz="quarter" idx="3"/>
          </p:nvPr>
        </p:nvSpPr>
        <p:spPr/>
        <p:txBody>
          <a:bodyPr/>
          <a:p>
            <a:r>
              <a:rPr lang="en-US"/>
              <a:t>Integers and Floats</a:t>
            </a:r>
            <a:endParaRPr lang="en-US"/>
          </a:p>
        </p:txBody>
      </p:sp>
      <p:sp>
        <p:nvSpPr>
          <p:cNvPr id="6" name="Content Placeholder 5"/>
          <p:cNvSpPr>
            <a:spLocks noGrp="1"/>
          </p:cNvSpPr>
          <p:nvPr>
            <p:ph sz="quarter" idx="4"/>
          </p:nvPr>
        </p:nvSpPr>
        <p:spPr/>
        <p:txBody>
          <a:bodyPr/>
          <a:p>
            <a:r>
              <a:rPr lang="en-US"/>
              <a:t>when you divide two numbers, even int, you always get float.</a:t>
            </a:r>
            <a:endParaRPr lang="en-US"/>
          </a:p>
          <a:p>
            <a:r>
              <a:rPr lang="en-US"/>
              <a:t>if you mix int with float, you get float.</a:t>
            </a:r>
            <a:endParaRPr lang="en-US"/>
          </a:p>
          <a:p>
            <a:r>
              <a:rPr lang="en-US"/>
              <a:t>python defaults to float in any operation that uses a float.</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28</a:t>
            </a:r>
            <a:endParaRPr lang="en-US"/>
          </a:p>
        </p:txBody>
      </p:sp>
      <p:sp>
        <p:nvSpPr>
          <p:cNvPr id="3" name="Text Placeholder 2"/>
          <p:cNvSpPr>
            <a:spLocks noGrp="1"/>
          </p:cNvSpPr>
          <p:nvPr>
            <p:ph type="body" idx="1"/>
          </p:nvPr>
        </p:nvSpPr>
        <p:spPr/>
        <p:txBody>
          <a:bodyPr/>
          <a:p>
            <a:r>
              <a:rPr lang="en-US"/>
              <a:t>Underscores in Numbers</a:t>
            </a:r>
            <a:endParaRPr lang="en-US"/>
          </a:p>
        </p:txBody>
      </p:sp>
      <p:sp>
        <p:nvSpPr>
          <p:cNvPr id="4" name="Content Placeholder 3"/>
          <p:cNvSpPr>
            <a:spLocks noGrp="1"/>
          </p:cNvSpPr>
          <p:nvPr>
            <p:ph sz="half" idx="2"/>
          </p:nvPr>
        </p:nvSpPr>
        <p:spPr/>
        <p:txBody>
          <a:bodyPr/>
          <a:p>
            <a:r>
              <a:rPr lang="en-US"/>
              <a:t>you can use underscores in numbers to make them more readable, the python interpreter will print the numbers without the underscore.</a:t>
            </a:r>
            <a:endParaRPr lang="en-US"/>
          </a:p>
          <a:p>
            <a:endParaRPr lang="en-US"/>
          </a:p>
        </p:txBody>
      </p:sp>
      <p:sp>
        <p:nvSpPr>
          <p:cNvPr id="5" name="Text Placeholder 4"/>
          <p:cNvSpPr>
            <a:spLocks noGrp="1"/>
          </p:cNvSpPr>
          <p:nvPr>
            <p:ph type="body" sz="quarter" idx="3"/>
          </p:nvPr>
        </p:nvSpPr>
        <p:spPr/>
        <p:txBody>
          <a:bodyPr/>
          <a:p>
            <a:r>
              <a:rPr lang="en-US"/>
              <a:t>Multiple Assignment | Constants</a:t>
            </a:r>
            <a:endParaRPr lang="en-US"/>
          </a:p>
        </p:txBody>
      </p:sp>
      <p:sp>
        <p:nvSpPr>
          <p:cNvPr id="6" name="Content Placeholder 5"/>
          <p:cNvSpPr>
            <a:spLocks noGrp="1"/>
          </p:cNvSpPr>
          <p:nvPr>
            <p:ph sz="quarter" idx="4"/>
          </p:nvPr>
        </p:nvSpPr>
        <p:spPr/>
        <p:txBody>
          <a:bodyPr>
            <a:normAutofit lnSpcReduction="10000"/>
          </a:bodyPr>
          <a:p>
            <a:r>
              <a:rPr lang="en-US"/>
              <a:t>you need to separate the variable names with commas and do the same with the values.</a:t>
            </a:r>
            <a:endParaRPr lang="en-US"/>
          </a:p>
          <a:p>
            <a:r>
              <a:rPr lang="en-US"/>
              <a:t>x,y,z=0,1,2</a:t>
            </a:r>
            <a:endParaRPr lang="en-US"/>
          </a:p>
          <a:p>
            <a:r>
              <a:rPr lang="en-US"/>
              <a:t>a </a:t>
            </a:r>
            <a:r>
              <a:rPr lang="en-US" i="1"/>
              <a:t>constant </a:t>
            </a:r>
            <a:r>
              <a:rPr lang="en-US"/>
              <a:t>is a variable whose value stays the same.</a:t>
            </a:r>
            <a:endParaRPr lang="en-US"/>
          </a:p>
          <a:p>
            <a:r>
              <a:rPr lang="en-US"/>
              <a:t>use all caps as variable name for constants, python doesn’t have built-in constant types.</a:t>
            </a:r>
            <a:endParaRPr lang="en-US"/>
          </a:p>
          <a:p>
            <a:pPr marL="0" indent="0">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29 Comments</a:t>
            </a:r>
            <a:endParaRPr lang="en-US"/>
          </a:p>
        </p:txBody>
      </p:sp>
      <p:sp>
        <p:nvSpPr>
          <p:cNvPr id="3" name="Text Placeholder 2"/>
          <p:cNvSpPr>
            <a:spLocks noGrp="1"/>
          </p:cNvSpPr>
          <p:nvPr>
            <p:ph type="body" idx="1"/>
          </p:nvPr>
        </p:nvSpPr>
        <p:spPr/>
        <p:txBody>
          <a:bodyPr/>
          <a:p>
            <a:r>
              <a:rPr lang="en-US"/>
              <a:t>How Do You Write Comments?</a:t>
            </a:r>
            <a:endParaRPr lang="en-US"/>
          </a:p>
        </p:txBody>
      </p:sp>
      <p:sp>
        <p:nvSpPr>
          <p:cNvPr id="4" name="Content Placeholder 3"/>
          <p:cNvSpPr>
            <a:spLocks noGrp="1"/>
          </p:cNvSpPr>
          <p:nvPr>
            <p:ph sz="half" idx="2"/>
          </p:nvPr>
        </p:nvSpPr>
        <p:spPr/>
        <p:txBody>
          <a:bodyPr/>
          <a:p>
            <a:pPr marL="0" indent="0">
              <a:buNone/>
            </a:pPr>
            <a:r>
              <a:rPr lang="en-US"/>
              <a:t># hash mark indicates comment, anything following it is ignored by the python interpreter.</a:t>
            </a:r>
            <a:endParaRPr lang="en-US"/>
          </a:p>
          <a:p>
            <a:r>
              <a:rPr lang="en-US"/>
              <a:t>as your code becomes more complex, you should insert notes describing your approach to solving the problem.</a:t>
            </a:r>
            <a:endParaRPr lang="en-US"/>
          </a:p>
        </p:txBody>
      </p:sp>
      <p:sp>
        <p:nvSpPr>
          <p:cNvPr id="5" name="Text Placeholder 4"/>
          <p:cNvSpPr>
            <a:spLocks noGrp="1"/>
          </p:cNvSpPr>
          <p:nvPr>
            <p:ph type="body" sz="quarter" idx="3"/>
          </p:nvPr>
        </p:nvSpPr>
        <p:spPr/>
        <p:txBody>
          <a:bodyPr/>
          <a:p>
            <a:r>
              <a:rPr lang="en-US"/>
              <a:t>What Kinds of Comments Should You Write?</a:t>
            </a:r>
            <a:endParaRPr lang="en-US"/>
          </a:p>
        </p:txBody>
      </p:sp>
      <p:sp>
        <p:nvSpPr>
          <p:cNvPr id="6" name="Content Placeholder 5"/>
          <p:cNvSpPr>
            <a:spLocks noGrp="1"/>
          </p:cNvSpPr>
          <p:nvPr>
            <p:ph sz="quarter" idx="4"/>
          </p:nvPr>
        </p:nvSpPr>
        <p:spPr/>
        <p:txBody>
          <a:bodyPr/>
          <a:p>
            <a:r>
              <a:rPr lang="en-US"/>
              <a:t>the main reason to write comments is to explain what your code does and how you make it work.</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30</a:t>
            </a:r>
            <a:endParaRPr lang="en-US"/>
          </a:p>
        </p:txBody>
      </p:sp>
      <p:sp>
        <p:nvSpPr>
          <p:cNvPr id="3" name="Text Placeholder 2"/>
          <p:cNvSpPr>
            <a:spLocks noGrp="1"/>
          </p:cNvSpPr>
          <p:nvPr>
            <p:ph type="body" idx="1"/>
          </p:nvPr>
        </p:nvSpPr>
        <p:spPr/>
        <p:txBody>
          <a:bodyPr/>
          <a:p>
            <a:r>
              <a:rPr lang="en-US"/>
              <a:t>What Kinds of Comments Should You Write?</a:t>
            </a:r>
            <a:endParaRPr lang="en-US"/>
          </a:p>
        </p:txBody>
      </p:sp>
      <p:sp>
        <p:nvSpPr>
          <p:cNvPr id="4" name="Content Placeholder 3"/>
          <p:cNvSpPr>
            <a:spLocks noGrp="1"/>
          </p:cNvSpPr>
          <p:nvPr>
            <p:ph sz="half" idx="2"/>
          </p:nvPr>
        </p:nvSpPr>
        <p:spPr/>
        <p:txBody>
          <a:bodyPr>
            <a:normAutofit lnSpcReduction="10000"/>
          </a:bodyPr>
          <a:p>
            <a:r>
              <a:rPr lang="en-US"/>
              <a:t>writing comments helps you remember why you wrote it in the first place.</a:t>
            </a:r>
            <a:endParaRPr lang="en-US"/>
          </a:p>
          <a:p>
            <a:r>
              <a:rPr lang="en-US"/>
              <a:t>pro programmers collaborate, they leave eachother notes.</a:t>
            </a:r>
            <a:endParaRPr lang="en-US"/>
          </a:p>
          <a:p>
            <a:r>
              <a:rPr lang="en-US"/>
              <a:t>make comments concise and clear.</a:t>
            </a:r>
            <a:endParaRPr lang="en-US"/>
          </a:p>
          <a:p>
            <a:r>
              <a:rPr lang="en-US"/>
              <a:t>get in the habit early, and practice comments now.</a:t>
            </a:r>
            <a:endParaRPr lang="en-US"/>
          </a:p>
          <a:p>
            <a:endParaRPr lang="en-US"/>
          </a:p>
          <a:p>
            <a:endParaRPr lang="en-US"/>
          </a:p>
        </p:txBody>
      </p:sp>
      <p:sp>
        <p:nvSpPr>
          <p:cNvPr id="5" name="Text Placeholder 4"/>
          <p:cNvSpPr>
            <a:spLocks noGrp="1"/>
          </p:cNvSpPr>
          <p:nvPr>
            <p:ph type="body" sz="quarter" idx="3"/>
          </p:nvPr>
        </p:nvSpPr>
        <p:spPr/>
        <p:txBody>
          <a:bodyPr/>
          <a:p>
            <a:r>
              <a:rPr lang="en-US"/>
              <a:t>Zen of Python</a:t>
            </a:r>
            <a:endParaRPr lang="en-US"/>
          </a:p>
        </p:txBody>
      </p:sp>
      <p:sp>
        <p:nvSpPr>
          <p:cNvPr id="6" name="Content Placeholder 5"/>
          <p:cNvSpPr>
            <a:spLocks noGrp="1"/>
          </p:cNvSpPr>
          <p:nvPr>
            <p:ph sz="quarter" idx="4"/>
          </p:nvPr>
        </p:nvSpPr>
        <p:spPr/>
        <p:txBody>
          <a:bodyPr/>
          <a:p>
            <a:r>
              <a:rPr lang="en-US"/>
              <a:t>avoid complexity, aim for simplicity.</a:t>
            </a:r>
            <a:endParaRPr lang="en-US"/>
          </a:p>
          <a:p>
            <a:r>
              <a:rPr lang="en-US"/>
              <a:t>“Zen of Python” by Tim Peters reflects the python community philosophy.</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a:t>
            </a:r>
            <a:endParaRPr lang="en-US"/>
          </a:p>
        </p:txBody>
      </p:sp>
      <p:sp>
        <p:nvSpPr>
          <p:cNvPr id="3" name="Text Placeholder 2"/>
          <p:cNvSpPr>
            <a:spLocks noGrp="1"/>
          </p:cNvSpPr>
          <p:nvPr>
            <p:ph type="body" idx="1"/>
          </p:nvPr>
        </p:nvSpPr>
        <p:spPr/>
        <p:txBody>
          <a:bodyPr/>
          <a:p>
            <a:r>
              <a:rPr lang="en-US"/>
              <a:t>Zen of Python</a:t>
            </a:r>
            <a:endParaRPr lang="en-US"/>
          </a:p>
        </p:txBody>
      </p:sp>
      <p:sp>
        <p:nvSpPr>
          <p:cNvPr id="4" name="Content Placeholder 3"/>
          <p:cNvSpPr>
            <a:spLocks noGrp="1"/>
          </p:cNvSpPr>
          <p:nvPr>
            <p:ph sz="half" idx="2"/>
          </p:nvPr>
        </p:nvSpPr>
        <p:spPr/>
        <p:txBody>
          <a:bodyPr>
            <a:normAutofit fontScale="60000"/>
          </a:bodyPr>
          <a:p>
            <a:r>
              <a:rPr lang="en-US"/>
              <a:t>if you a have choice between a simple and complex solution, choose simple.</a:t>
            </a:r>
            <a:endParaRPr lang="en-US"/>
          </a:p>
          <a:p>
            <a:r>
              <a:rPr lang="en-US"/>
              <a:t>use the simplest solution that works (elegance).</a:t>
            </a:r>
            <a:endParaRPr lang="en-US"/>
          </a:p>
          <a:p>
            <a:r>
              <a:rPr lang="en-US"/>
              <a:t>when your code is complex, make it readable, write comments.</a:t>
            </a:r>
            <a:endParaRPr lang="en-US"/>
          </a:p>
          <a:p>
            <a:r>
              <a:rPr lang="en-US"/>
              <a:t>much of programming consists of using small, common approaches to simple situations within a larger, more creative project.</a:t>
            </a:r>
            <a:endParaRPr lang="en-US"/>
          </a:p>
          <a:p>
            <a:r>
              <a:rPr lang="en-US"/>
              <a:t>the core of your code should make sense to other programmers.</a:t>
            </a:r>
            <a:endParaRPr lang="en-US"/>
          </a:p>
          <a:p>
            <a:r>
              <a:rPr lang="en-US"/>
              <a:t>write what works, refactor later, don’t get stuck on being perfect right at the start.</a:t>
            </a:r>
            <a:endParaRPr lang="en-US"/>
          </a:p>
          <a:p>
            <a:endParaRPr lang="en-US"/>
          </a:p>
          <a:p>
            <a:endParaRPr lang="en-US"/>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r>
              <a:rPr lang="en-US"/>
              <a:t>Setting Up your Programming Environment</a:t>
            </a:r>
            <a:endParaRPr lang="en-US"/>
          </a:p>
        </p:txBody>
      </p:sp>
      <p:sp>
        <p:nvSpPr>
          <p:cNvPr id="13" name="Text Placeholder 12"/>
          <p:cNvSpPr>
            <a:spLocks noGrp="1"/>
          </p:cNvSpPr>
          <p:nvPr>
            <p:ph type="body" idx="1"/>
          </p:nvPr>
        </p:nvSpPr>
        <p:spPr/>
        <p:txBody>
          <a:bodyPr/>
          <a:p>
            <a:r>
              <a:rPr lang="en-US"/>
              <a:t>Python Versions</a:t>
            </a:r>
            <a:endParaRPr lang="en-US"/>
          </a:p>
        </p:txBody>
      </p:sp>
      <p:sp>
        <p:nvSpPr>
          <p:cNvPr id="14" name="Content Placeholder 13"/>
          <p:cNvSpPr>
            <a:spLocks noGrp="1"/>
          </p:cNvSpPr>
          <p:nvPr>
            <p:ph sz="half" idx="2"/>
          </p:nvPr>
        </p:nvSpPr>
        <p:spPr/>
        <p:txBody>
          <a:bodyPr/>
          <a:p>
            <a:pPr marL="0" indent="0">
              <a:buNone/>
            </a:pPr>
            <a:r>
              <a:rPr lang="en-US" sz="1800"/>
              <a:t>latest version is 3.12.3</a:t>
            </a:r>
            <a:endParaRPr lang="en-US" sz="1800"/>
          </a:p>
          <a:p>
            <a:pPr marL="0" indent="0">
              <a:buNone/>
            </a:pPr>
            <a:r>
              <a:rPr lang="en-US" sz="1800"/>
              <a:t>every version is more verstaile and powerful than the last.</a:t>
            </a:r>
            <a:endParaRPr lang="en-US" sz="1800"/>
          </a:p>
          <a:p>
            <a:pPr marL="0" indent="0">
              <a:buNone/>
            </a:pPr>
            <a:endParaRPr lang="en-US" sz="1800"/>
          </a:p>
        </p:txBody>
      </p:sp>
      <p:sp>
        <p:nvSpPr>
          <p:cNvPr id="15" name="Text Placeholder 14"/>
          <p:cNvSpPr>
            <a:spLocks noGrp="1"/>
          </p:cNvSpPr>
          <p:nvPr>
            <p:ph type="body" sz="quarter" idx="3"/>
          </p:nvPr>
        </p:nvSpPr>
        <p:spPr>
          <a:xfrm>
            <a:off x="6172200" y="1691005"/>
            <a:ext cx="5183505" cy="814070"/>
          </a:xfrm>
        </p:spPr>
        <p:txBody>
          <a:bodyPr/>
          <a:p>
            <a:r>
              <a:rPr lang="en-US"/>
              <a:t>Running Snippets of Python Code</a:t>
            </a:r>
            <a:endParaRPr lang="en-US"/>
          </a:p>
        </p:txBody>
      </p:sp>
      <p:pic>
        <p:nvPicPr>
          <p:cNvPr id="17" name="Content Placeholder 16"/>
          <p:cNvPicPr>
            <a:picLocks noChangeAspect="1"/>
          </p:cNvPicPr>
          <p:nvPr>
            <p:ph sz="quarter" idx="4"/>
          </p:nvPr>
        </p:nvPicPr>
        <p:blipFill>
          <a:blip r:embed="rId1"/>
          <a:stretch>
            <a:fillRect/>
          </a:stretch>
        </p:blipFill>
        <p:spPr>
          <a:xfrm>
            <a:off x="995045" y="3767455"/>
            <a:ext cx="3254375" cy="1845945"/>
          </a:xfrm>
          <a:prstGeom prst="rect">
            <a:avLst/>
          </a:prstGeom>
        </p:spPr>
      </p:pic>
      <p:sp>
        <p:nvSpPr>
          <p:cNvPr id="19" name="Text Box 18"/>
          <p:cNvSpPr txBox="1"/>
          <p:nvPr/>
        </p:nvSpPr>
        <p:spPr>
          <a:xfrm>
            <a:off x="6288405" y="2599690"/>
            <a:ext cx="4744720" cy="645160"/>
          </a:xfrm>
          <a:prstGeom prst="rect">
            <a:avLst/>
          </a:prstGeom>
          <a:noFill/>
        </p:spPr>
        <p:txBody>
          <a:bodyPr wrap="square" rtlCol="0">
            <a:spAutoFit/>
          </a:bodyPr>
          <a:p>
            <a:r>
              <a:rPr lang="en-US"/>
              <a:t>You can run python interpreter in a terminal window.</a:t>
            </a:r>
            <a:endParaRPr lang="en-US"/>
          </a:p>
        </p:txBody>
      </p:sp>
      <p:pic>
        <p:nvPicPr>
          <p:cNvPr id="20" name="Picture 19"/>
          <p:cNvPicPr>
            <a:picLocks noChangeAspect="1"/>
          </p:cNvPicPr>
          <p:nvPr/>
        </p:nvPicPr>
        <p:blipFill>
          <a:blip r:embed="rId2"/>
          <a:stretch>
            <a:fillRect/>
          </a:stretch>
        </p:blipFill>
        <p:spPr>
          <a:xfrm>
            <a:off x="6080760" y="3429000"/>
            <a:ext cx="4581525" cy="657225"/>
          </a:xfrm>
          <a:prstGeom prst="rect">
            <a:avLst/>
          </a:prstGeom>
        </p:spPr>
      </p:pic>
      <p:sp>
        <p:nvSpPr>
          <p:cNvPr id="21" name="Text Box 20"/>
          <p:cNvSpPr txBox="1"/>
          <p:nvPr/>
        </p:nvSpPr>
        <p:spPr>
          <a:xfrm>
            <a:off x="6470015" y="4234180"/>
            <a:ext cx="4562475" cy="368300"/>
          </a:xfrm>
          <a:prstGeom prst="rect">
            <a:avLst/>
          </a:prstGeom>
          <a:noFill/>
        </p:spPr>
        <p:txBody>
          <a:bodyPr wrap="square" rtlCol="0">
            <a:spAutoFit/>
          </a:bodyPr>
          <a:p>
            <a:r>
              <a:rPr lang="en-US"/>
              <a:t>&gt;&gt;&gt; means use </a:t>
            </a:r>
            <a:r>
              <a:rPr lang="en-US" i="1"/>
              <a:t>prompt </a:t>
            </a:r>
            <a:r>
              <a:rPr lang="en-US"/>
              <a:t>(terminal window)</a:t>
            </a:r>
            <a:endParaRPr lang="en-US"/>
          </a:p>
        </p:txBody>
      </p:sp>
      <p:sp>
        <p:nvSpPr>
          <p:cNvPr id="22" name="Text Box 21"/>
          <p:cNvSpPr txBox="1"/>
          <p:nvPr/>
        </p:nvSpPr>
        <p:spPr>
          <a:xfrm>
            <a:off x="6015355" y="4779010"/>
            <a:ext cx="4859020" cy="460375"/>
          </a:xfrm>
          <a:prstGeom prst="rect">
            <a:avLst/>
          </a:prstGeom>
          <a:noFill/>
        </p:spPr>
        <p:txBody>
          <a:bodyPr wrap="square" rtlCol="0">
            <a:spAutoFit/>
          </a:bodyPr>
          <a:p>
            <a:r>
              <a:rPr lang="en-US" sz="2400" b="1"/>
              <a:t>About the VS Code Editor</a:t>
            </a:r>
            <a:endParaRPr lang="en-US" sz="2400" b="1"/>
          </a:p>
        </p:txBody>
      </p:sp>
      <p:sp>
        <p:nvSpPr>
          <p:cNvPr id="23" name="Text Box 22"/>
          <p:cNvSpPr txBox="1"/>
          <p:nvPr/>
        </p:nvSpPr>
        <p:spPr>
          <a:xfrm>
            <a:off x="6424295" y="5233035"/>
            <a:ext cx="4268470" cy="1476375"/>
          </a:xfrm>
          <a:prstGeom prst="rect">
            <a:avLst/>
          </a:prstGeom>
          <a:noFill/>
        </p:spPr>
        <p:txBody>
          <a:bodyPr wrap="square" rtlCol="0">
            <a:spAutoFit/>
          </a:bodyPr>
          <a:p>
            <a:r>
              <a:rPr lang="en-US"/>
              <a:t>VS Code is free, beginner friendly, great for simple and complex projects, installs on all modern OS, supports most progarmming languages.  </a:t>
            </a:r>
            <a:endParaRPr lang="en-US"/>
          </a:p>
          <a:p>
            <a:r>
              <a:rPr lang="en-US" b="1" i="1"/>
              <a:t>See Appendix B for more text editors</a:t>
            </a:r>
            <a:endParaRPr lang="en-US" b="1"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30</a:t>
            </a:r>
            <a:endParaRPr lang="en-US"/>
          </a:p>
        </p:txBody>
      </p:sp>
      <p:sp>
        <p:nvSpPr>
          <p:cNvPr id="3" name="Text Placeholder 2"/>
          <p:cNvSpPr>
            <a:spLocks noGrp="1"/>
          </p:cNvSpPr>
          <p:nvPr>
            <p:ph type="body" idx="1"/>
          </p:nvPr>
        </p:nvSpPr>
        <p:spPr/>
        <p:txBody>
          <a:bodyPr/>
          <a:p>
            <a:r>
              <a:rPr lang="en-US"/>
              <a:t>Summary</a:t>
            </a:r>
            <a:endParaRPr lang="en-US"/>
          </a:p>
        </p:txBody>
      </p:sp>
      <p:sp>
        <p:nvSpPr>
          <p:cNvPr id="4" name="Content Placeholder 3"/>
          <p:cNvSpPr>
            <a:spLocks noGrp="1"/>
          </p:cNvSpPr>
          <p:nvPr>
            <p:ph sz="half" idx="2"/>
          </p:nvPr>
        </p:nvSpPr>
        <p:spPr/>
        <p:txBody>
          <a:bodyPr/>
          <a:p>
            <a:r>
              <a:rPr lang="en-US"/>
              <a:t>worked with variables</a:t>
            </a:r>
            <a:endParaRPr lang="en-US"/>
          </a:p>
          <a:p>
            <a:r>
              <a:rPr lang="en-US"/>
              <a:t>resolve name and syntax errors</a:t>
            </a:r>
            <a:endParaRPr lang="en-US"/>
          </a:p>
          <a:p>
            <a:r>
              <a:rPr lang="en-US"/>
              <a:t>worked with int, float</a:t>
            </a:r>
            <a:endParaRPr lang="en-US"/>
          </a:p>
          <a:p>
            <a:r>
              <a:rPr lang="en-US"/>
              <a:t>how to use comments</a:t>
            </a:r>
            <a:endParaRPr lang="en-US"/>
          </a:p>
          <a:p>
            <a:r>
              <a:rPr lang="en-US"/>
              <a:t>Zen of python philosophy</a:t>
            </a:r>
            <a:endParaRPr lang="en-US"/>
          </a:p>
          <a:p>
            <a:endParaRPr lang="en-US"/>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on Different Operating Systems</a:t>
            </a:r>
            <a:endParaRPr lang="en-US"/>
          </a:p>
        </p:txBody>
      </p:sp>
      <p:sp>
        <p:nvSpPr>
          <p:cNvPr id="3" name="Text Placeholder 2"/>
          <p:cNvSpPr>
            <a:spLocks noGrp="1"/>
          </p:cNvSpPr>
          <p:nvPr>
            <p:ph type="body" idx="1"/>
          </p:nvPr>
        </p:nvSpPr>
        <p:spPr/>
        <p:txBody>
          <a:bodyPr/>
          <a:p>
            <a:r>
              <a:rPr lang="en-US"/>
              <a:t>Python on Windows</a:t>
            </a:r>
            <a:endParaRPr lang="en-US"/>
          </a:p>
        </p:txBody>
      </p:sp>
      <p:sp>
        <p:nvSpPr>
          <p:cNvPr id="4" name="Content Placeholder 3"/>
          <p:cNvSpPr>
            <a:spLocks noGrp="1"/>
          </p:cNvSpPr>
          <p:nvPr>
            <p:ph sz="half" idx="2"/>
          </p:nvPr>
        </p:nvSpPr>
        <p:spPr/>
        <p:txBody>
          <a:bodyPr/>
          <a:p>
            <a:r>
              <a:rPr lang="en-US"/>
              <a:t>Windows doesn’t come with Python. VS Code is from Windows. You need to install both.</a:t>
            </a:r>
            <a:endParaRPr lang="en-US"/>
          </a:p>
        </p:txBody>
      </p:sp>
      <p:sp>
        <p:nvSpPr>
          <p:cNvPr id="5" name="Text Placeholder 4"/>
          <p:cNvSpPr>
            <a:spLocks noGrp="1"/>
          </p:cNvSpPr>
          <p:nvPr>
            <p:ph type="body" sz="quarter" idx="3"/>
          </p:nvPr>
        </p:nvSpPr>
        <p:spPr/>
        <p:txBody>
          <a:bodyPr/>
          <a:p>
            <a:r>
              <a:rPr lang="en-US"/>
              <a:t>Installing Python</a:t>
            </a:r>
            <a:endParaRPr lang="en-US"/>
          </a:p>
        </p:txBody>
      </p:sp>
      <p:sp>
        <p:nvSpPr>
          <p:cNvPr id="6" name="Content Placeholder 5"/>
          <p:cNvSpPr>
            <a:spLocks noGrp="1"/>
          </p:cNvSpPr>
          <p:nvPr>
            <p:ph sz="quarter" idx="4"/>
          </p:nvPr>
        </p:nvSpPr>
        <p:spPr/>
        <p:txBody>
          <a:bodyPr/>
          <a:p>
            <a:r>
              <a:rPr lang="en-US" sz="1800" b="1"/>
              <a:t>command</a:t>
            </a:r>
            <a:endParaRPr lang="en-US" sz="1800" b="1"/>
          </a:p>
          <a:p>
            <a:r>
              <a:rPr lang="en-US" sz="1800" b="1"/>
              <a:t>Command Prompt</a:t>
            </a:r>
            <a:endParaRPr lang="en-US" sz="1800" b="1"/>
          </a:p>
          <a:p>
            <a:r>
              <a:rPr lang="en-US" sz="1800" b="1"/>
              <a:t>python</a:t>
            </a:r>
            <a:endParaRPr lang="en-US" sz="1800" b="1"/>
          </a:p>
          <a:p>
            <a:r>
              <a:rPr lang="en-US" sz="1800" b="1"/>
              <a:t>Downloads</a:t>
            </a:r>
            <a:endParaRPr lang="en-US" sz="1800" b="1"/>
          </a:p>
          <a:p>
            <a:r>
              <a:rPr lang="en-US" sz="1800" b="1"/>
              <a:t>Add Python to PATH (always select, it’ll make your life easier)</a:t>
            </a:r>
            <a:endParaRPr lang="en-US" sz="1800" b="1"/>
          </a:p>
        </p:txBody>
      </p:sp>
      <p:pic>
        <p:nvPicPr>
          <p:cNvPr id="7" name="Picture 6"/>
          <p:cNvPicPr>
            <a:picLocks noChangeAspect="1"/>
          </p:cNvPicPr>
          <p:nvPr/>
        </p:nvPicPr>
        <p:blipFill>
          <a:blip r:embed="rId1"/>
          <a:stretch>
            <a:fillRect/>
          </a:stretch>
        </p:blipFill>
        <p:spPr>
          <a:xfrm>
            <a:off x="1238250" y="4547235"/>
            <a:ext cx="3529330" cy="1642745"/>
          </a:xfrm>
          <a:prstGeom prst="rect">
            <a:avLst/>
          </a:prstGeom>
        </p:spPr>
      </p:pic>
      <p:pic>
        <p:nvPicPr>
          <p:cNvPr id="8" name="Picture 7"/>
          <p:cNvPicPr>
            <a:picLocks noChangeAspect="1"/>
          </p:cNvPicPr>
          <p:nvPr/>
        </p:nvPicPr>
        <p:blipFill>
          <a:blip r:embed="rId2"/>
          <a:stretch>
            <a:fillRect/>
          </a:stretch>
        </p:blipFill>
        <p:spPr>
          <a:xfrm>
            <a:off x="6739890" y="5361940"/>
            <a:ext cx="5029835" cy="8280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Install Python and VS Code on Windows</a:t>
            </a:r>
            <a:endParaRPr lang="en-US"/>
          </a:p>
        </p:txBody>
      </p:sp>
      <p:sp>
        <p:nvSpPr>
          <p:cNvPr id="8" name="Text Placeholder 7"/>
          <p:cNvSpPr>
            <a:spLocks noGrp="1"/>
          </p:cNvSpPr>
          <p:nvPr>
            <p:ph type="body" idx="1"/>
          </p:nvPr>
        </p:nvSpPr>
        <p:spPr/>
        <p:txBody>
          <a:bodyPr/>
          <a:p>
            <a:r>
              <a:rPr lang="en-US"/>
              <a:t>this is your interpreter</a:t>
            </a:r>
            <a:endParaRPr lang="en-US"/>
          </a:p>
        </p:txBody>
      </p:sp>
      <p:pic>
        <p:nvPicPr>
          <p:cNvPr id="12" name="Content Placeholder 11"/>
          <p:cNvPicPr>
            <a:picLocks noChangeAspect="1"/>
          </p:cNvPicPr>
          <p:nvPr>
            <p:ph sz="half" idx="2"/>
          </p:nvPr>
        </p:nvPicPr>
        <p:blipFill>
          <a:blip r:embed="rId1"/>
          <a:stretch>
            <a:fillRect/>
          </a:stretch>
        </p:blipFill>
        <p:spPr>
          <a:xfrm>
            <a:off x="1253490" y="3138805"/>
            <a:ext cx="3231515" cy="1803400"/>
          </a:xfrm>
          <a:prstGeom prst="rect">
            <a:avLst/>
          </a:prstGeom>
        </p:spPr>
      </p:pic>
      <p:sp>
        <p:nvSpPr>
          <p:cNvPr id="10" name="Text Placeholder 9"/>
          <p:cNvSpPr>
            <a:spLocks noGrp="1"/>
          </p:cNvSpPr>
          <p:nvPr>
            <p:ph type="body" sz="quarter" idx="3"/>
          </p:nvPr>
        </p:nvSpPr>
        <p:spPr/>
        <p:txBody>
          <a:bodyPr/>
          <a:p>
            <a:r>
              <a:rPr lang="en-US"/>
              <a:t>Enter to the python session</a:t>
            </a:r>
            <a:endParaRPr lang="en-US"/>
          </a:p>
        </p:txBody>
      </p:sp>
      <p:pic>
        <p:nvPicPr>
          <p:cNvPr id="13" name="Content Placeholder 12"/>
          <p:cNvPicPr>
            <a:picLocks noChangeAspect="1"/>
          </p:cNvPicPr>
          <p:nvPr>
            <p:ph sz="quarter" idx="4"/>
          </p:nvPr>
        </p:nvPicPr>
        <p:blipFill>
          <a:blip r:embed="rId2"/>
          <a:stretch>
            <a:fillRect/>
          </a:stretch>
        </p:blipFill>
        <p:spPr>
          <a:xfrm>
            <a:off x="5747385" y="3138805"/>
            <a:ext cx="5132705" cy="1322070"/>
          </a:xfrm>
          <a:prstGeom prst="rect">
            <a:avLst/>
          </a:prstGeom>
        </p:spPr>
      </p:pic>
      <p:pic>
        <p:nvPicPr>
          <p:cNvPr id="14" name="Picture 13"/>
          <p:cNvPicPr>
            <a:picLocks noChangeAspect="1"/>
          </p:cNvPicPr>
          <p:nvPr/>
        </p:nvPicPr>
        <p:blipFill>
          <a:blip r:embed="rId3"/>
          <a:stretch>
            <a:fillRect/>
          </a:stretch>
        </p:blipFill>
        <p:spPr>
          <a:xfrm>
            <a:off x="5747385" y="4686300"/>
            <a:ext cx="2731770" cy="918210"/>
          </a:xfrm>
          <a:prstGeom prst="rect">
            <a:avLst/>
          </a:prstGeom>
        </p:spPr>
      </p:pic>
      <p:sp>
        <p:nvSpPr>
          <p:cNvPr id="15" name="Text Box 14"/>
          <p:cNvSpPr txBox="1"/>
          <p:nvPr/>
        </p:nvSpPr>
        <p:spPr>
          <a:xfrm>
            <a:off x="5970270" y="5800725"/>
            <a:ext cx="3723640" cy="645160"/>
          </a:xfrm>
          <a:prstGeom prst="rect">
            <a:avLst/>
          </a:prstGeom>
          <a:noFill/>
        </p:spPr>
        <p:txBody>
          <a:bodyPr wrap="square" rtlCol="0">
            <a:spAutoFit/>
          </a:bodyPr>
          <a:p>
            <a:r>
              <a:rPr lang="en-US"/>
              <a:t>To close terminal session press CTRL-Z ENTER or type exit()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Install Python and VS Code on macOS</a:t>
            </a:r>
            <a:endParaRPr lang="en-US"/>
          </a:p>
        </p:txBody>
      </p:sp>
      <p:sp>
        <p:nvSpPr>
          <p:cNvPr id="8" name="Text Placeholder 7"/>
          <p:cNvSpPr>
            <a:spLocks noGrp="1"/>
          </p:cNvSpPr>
          <p:nvPr>
            <p:ph type="body" idx="1"/>
          </p:nvPr>
        </p:nvSpPr>
        <p:spPr>
          <a:xfrm>
            <a:off x="840105" y="1681480"/>
            <a:ext cx="5157470" cy="814070"/>
          </a:xfrm>
        </p:spPr>
        <p:txBody>
          <a:bodyPr>
            <a:noAutofit/>
          </a:bodyPr>
          <a:p>
            <a:r>
              <a:rPr lang="en-US"/>
              <a:t> </a:t>
            </a:r>
            <a:endParaRPr lang="en-US"/>
          </a:p>
        </p:txBody>
      </p:sp>
      <p:sp>
        <p:nvSpPr>
          <p:cNvPr id="9" name="Text Placeholder 8"/>
          <p:cNvSpPr>
            <a:spLocks noGrp="1"/>
          </p:cNvSpPr>
          <p:nvPr>
            <p:ph type="body" sz="quarter" idx="3"/>
          </p:nvPr>
        </p:nvSpPr>
        <p:spPr/>
        <p:txBody>
          <a:bodyPr/>
          <a:p>
            <a:r>
              <a:rPr lang="en-US"/>
              <a:t>Now you have the interpreter!</a:t>
            </a:r>
            <a:endParaRPr lang="en-US"/>
          </a:p>
        </p:txBody>
      </p:sp>
      <p:pic>
        <p:nvPicPr>
          <p:cNvPr id="13" name="Picture 12"/>
          <p:cNvPicPr>
            <a:picLocks noChangeAspect="1"/>
          </p:cNvPicPr>
          <p:nvPr/>
        </p:nvPicPr>
        <p:blipFill>
          <a:blip r:embed="rId1"/>
          <a:stretch>
            <a:fillRect/>
          </a:stretch>
        </p:blipFill>
        <p:spPr>
          <a:xfrm>
            <a:off x="840105" y="5669915"/>
            <a:ext cx="6140450" cy="1188085"/>
          </a:xfrm>
          <a:prstGeom prst="rect">
            <a:avLst/>
          </a:prstGeom>
        </p:spPr>
      </p:pic>
      <p:sp>
        <p:nvSpPr>
          <p:cNvPr id="15" name="Content Placeholder 14"/>
          <p:cNvSpPr/>
          <p:nvPr>
            <p:ph sz="half" idx="2"/>
          </p:nvPr>
        </p:nvSpPr>
        <p:spPr>
          <a:xfrm>
            <a:off x="839788" y="1985010"/>
            <a:ext cx="5157787" cy="3684588"/>
          </a:xfrm>
        </p:spPr>
        <p:txBody>
          <a:bodyPr/>
          <a:p>
            <a:r>
              <a:rPr lang="en-US"/>
              <a:t>Python isn’t installed on macOS by default. Open a terminal window. Enter </a:t>
            </a:r>
            <a:r>
              <a:rPr lang="en-US" b="1"/>
              <a:t>python3</a:t>
            </a:r>
            <a:endParaRPr lang="en-US" b="1"/>
          </a:p>
          <a:p>
            <a:r>
              <a:rPr lang="en-US" sz="1800"/>
              <a:t>if you get messages telling you to install other things don’t do it until you install python.</a:t>
            </a:r>
            <a:endParaRPr lang="en-US" sz="1800"/>
          </a:p>
          <a:p>
            <a:r>
              <a:rPr lang="en-US" sz="1800" b="1"/>
              <a:t>python </a:t>
            </a:r>
            <a:r>
              <a:rPr lang="en-US" sz="1800"/>
              <a:t>command on macOS points to outdated version or nothing.</a:t>
            </a:r>
            <a:endParaRPr lang="en-US" sz="1800"/>
          </a:p>
          <a:p>
            <a:r>
              <a:rPr lang="en-US" sz="1800"/>
              <a:t>After installer runs double-click the </a:t>
            </a:r>
            <a:r>
              <a:rPr lang="en-US" sz="1800" i="1"/>
              <a:t>Install Certificates.command </a:t>
            </a:r>
            <a:r>
              <a:rPr lang="en-US" sz="1800"/>
              <a:t>file.</a:t>
            </a:r>
            <a:endParaRPr lang="en-US" sz="1800"/>
          </a:p>
          <a:p>
            <a:r>
              <a:rPr lang="en-US" sz="1800"/>
              <a:t>Open a terminal window and type </a:t>
            </a:r>
            <a:r>
              <a:rPr lang="en-US" sz="1800" b="1"/>
              <a:t>python3</a:t>
            </a:r>
            <a:endParaRPr lang="en-US" sz="1800" b="1"/>
          </a:p>
        </p:txBody>
      </p:sp>
      <p:sp>
        <p:nvSpPr>
          <p:cNvPr id="19" name="Text Box 18"/>
          <p:cNvSpPr txBox="1"/>
          <p:nvPr/>
        </p:nvSpPr>
        <p:spPr>
          <a:xfrm>
            <a:off x="840105" y="1407160"/>
            <a:ext cx="4064000" cy="460375"/>
          </a:xfrm>
          <a:prstGeom prst="rect">
            <a:avLst/>
          </a:prstGeom>
          <a:noFill/>
        </p:spPr>
        <p:txBody>
          <a:bodyPr wrap="square" rtlCol="0">
            <a:spAutoFit/>
          </a:bodyPr>
          <a:p>
            <a:r>
              <a:rPr lang="en-US" sz="2400"/>
              <a:t>Python on macOS</a:t>
            </a:r>
            <a:endParaRPr lang="en-US" sz="2400"/>
          </a:p>
        </p:txBody>
      </p:sp>
      <p:pic>
        <p:nvPicPr>
          <p:cNvPr id="20" name="Picture 19"/>
          <p:cNvPicPr>
            <a:picLocks noChangeAspect="1"/>
          </p:cNvPicPr>
          <p:nvPr/>
        </p:nvPicPr>
        <p:blipFill>
          <a:blip r:embed="rId2"/>
          <a:stretch>
            <a:fillRect/>
          </a:stretch>
        </p:blipFill>
        <p:spPr>
          <a:xfrm>
            <a:off x="6172200" y="2710180"/>
            <a:ext cx="4062730" cy="981710"/>
          </a:xfrm>
          <a:prstGeom prst="rect">
            <a:avLst/>
          </a:prstGeom>
        </p:spPr>
      </p:pic>
      <p:sp>
        <p:nvSpPr>
          <p:cNvPr id="22" name="Text Box 21"/>
          <p:cNvSpPr txBox="1"/>
          <p:nvPr/>
        </p:nvSpPr>
        <p:spPr>
          <a:xfrm>
            <a:off x="6980555" y="4786630"/>
            <a:ext cx="3496310" cy="645160"/>
          </a:xfrm>
          <a:prstGeom prst="rect">
            <a:avLst/>
          </a:prstGeom>
          <a:noFill/>
        </p:spPr>
        <p:txBody>
          <a:bodyPr wrap="square" rtlCol="0">
            <a:spAutoFit/>
          </a:bodyPr>
          <a:p>
            <a:r>
              <a:rPr lang="en-US"/>
              <a:t>New macOS replaced $ with % for the terminal prompt.</a:t>
            </a:r>
            <a:endParaRPr lang="en-US"/>
          </a:p>
        </p:txBody>
      </p:sp>
      <p:sp>
        <p:nvSpPr>
          <p:cNvPr id="23" name="Text Box 22"/>
          <p:cNvSpPr txBox="1"/>
          <p:nvPr/>
        </p:nvSpPr>
        <p:spPr>
          <a:xfrm>
            <a:off x="6500495" y="3903345"/>
            <a:ext cx="3405505" cy="645160"/>
          </a:xfrm>
          <a:prstGeom prst="rect">
            <a:avLst/>
          </a:prstGeom>
          <a:noFill/>
        </p:spPr>
        <p:txBody>
          <a:bodyPr wrap="square" rtlCol="0">
            <a:spAutoFit/>
          </a:bodyPr>
          <a:p>
            <a:r>
              <a:rPr lang="en-US"/>
              <a:t>To close the python interpreter press CTRL-D type exit()</a:t>
            </a:r>
            <a:endParaRPr lang="en-US"/>
          </a:p>
        </p:txBody>
      </p:sp>
      <p:sp>
        <p:nvSpPr>
          <p:cNvPr id="24" name="Text Box 23"/>
          <p:cNvSpPr txBox="1"/>
          <p:nvPr/>
        </p:nvSpPr>
        <p:spPr>
          <a:xfrm>
            <a:off x="8013700" y="5687695"/>
            <a:ext cx="2837815" cy="922020"/>
          </a:xfrm>
          <a:prstGeom prst="rect">
            <a:avLst/>
          </a:prstGeom>
          <a:noFill/>
        </p:spPr>
        <p:txBody>
          <a:bodyPr wrap="square" rtlCol="0">
            <a:spAutoFit/>
          </a:bodyPr>
          <a:p>
            <a:r>
              <a:rPr lang="en-US" b="1"/>
              <a:t>Installing VS Code</a:t>
            </a:r>
            <a:endParaRPr lang="en-US" b="1"/>
          </a:p>
          <a:p>
            <a:r>
              <a:rPr lang="en-US"/>
              <a:t>Follow the instructions at VS Code website.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r>
              <a:rPr lang="en-US"/>
              <a:t>Python on Linux (Ubuntu)</a:t>
            </a:r>
            <a:endParaRPr lang="en-US"/>
          </a:p>
        </p:txBody>
      </p:sp>
      <p:sp>
        <p:nvSpPr>
          <p:cNvPr id="13" name="Text Placeholder 12"/>
          <p:cNvSpPr>
            <a:spLocks noGrp="1"/>
          </p:cNvSpPr>
          <p:nvPr>
            <p:ph type="body" idx="1"/>
          </p:nvPr>
        </p:nvSpPr>
        <p:spPr/>
        <p:txBody>
          <a:bodyPr/>
          <a:p>
            <a:r>
              <a:rPr lang="en-US"/>
              <a:t>Linux expects you to code</a:t>
            </a:r>
            <a:endParaRPr lang="en-US"/>
          </a:p>
        </p:txBody>
      </p:sp>
      <p:sp>
        <p:nvSpPr>
          <p:cNvPr id="14" name="Content Placeholder 13"/>
          <p:cNvSpPr>
            <a:spLocks noGrp="1"/>
          </p:cNvSpPr>
          <p:nvPr>
            <p:ph sz="half" idx="2"/>
          </p:nvPr>
        </p:nvSpPr>
        <p:spPr/>
        <p:txBody>
          <a:bodyPr/>
          <a:p>
            <a:r>
              <a:rPr lang="en-US"/>
              <a:t>Linux is designed for programming.</a:t>
            </a:r>
            <a:endParaRPr lang="en-US"/>
          </a:p>
          <a:p>
            <a:r>
              <a:rPr lang="en-US"/>
              <a:t>Python is already installed on most Linux dist.</a:t>
            </a:r>
            <a:endParaRPr lang="en-US"/>
          </a:p>
          <a:p>
            <a:r>
              <a:rPr lang="en-US"/>
              <a:t>very little else to install, you can start using python right away.</a:t>
            </a:r>
            <a:endParaRPr lang="en-US"/>
          </a:p>
          <a:p>
            <a:endParaRPr lang="en-US"/>
          </a:p>
        </p:txBody>
      </p:sp>
      <p:sp>
        <p:nvSpPr>
          <p:cNvPr id="15" name="Text Placeholder 14"/>
          <p:cNvSpPr>
            <a:spLocks noGrp="1"/>
          </p:cNvSpPr>
          <p:nvPr>
            <p:ph type="body" sz="quarter" idx="3"/>
          </p:nvPr>
        </p:nvSpPr>
        <p:spPr/>
        <p:txBody>
          <a:bodyPr/>
          <a:p>
            <a:r>
              <a:rPr lang="en-US"/>
              <a:t>Check python ver. on Linux</a:t>
            </a:r>
            <a:endParaRPr lang="en-US"/>
          </a:p>
        </p:txBody>
      </p:sp>
      <p:sp>
        <p:nvSpPr>
          <p:cNvPr id="16" name="Content Placeholder 15"/>
          <p:cNvSpPr>
            <a:spLocks noGrp="1"/>
          </p:cNvSpPr>
          <p:nvPr>
            <p:ph sz="quarter" idx="4"/>
          </p:nvPr>
        </p:nvSpPr>
        <p:spPr/>
        <p:txBody>
          <a:bodyPr/>
          <a:p>
            <a:r>
              <a:rPr lang="en-US" sz="2400"/>
              <a:t>Ubuntu: run terminal window (CTRL-ALT-T).</a:t>
            </a:r>
            <a:endParaRPr lang="en-US" sz="2400"/>
          </a:p>
          <a:p>
            <a:r>
              <a:rPr lang="en-US" sz="2400"/>
              <a:t>enter </a:t>
            </a:r>
            <a:r>
              <a:rPr lang="en-US" sz="2400" b="1"/>
              <a:t>python3</a:t>
            </a:r>
            <a:endParaRPr lang="en-US" sz="2400" b="1"/>
          </a:p>
          <a:p>
            <a:r>
              <a:rPr lang="en-US" sz="2400" b="1"/>
              <a:t>&gt;&gt;&gt;</a:t>
            </a:r>
            <a:r>
              <a:rPr lang="en-US" sz="2400"/>
              <a:t> means you can enter python commands.</a:t>
            </a:r>
            <a:endParaRPr lang="en-US" sz="2400"/>
          </a:p>
          <a:p>
            <a:endParaRPr lang="en-US" sz="2400" b="1"/>
          </a:p>
          <a:p>
            <a:endParaRPr lang="en-US" sz="2400" b="1"/>
          </a:p>
        </p:txBody>
      </p:sp>
      <p:pic>
        <p:nvPicPr>
          <p:cNvPr id="17" name="Picture 16"/>
          <p:cNvPicPr>
            <a:picLocks noChangeAspect="1"/>
          </p:cNvPicPr>
          <p:nvPr/>
        </p:nvPicPr>
        <p:blipFill>
          <a:blip r:embed="rId1"/>
          <a:stretch>
            <a:fillRect/>
          </a:stretch>
        </p:blipFill>
        <p:spPr>
          <a:xfrm>
            <a:off x="6172200" y="4569460"/>
            <a:ext cx="5834380" cy="941070"/>
          </a:xfrm>
          <a:prstGeom prst="rect">
            <a:avLst/>
          </a:prstGeom>
        </p:spPr>
      </p:pic>
      <p:sp>
        <p:nvSpPr>
          <p:cNvPr id="18" name="Text Box 17"/>
          <p:cNvSpPr txBox="1"/>
          <p:nvPr/>
        </p:nvSpPr>
        <p:spPr>
          <a:xfrm>
            <a:off x="6492240" y="5687695"/>
            <a:ext cx="4721860" cy="645160"/>
          </a:xfrm>
          <a:prstGeom prst="rect">
            <a:avLst/>
          </a:prstGeom>
          <a:noFill/>
        </p:spPr>
        <p:txBody>
          <a:bodyPr wrap="square" rtlCol="0">
            <a:spAutoFit/>
          </a:bodyPr>
          <a:p>
            <a:r>
              <a:rPr lang="en-US"/>
              <a:t>To exit the terminal press CTRL-D or type exit()</a:t>
            </a:r>
            <a:endParaRPr lang="en-US"/>
          </a:p>
          <a:p>
            <a:r>
              <a:rPr lang="en-US" b="1" i="1"/>
              <a:t>See Appendix A for updates</a:t>
            </a:r>
            <a:endParaRPr lang="en-US"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on Ubuntu</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Running Python in a Terminal Session &gt;&gt;&gt;</a:t>
            </a:r>
            <a:endParaRPr lang="en-US"/>
          </a:p>
          <a:p>
            <a:endParaRPr lang="en-US"/>
          </a:p>
          <a:p>
            <a:endParaRPr lang="en-US"/>
          </a:p>
          <a:p>
            <a:r>
              <a:rPr lang="en-US"/>
              <a:t>Installing VS Code </a:t>
            </a:r>
            <a:endParaRPr lang="en-US"/>
          </a:p>
          <a:p>
            <a:pPr marL="0" indent="0">
              <a:buNone/>
            </a:pPr>
            <a:r>
              <a:rPr lang="en-US" sz="1800"/>
              <a:t>Click the Ubuntu Software icon in your menu and search </a:t>
            </a:r>
            <a:r>
              <a:rPr lang="en-US" sz="1800" i="1"/>
              <a:t>vscode. </a:t>
            </a:r>
            <a:r>
              <a:rPr lang="en-US" sz="1800"/>
              <a:t>Click </a:t>
            </a:r>
            <a:r>
              <a:rPr lang="en-US" sz="1800" b="1"/>
              <a:t>Visual Studio Code </a:t>
            </a:r>
            <a:r>
              <a:rPr lang="en-US" sz="1800"/>
              <a:t>(or </a:t>
            </a:r>
            <a:r>
              <a:rPr lang="en-US" sz="1800" i="1"/>
              <a:t>code</a:t>
            </a:r>
            <a:r>
              <a:rPr lang="en-US" sz="1800"/>
              <a:t>) then click </a:t>
            </a:r>
            <a:r>
              <a:rPr lang="en-US" sz="1800" b="1"/>
              <a:t>Install.</a:t>
            </a:r>
            <a:endParaRPr lang="en-US" sz="1800"/>
          </a:p>
          <a:p>
            <a:pPr marL="0" indent="0">
              <a:buNone/>
            </a:pPr>
            <a:endParaRPr lang="en-US"/>
          </a:p>
          <a:p>
            <a:pPr marL="0" indent="0">
              <a:buNone/>
            </a:pPr>
            <a:endParaRPr lang="en-US"/>
          </a:p>
        </p:txBody>
      </p:sp>
      <p:sp>
        <p:nvSpPr>
          <p:cNvPr id="5" name="Text Placeholder 4"/>
          <p:cNvSpPr>
            <a:spLocks noGrp="1"/>
          </p:cNvSpPr>
          <p:nvPr>
            <p:ph type="body" sz="quarter" idx="3"/>
          </p:nvPr>
        </p:nvSpPr>
        <p:spPr/>
        <p:txBody>
          <a:bodyPr/>
          <a:p>
            <a:r>
              <a:rPr lang="en-US"/>
              <a:t>Running a  Hello World program</a:t>
            </a:r>
            <a:endParaRPr lang="en-US"/>
          </a:p>
        </p:txBody>
      </p:sp>
      <p:pic>
        <p:nvPicPr>
          <p:cNvPr id="7" name="Content Placeholder 6"/>
          <p:cNvPicPr>
            <a:picLocks noChangeAspect="1"/>
          </p:cNvPicPr>
          <p:nvPr>
            <p:ph sz="quarter" idx="4"/>
          </p:nvPr>
        </p:nvPicPr>
        <p:blipFill>
          <a:blip r:embed="rId1"/>
          <a:stretch>
            <a:fillRect/>
          </a:stretch>
        </p:blipFill>
        <p:spPr>
          <a:xfrm>
            <a:off x="885190" y="3429000"/>
            <a:ext cx="3905250" cy="929005"/>
          </a:xfrm>
          <a:prstGeom prst="rect">
            <a:avLst/>
          </a:prstGeom>
        </p:spPr>
      </p:pic>
      <p:sp>
        <p:nvSpPr>
          <p:cNvPr id="8" name="Text Box 7"/>
          <p:cNvSpPr txBox="1"/>
          <p:nvPr/>
        </p:nvSpPr>
        <p:spPr>
          <a:xfrm>
            <a:off x="6172200" y="2735580"/>
            <a:ext cx="5927725" cy="2411730"/>
          </a:xfrm>
          <a:prstGeom prst="rect">
            <a:avLst/>
          </a:prstGeom>
          <a:noFill/>
        </p:spPr>
        <p:txBody>
          <a:bodyPr wrap="square" rtlCol="0">
            <a:noAutofit/>
          </a:bodyPr>
          <a:p>
            <a:r>
              <a:rPr lang="en-US" i="1"/>
              <a:t>Installing the Python Extension for VS Code</a:t>
            </a:r>
            <a:endParaRPr lang="en-US" i="1"/>
          </a:p>
          <a:p>
            <a:pPr marL="285750" indent="-285750">
              <a:buFont typeface="Arial" panose="020B0604020202020204" pitchFamily="34" charset="0"/>
              <a:buChar char="•"/>
            </a:pPr>
            <a:r>
              <a:rPr lang="en-US"/>
              <a:t>VS Code works with man different programming langugaes.</a:t>
            </a:r>
            <a:endParaRPr lang="en-US"/>
          </a:p>
          <a:p>
            <a:pPr marL="285750" indent="-285750">
              <a:buFont typeface="Arial" panose="020B0604020202020204" pitchFamily="34" charset="0"/>
              <a:buChar char="•"/>
            </a:pPr>
            <a:r>
              <a:rPr lang="en-US"/>
              <a:t>to do this install the python extension</a:t>
            </a:r>
            <a:endParaRPr lang="en-US"/>
          </a:p>
          <a:p>
            <a:pPr marL="285750" indent="-285750">
              <a:buFont typeface="Arial" panose="020B0604020202020204" pitchFamily="34" charset="0"/>
              <a:buChar char="•"/>
            </a:pPr>
            <a:r>
              <a:rPr lang="en-US"/>
              <a:t>the extension adds support for writing, editing, and running python programs.</a:t>
            </a:r>
            <a:endParaRPr lang="en-US"/>
          </a:p>
          <a:p>
            <a:pPr marL="285750" indent="-285750">
              <a:buFont typeface="Arial" panose="020B0604020202020204" pitchFamily="34" charset="0"/>
              <a:buChar char="•"/>
            </a:pPr>
            <a:r>
              <a:rPr lang="en-US"/>
              <a:t>follow the directions on page 9 for installation.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 Placeholder 12"/>
          <p:cNvSpPr>
            <a:spLocks noGrp="1"/>
          </p:cNvSpPr>
          <p:nvPr>
            <p:ph type="body" idx="1"/>
          </p:nvPr>
        </p:nvSpPr>
        <p:spPr>
          <a:xfrm>
            <a:off x="839788" y="296228"/>
            <a:ext cx="5157787" cy="823912"/>
          </a:xfrm>
        </p:spPr>
        <p:txBody>
          <a:bodyPr/>
          <a:p>
            <a:r>
              <a:rPr lang="en-US"/>
              <a:t>Runnning hello_world.py</a:t>
            </a:r>
            <a:endParaRPr lang="en-US"/>
          </a:p>
        </p:txBody>
      </p:sp>
      <p:sp>
        <p:nvSpPr>
          <p:cNvPr id="14" name="Content Placeholder 13"/>
          <p:cNvSpPr>
            <a:spLocks noGrp="1"/>
          </p:cNvSpPr>
          <p:nvPr>
            <p:ph sz="half" idx="2"/>
          </p:nvPr>
        </p:nvSpPr>
        <p:spPr>
          <a:xfrm>
            <a:off x="840105" y="1119505"/>
            <a:ext cx="5157470" cy="5070475"/>
          </a:xfrm>
        </p:spPr>
        <p:txBody>
          <a:bodyPr/>
          <a:p>
            <a:r>
              <a:rPr lang="en-US"/>
              <a:t>make a folder called python_work</a:t>
            </a:r>
            <a:endParaRPr lang="en-US"/>
          </a:p>
          <a:p>
            <a:r>
              <a:rPr lang="en-US"/>
              <a:t>Open VS Code, make a new file called hello_world.py in your python folder.</a:t>
            </a:r>
            <a:endParaRPr lang="en-US"/>
          </a:p>
          <a:p>
            <a:r>
              <a:rPr lang="en-US"/>
              <a:t>enter the following line in the editor: print(“Hello Python world!”)</a:t>
            </a:r>
            <a:endParaRPr lang="en-US"/>
          </a:p>
          <a:p>
            <a:r>
              <a:rPr lang="en-US"/>
              <a:t>Run or CTRL-F5</a:t>
            </a:r>
            <a:endParaRPr lang="en-US"/>
          </a:p>
          <a:p>
            <a:r>
              <a:rPr lang="en-US"/>
              <a:t>If you don’t see your program check for errors.</a:t>
            </a:r>
            <a:endParaRPr lang="en-US"/>
          </a:p>
          <a:p>
            <a:endParaRPr lang="en-US"/>
          </a:p>
          <a:p>
            <a:endParaRPr lang="en-US"/>
          </a:p>
        </p:txBody>
      </p:sp>
      <p:sp>
        <p:nvSpPr>
          <p:cNvPr id="15" name="Text Placeholder 14"/>
          <p:cNvSpPr>
            <a:spLocks noGrp="1"/>
          </p:cNvSpPr>
          <p:nvPr>
            <p:ph type="body" sz="quarter" idx="3"/>
          </p:nvPr>
        </p:nvSpPr>
        <p:spPr>
          <a:xfrm>
            <a:off x="6172200" y="296228"/>
            <a:ext cx="5183188" cy="823912"/>
          </a:xfrm>
        </p:spPr>
        <p:txBody>
          <a:bodyPr/>
          <a:p>
            <a:r>
              <a:rPr lang="en-US"/>
              <a:t>Troubleshooting</a:t>
            </a:r>
            <a:endParaRPr lang="en-US"/>
          </a:p>
        </p:txBody>
      </p:sp>
      <p:sp>
        <p:nvSpPr>
          <p:cNvPr id="16" name="Content Placeholder 15"/>
          <p:cNvSpPr>
            <a:spLocks noGrp="1"/>
          </p:cNvSpPr>
          <p:nvPr>
            <p:ph sz="quarter" idx="4"/>
          </p:nvPr>
        </p:nvSpPr>
        <p:spPr>
          <a:xfrm>
            <a:off x="6172200" y="1120775"/>
            <a:ext cx="5183505" cy="5069205"/>
          </a:xfrm>
        </p:spPr>
        <p:txBody>
          <a:bodyPr/>
          <a:p>
            <a:r>
              <a:rPr lang="en-US"/>
              <a:t>If you can’t get </a:t>
            </a:r>
            <a:r>
              <a:rPr lang="en-US" i="1"/>
              <a:t>hello_world.py</a:t>
            </a:r>
            <a:r>
              <a:rPr lang="en-US"/>
              <a:t> to run</a:t>
            </a:r>
            <a:endParaRPr lang="en-US"/>
          </a:p>
          <a:p>
            <a:r>
              <a:rPr lang="en-US"/>
              <a:t>Check the </a:t>
            </a:r>
            <a:r>
              <a:rPr lang="en-US" i="1"/>
              <a:t>traceback</a:t>
            </a:r>
            <a:endParaRPr lang="en-US" i="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11011</Words>
  <Application>WPS Presentation</Application>
  <PresentationFormat>Widescreen</PresentationFormat>
  <Paragraphs>435</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matht</cp:lastModifiedBy>
  <cp:revision>13</cp:revision>
  <dcterms:created xsi:type="dcterms:W3CDTF">2024-04-21T06:04:03Z</dcterms:created>
  <dcterms:modified xsi:type="dcterms:W3CDTF">2024-04-22T15:25:39Z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80143E767ECD49728F7F367C43AFE4D2_11</vt:lpwstr>
  </property>
  <property fmtid="{D5CDD505-2E9C-101B-9397-08002B2CF9AE}" pid="3" name="KSOProductBuildVer">
    <vt:lpwstr>1033-12.2.0.16731</vt:lpwstr>
  </property>
</Properties>
</file>