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r>
              <a:rPr lang="en-US"/>
              <a:t>33 3:Introducing Lists</a:t>
            </a:r>
            <a:endParaRPr lang="en-US"/>
          </a:p>
        </p:txBody>
      </p:sp>
      <p:sp>
        <p:nvSpPr>
          <p:cNvPr id="5" name="Text Placeholder 4"/>
          <p:cNvSpPr>
            <a:spLocks noGrp="1"/>
          </p:cNvSpPr>
          <p:nvPr>
            <p:ph type="body" idx="1"/>
          </p:nvPr>
        </p:nvSpPr>
        <p:spPr/>
        <p:txBody>
          <a:bodyPr/>
          <a:p>
            <a:r>
              <a:rPr lang="en-US"/>
              <a:t>Introducing Lists</a:t>
            </a:r>
            <a:endParaRPr lang="en-US"/>
          </a:p>
        </p:txBody>
      </p:sp>
      <p:sp>
        <p:nvSpPr>
          <p:cNvPr id="6" name="Content Placeholder 5"/>
          <p:cNvSpPr>
            <a:spLocks noGrp="1"/>
          </p:cNvSpPr>
          <p:nvPr>
            <p:ph sz="half" idx="2"/>
          </p:nvPr>
        </p:nvSpPr>
        <p:spPr/>
        <p:txBody>
          <a:bodyPr>
            <a:normAutofit fontScale="90000"/>
          </a:bodyPr>
          <a:p>
            <a:r>
              <a:rPr lang="en-US"/>
              <a:t>working with elements in a list</a:t>
            </a:r>
            <a:endParaRPr lang="en-US"/>
          </a:p>
          <a:p>
            <a:r>
              <a:rPr lang="en-US"/>
              <a:t>lists store sets of information in one place</a:t>
            </a:r>
            <a:endParaRPr lang="en-US"/>
          </a:p>
          <a:p>
            <a:r>
              <a:rPr lang="en-US"/>
              <a:t>a few items or millions, no problem.</a:t>
            </a:r>
            <a:endParaRPr lang="en-US"/>
          </a:p>
          <a:p>
            <a:r>
              <a:rPr lang="en-US"/>
              <a:t>lists are one of the most powerful data structures in python.</a:t>
            </a:r>
            <a:endParaRPr lang="en-US"/>
          </a:p>
          <a:p>
            <a:r>
              <a:rPr lang="en-US"/>
              <a:t>lists are related to many important programming concepts. </a:t>
            </a:r>
            <a:endParaRPr lang="en-US"/>
          </a:p>
        </p:txBody>
      </p:sp>
      <p:sp>
        <p:nvSpPr>
          <p:cNvPr id="7" name="Text Placeholder 6"/>
          <p:cNvSpPr>
            <a:spLocks noGrp="1"/>
          </p:cNvSpPr>
          <p:nvPr>
            <p:ph type="body" sz="quarter" idx="3"/>
          </p:nvPr>
        </p:nvSpPr>
        <p:spPr/>
        <p:txBody>
          <a:bodyPr/>
          <a:p>
            <a:r>
              <a:rPr lang="en-US"/>
              <a:t>What is a List?</a:t>
            </a:r>
            <a:endParaRPr lang="en-US"/>
          </a:p>
        </p:txBody>
      </p:sp>
      <p:sp>
        <p:nvSpPr>
          <p:cNvPr id="8" name="Content Placeholder 7"/>
          <p:cNvSpPr>
            <a:spLocks noGrp="1"/>
          </p:cNvSpPr>
          <p:nvPr>
            <p:ph sz="quarter" idx="4"/>
          </p:nvPr>
        </p:nvSpPr>
        <p:spPr/>
        <p:txBody>
          <a:bodyPr/>
          <a:p>
            <a:r>
              <a:rPr lang="en-US"/>
              <a:t>A </a:t>
            </a:r>
            <a:r>
              <a:rPr lang="en-US" i="1"/>
              <a:t>list is a collection of items in a particular order.</a:t>
            </a:r>
            <a:endParaRPr lang="en-US" i="1"/>
          </a:p>
          <a:p>
            <a:r>
              <a:rPr lang="en-US" i="1"/>
              <a:t>you can put anything in the list, numbers, letters, names.</a:t>
            </a:r>
            <a:endParaRPr lang="en-US" i="1"/>
          </a:p>
          <a:p>
            <a:r>
              <a:rPr lang="en-US" i="1"/>
              <a:t>the items don’t need to be related.</a:t>
            </a:r>
            <a:endParaRPr 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42 TRY IT YOURSELF</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normAutofit fontScale="90000" lnSpcReduction="10000"/>
          </a:bodyPr>
          <a:p>
            <a:r>
              <a:rPr lang="en-US"/>
              <a:t>3-5 a guest replied and can’t make the dinner, state who can’t make it from the list, then replace them with the new person you’re inviting, then print an invitation for that person.</a:t>
            </a:r>
            <a:endParaRPr lang="en-US"/>
          </a:p>
          <a:p>
            <a:r>
              <a:rPr lang="en-US"/>
              <a:t>3-6 you found a bigger space and want to invite more people, use insert() to add people to the beginning and middle of your list, append() to add to the end, print the new list.</a:t>
            </a:r>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normAutofit lnSpcReduction="10000"/>
          </a:bodyPr>
          <a:p>
            <a:r>
              <a:rPr lang="en-US"/>
              <a:t>3-7 shrink the list, pop() to remove guests one guest at a time until two remain, print a message to that person letting them they won’t be going.</a:t>
            </a:r>
            <a:endParaRPr lang="en-US"/>
          </a:p>
          <a:p>
            <a:r>
              <a:rPr lang="en-US"/>
              <a:t>print a message to the two people still on the list, thenuse del to remove them, then print the empty list.</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43 Organizing a List</a:t>
            </a:r>
            <a:endParaRPr lang="en-US"/>
          </a:p>
        </p:txBody>
      </p:sp>
      <p:sp>
        <p:nvSpPr>
          <p:cNvPr id="3" name="Text Placeholder 2"/>
          <p:cNvSpPr>
            <a:spLocks noGrp="1"/>
          </p:cNvSpPr>
          <p:nvPr>
            <p:ph type="body" idx="1"/>
          </p:nvPr>
        </p:nvSpPr>
        <p:spPr/>
        <p:txBody>
          <a:bodyPr/>
          <a:p>
            <a:r>
              <a:rPr lang="en-US"/>
              <a:t>Sorting a List Permanently with the sort() Method</a:t>
            </a:r>
            <a:endParaRPr lang="en-US"/>
          </a:p>
        </p:txBody>
      </p:sp>
      <p:sp>
        <p:nvSpPr>
          <p:cNvPr id="4" name="Content Placeholder 3"/>
          <p:cNvSpPr>
            <a:spLocks noGrp="1"/>
          </p:cNvSpPr>
          <p:nvPr>
            <p:ph sz="half" idx="2"/>
          </p:nvPr>
        </p:nvSpPr>
        <p:spPr/>
        <p:txBody>
          <a:bodyPr>
            <a:normAutofit lnSpcReduction="10000"/>
          </a:bodyPr>
          <a:p>
            <a:r>
              <a:rPr lang="en-US"/>
              <a:t>python provides a number of different ways to organize lists, depending on situation.</a:t>
            </a:r>
            <a:endParaRPr lang="en-US"/>
          </a:p>
          <a:p>
            <a:r>
              <a:rPr lang="en-US"/>
              <a:t>sort(), alphabetical, permanent, can’t revert to original order.</a:t>
            </a:r>
            <a:endParaRPr lang="en-US"/>
          </a:p>
          <a:p>
            <a:r>
              <a:rPr lang="en-US"/>
              <a:t>cars.sort()</a:t>
            </a:r>
            <a:endParaRPr lang="en-US"/>
          </a:p>
          <a:p>
            <a:r>
              <a:rPr lang="en-US"/>
              <a:t>reverse-alphabetical</a:t>
            </a:r>
            <a:endParaRPr lang="en-US"/>
          </a:p>
          <a:p>
            <a:r>
              <a:rPr lang="en-US"/>
              <a:t>cars.sort(reverse=True)</a:t>
            </a:r>
            <a:endParaRPr lang="en-US"/>
          </a:p>
          <a:p>
            <a:endParaRPr lang="en-US"/>
          </a:p>
        </p:txBody>
      </p:sp>
      <p:sp>
        <p:nvSpPr>
          <p:cNvPr id="5" name="Text Placeholder 4"/>
          <p:cNvSpPr>
            <a:spLocks noGrp="1"/>
          </p:cNvSpPr>
          <p:nvPr>
            <p:ph type="body" sz="quarter" idx="3"/>
          </p:nvPr>
        </p:nvSpPr>
        <p:spPr/>
        <p:txBody>
          <a:bodyPr/>
          <a:p>
            <a:r>
              <a:rPr lang="en-US"/>
              <a:t>Sorting a List Temporarily with the sorted() Function</a:t>
            </a:r>
            <a:endParaRPr lang="en-US"/>
          </a:p>
        </p:txBody>
      </p:sp>
      <p:sp>
        <p:nvSpPr>
          <p:cNvPr id="6" name="Content Placeholder 5"/>
          <p:cNvSpPr>
            <a:spLocks noGrp="1"/>
          </p:cNvSpPr>
          <p:nvPr>
            <p:ph sz="quarter" idx="4"/>
          </p:nvPr>
        </p:nvSpPr>
        <p:spPr/>
        <p:txBody>
          <a:bodyPr/>
          <a:p>
            <a:r>
              <a:rPr lang="en-US"/>
              <a:t>sorted(), returns the value of the function while preserving the variable of the variable.</a:t>
            </a:r>
            <a:endParaRPr lang="en-US"/>
          </a:p>
          <a:p>
            <a:r>
              <a:rPr lang="en-US"/>
              <a:t>sorted(cars)</a:t>
            </a:r>
            <a:endParaRPr lang="en-US"/>
          </a:p>
          <a:p>
            <a:r>
              <a:rPr lang="en-US"/>
              <a:t>print(sorted(cars))</a:t>
            </a:r>
            <a:endParaRPr lang="en-US"/>
          </a:p>
          <a:p>
            <a:r>
              <a:rPr lang="en-US"/>
              <a:t>print(cars)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44</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sorted() function can also accept reverse=True</a:t>
            </a:r>
            <a:endParaRPr lang="en-US"/>
          </a:p>
          <a:p>
            <a:r>
              <a:rPr lang="en-US"/>
              <a:t>sorting uppercase requires more processes.</a:t>
            </a:r>
            <a:endParaRPr lang="en-US"/>
          </a:p>
          <a:p>
            <a:endParaRPr lang="en-US"/>
          </a:p>
        </p:txBody>
      </p:sp>
      <p:sp>
        <p:nvSpPr>
          <p:cNvPr id="5" name="Text Placeholder 4"/>
          <p:cNvSpPr>
            <a:spLocks noGrp="1"/>
          </p:cNvSpPr>
          <p:nvPr>
            <p:ph type="body" sz="quarter" idx="3"/>
          </p:nvPr>
        </p:nvSpPr>
        <p:spPr/>
        <p:txBody>
          <a:bodyPr/>
          <a:p>
            <a:r>
              <a:rPr lang="en-US"/>
              <a:t>Printing a List in Reverse Order</a:t>
            </a:r>
            <a:endParaRPr lang="en-US"/>
          </a:p>
        </p:txBody>
      </p:sp>
      <p:sp>
        <p:nvSpPr>
          <p:cNvPr id="6" name="Content Placeholder 5"/>
          <p:cNvSpPr>
            <a:spLocks noGrp="1"/>
          </p:cNvSpPr>
          <p:nvPr>
            <p:ph sz="quarter" idx="4"/>
          </p:nvPr>
        </p:nvSpPr>
        <p:spPr/>
        <p:txBody>
          <a:bodyPr/>
          <a:p>
            <a:r>
              <a:rPr lang="en-US"/>
              <a:t>reverse(), method reverses order of the original list.</a:t>
            </a:r>
            <a:endParaRPr lang="en-US"/>
          </a:p>
          <a:p>
            <a:r>
              <a:rPr lang="en-US"/>
              <a:t>you can revert to original order by applying reverse() again to the same list.</a:t>
            </a:r>
            <a:endParaRPr lang="en-US"/>
          </a:p>
          <a:p>
            <a:endParaRPr lang="en-US"/>
          </a:p>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45</a:t>
            </a:r>
            <a:endParaRPr lang="en-US"/>
          </a:p>
        </p:txBody>
      </p:sp>
      <p:sp>
        <p:nvSpPr>
          <p:cNvPr id="3" name="Text Placeholder 2"/>
          <p:cNvSpPr>
            <a:spLocks noGrp="1"/>
          </p:cNvSpPr>
          <p:nvPr>
            <p:ph type="body" idx="1"/>
          </p:nvPr>
        </p:nvSpPr>
        <p:spPr/>
        <p:txBody>
          <a:bodyPr/>
          <a:p>
            <a:r>
              <a:rPr lang="en-US"/>
              <a:t>Finding the Length of a List</a:t>
            </a:r>
            <a:endParaRPr lang="en-US"/>
          </a:p>
        </p:txBody>
      </p:sp>
      <p:sp>
        <p:nvSpPr>
          <p:cNvPr id="4" name="Content Placeholder 3"/>
          <p:cNvSpPr>
            <a:spLocks noGrp="1"/>
          </p:cNvSpPr>
          <p:nvPr>
            <p:ph sz="half" idx="2"/>
          </p:nvPr>
        </p:nvSpPr>
        <p:spPr/>
        <p:txBody>
          <a:bodyPr/>
          <a:p>
            <a:r>
              <a:rPr lang="en-US"/>
              <a:t>len(), function lets you find the length of a list.</a:t>
            </a:r>
            <a:endParaRPr lang="en-US"/>
          </a:p>
          <a:p>
            <a:r>
              <a:rPr lang="en-US"/>
              <a:t>len(cars)</a:t>
            </a:r>
            <a:endParaRPr lang="en-US"/>
          </a:p>
        </p:txBody>
      </p:sp>
      <p:sp>
        <p:nvSpPr>
          <p:cNvPr id="5" name="Text Placeholder 4"/>
          <p:cNvSpPr>
            <a:spLocks noGrp="1"/>
          </p:cNvSpPr>
          <p:nvPr>
            <p:ph type="body" sz="quarter" idx="3"/>
          </p:nvPr>
        </p:nvSpPr>
        <p:spPr/>
        <p:txBody>
          <a:bodyPr/>
          <a:p>
            <a:r>
              <a:rPr lang="en-US"/>
              <a:t>TRY IT YOURSELF</a:t>
            </a:r>
            <a:endParaRPr lang="en-US"/>
          </a:p>
        </p:txBody>
      </p:sp>
      <p:sp>
        <p:nvSpPr>
          <p:cNvPr id="6" name="Content Placeholder 5"/>
          <p:cNvSpPr>
            <a:spLocks noGrp="1"/>
          </p:cNvSpPr>
          <p:nvPr>
            <p:ph sz="quarter" idx="4"/>
          </p:nvPr>
        </p:nvSpPr>
        <p:spPr/>
        <p:txBody>
          <a:bodyPr/>
          <a:p>
            <a:r>
              <a:rPr lang="en-US"/>
              <a:t>sorted()</a:t>
            </a:r>
            <a:endParaRPr lang="en-US"/>
          </a:p>
          <a:p>
            <a:r>
              <a:rPr lang="en-US"/>
              <a:t>.reverse()</a:t>
            </a:r>
            <a:endParaRPr lang="en-US"/>
          </a:p>
          <a:p>
            <a:r>
              <a:rPr lang="en-US"/>
              <a:t>.sort()</a:t>
            </a:r>
            <a:endParaRPr lang="en-US"/>
          </a:p>
          <a:p>
            <a:r>
              <a:rPr lang="en-US"/>
              <a:t>len()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46 Avoiding Index Errors When Working with Lists</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i="1"/>
              <a:t>index error</a:t>
            </a:r>
            <a:endParaRPr lang="en-US" i="1"/>
          </a:p>
          <a:p>
            <a:r>
              <a:rPr lang="en-US"/>
              <a:t>Traceback</a:t>
            </a:r>
            <a:endParaRPr lang="en-US"/>
          </a:p>
          <a:p>
            <a:r>
              <a:rPr lang="en-US"/>
              <a:t>print(motorcycles[-1])</a:t>
            </a:r>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r>
              <a:rPr lang="en-US"/>
              <a:t>motorcycles = []</a:t>
            </a:r>
            <a:endParaRPr lang="en-US"/>
          </a:p>
          <a:p>
            <a:r>
              <a:rPr lang="en-US"/>
              <a:t>print(motorcycles[-1])</a:t>
            </a:r>
            <a:endParaRPr lang="en-US"/>
          </a:p>
          <a:p>
            <a:pPr marL="0" indent="0">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47</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print your list if any confusion on the indexes, if your list is dynamic then you may not know how it’s changed.</a:t>
            </a:r>
            <a:endParaRPr lang="en-US"/>
          </a:p>
          <a:p>
            <a:pPr marL="0" indent="0">
              <a:buNone/>
            </a:pPr>
            <a:endParaRPr lang="en-US"/>
          </a:p>
        </p:txBody>
      </p:sp>
      <p:sp>
        <p:nvSpPr>
          <p:cNvPr id="5" name="Text Placeholder 4"/>
          <p:cNvSpPr>
            <a:spLocks noGrp="1"/>
          </p:cNvSpPr>
          <p:nvPr>
            <p:ph type="body" sz="quarter" idx="3"/>
          </p:nvPr>
        </p:nvSpPr>
        <p:spPr/>
        <p:txBody>
          <a:bodyPr/>
          <a:p>
            <a:r>
              <a:rPr lang="en-US"/>
              <a:t>Summary</a:t>
            </a:r>
            <a:endParaRPr lang="en-US"/>
          </a:p>
        </p:txBody>
      </p:sp>
      <p:sp>
        <p:nvSpPr>
          <p:cNvPr id="6" name="Content Placeholder 5"/>
          <p:cNvSpPr>
            <a:spLocks noGrp="1"/>
          </p:cNvSpPr>
          <p:nvPr>
            <p:ph sz="quarter" idx="4"/>
          </p:nvPr>
        </p:nvSpPr>
        <p:spPr/>
        <p:txBody>
          <a:bodyPr/>
          <a:p>
            <a:r>
              <a:rPr lang="en-US"/>
              <a:t>we learned what lists are, how to work with its elements, how to define, add, remove elements, how to sort lists permanently and temporarily, find the length of a list, and avoid index errors.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48 4:Working with Lists</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i="1"/>
              <a:t>Looping</a:t>
            </a:r>
            <a:r>
              <a:rPr lang="en-US"/>
              <a:t> lets you take the same action, or set of actions with every element in a list.</a:t>
            </a:r>
            <a:endParaRPr lang="en-US"/>
          </a:p>
          <a:p>
            <a:r>
              <a:rPr lang="en-US"/>
              <a:t>you can use the loop on any list length, thousands or millions of elements.</a:t>
            </a:r>
            <a:endParaRPr lang="en-US"/>
          </a:p>
          <a:p>
            <a:endParaRPr lang="en-US"/>
          </a:p>
        </p:txBody>
      </p:sp>
      <p:sp>
        <p:nvSpPr>
          <p:cNvPr id="5" name="Text Placeholder 4"/>
          <p:cNvSpPr>
            <a:spLocks noGrp="1"/>
          </p:cNvSpPr>
          <p:nvPr>
            <p:ph type="body" sz="quarter" idx="3"/>
          </p:nvPr>
        </p:nvSpPr>
        <p:spPr/>
        <p:txBody>
          <a:bodyPr/>
          <a:p>
            <a:r>
              <a:rPr lang="en-US"/>
              <a:t>Looping Through an Entire List</a:t>
            </a:r>
            <a:endParaRPr lang="en-US"/>
          </a:p>
        </p:txBody>
      </p:sp>
      <p:sp>
        <p:nvSpPr>
          <p:cNvPr id="6" name="Content Placeholder 5"/>
          <p:cNvSpPr>
            <a:spLocks noGrp="1"/>
          </p:cNvSpPr>
          <p:nvPr>
            <p:ph sz="quarter" idx="4"/>
          </p:nvPr>
        </p:nvSpPr>
        <p:spPr/>
        <p:txBody>
          <a:bodyPr/>
          <a:p>
            <a:r>
              <a:rPr lang="en-US"/>
              <a:t>when you want to do the same action with every item in a list, you can use python’s </a:t>
            </a:r>
            <a:r>
              <a:rPr lang="en-US" b="1"/>
              <a:t>for </a:t>
            </a:r>
            <a:r>
              <a:rPr lang="en-US"/>
              <a:t>loop.</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49</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pull a name from the list </a:t>
            </a:r>
            <a:r>
              <a:rPr lang="en-US" b="1"/>
              <a:t>magicians</a:t>
            </a:r>
            <a:r>
              <a:rPr lang="en-US"/>
              <a:t>, and associate it with the variable </a:t>
            </a:r>
            <a:r>
              <a:rPr lang="en-US" b="1"/>
              <a:t>magician</a:t>
            </a:r>
            <a:r>
              <a:rPr lang="en-US"/>
              <a:t>. Then print;</a:t>
            </a:r>
            <a:endParaRPr lang="en-US"/>
          </a:p>
          <a:p>
            <a:pPr marL="0" indent="0">
              <a:buNone/>
            </a:pPr>
            <a:r>
              <a:rPr lang="en-US"/>
              <a:t>for magician in magicians:	print(magician)</a:t>
            </a:r>
            <a:endParaRPr lang="en-US"/>
          </a:p>
        </p:txBody>
      </p:sp>
      <p:sp>
        <p:nvSpPr>
          <p:cNvPr id="5" name="Text Placeholder 4"/>
          <p:cNvSpPr>
            <a:spLocks noGrp="1"/>
          </p:cNvSpPr>
          <p:nvPr>
            <p:ph type="body" sz="quarter" idx="3"/>
          </p:nvPr>
        </p:nvSpPr>
        <p:spPr/>
        <p:txBody>
          <a:bodyPr/>
          <a:p>
            <a:r>
              <a:rPr lang="en-US"/>
              <a:t>A Closer Look at Looping</a:t>
            </a:r>
            <a:endParaRPr lang="en-US"/>
          </a:p>
        </p:txBody>
      </p:sp>
      <p:sp>
        <p:nvSpPr>
          <p:cNvPr id="6" name="Content Placeholder 5"/>
          <p:cNvSpPr>
            <a:spLocks noGrp="1"/>
          </p:cNvSpPr>
          <p:nvPr>
            <p:ph sz="quarter" idx="4"/>
          </p:nvPr>
        </p:nvSpPr>
        <p:spPr/>
        <p:txBody>
          <a:bodyPr>
            <a:normAutofit fontScale="90000"/>
          </a:bodyPr>
          <a:p>
            <a:r>
              <a:rPr lang="en-US"/>
              <a:t>python will apply the for loop to the list, every element in the list, until there are no remaining elements.</a:t>
            </a:r>
            <a:endParaRPr lang="en-US"/>
          </a:p>
          <a:p>
            <a:r>
              <a:rPr lang="en-US"/>
              <a:t>python moves to the next line of code after the for loop is finished.</a:t>
            </a:r>
            <a:endParaRPr lang="en-US"/>
          </a:p>
          <a:p>
            <a:r>
              <a:rPr lang="en-US"/>
              <a:t>you can choose any name you want for temporary variable in the for loop associated with each value in the list.</a:t>
            </a:r>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50</a:t>
            </a:r>
            <a:endParaRPr lang="en-US"/>
          </a:p>
        </p:txBody>
      </p:sp>
      <p:sp>
        <p:nvSpPr>
          <p:cNvPr id="3" name="Text Placeholder 2"/>
          <p:cNvSpPr>
            <a:spLocks noGrp="1"/>
          </p:cNvSpPr>
          <p:nvPr>
            <p:ph type="body" idx="1"/>
          </p:nvPr>
        </p:nvSpPr>
        <p:spPr/>
        <p:txBody>
          <a:bodyPr/>
          <a:p>
            <a:r>
              <a:rPr lang="en-US"/>
              <a:t>A Closer Look at Looping</a:t>
            </a:r>
            <a:endParaRPr lang="en-US"/>
          </a:p>
        </p:txBody>
      </p:sp>
      <p:sp>
        <p:nvSpPr>
          <p:cNvPr id="4" name="Content Placeholder 3"/>
          <p:cNvSpPr>
            <a:spLocks noGrp="1"/>
          </p:cNvSpPr>
          <p:nvPr>
            <p:ph sz="half" idx="2"/>
          </p:nvPr>
        </p:nvSpPr>
        <p:spPr/>
        <p:txBody>
          <a:bodyPr/>
          <a:p>
            <a:r>
              <a:rPr lang="en-US"/>
              <a:t>python executs for loops quickly, even with a million elements.</a:t>
            </a:r>
            <a:endParaRPr lang="en-US"/>
          </a:p>
          <a:p>
            <a:r>
              <a:rPr lang="en-US"/>
              <a:t>it’s helpful to choose a meaningful name like singular for element and plural for list.</a:t>
            </a:r>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51</a:t>
            </a:r>
            <a:endParaRPr lang="en-US"/>
          </a:p>
        </p:txBody>
      </p:sp>
      <p:sp>
        <p:nvSpPr>
          <p:cNvPr id="3" name="Text Placeholder 2"/>
          <p:cNvSpPr>
            <a:spLocks noGrp="1"/>
          </p:cNvSpPr>
          <p:nvPr>
            <p:ph type="body" idx="1"/>
          </p:nvPr>
        </p:nvSpPr>
        <p:spPr/>
        <p:txBody>
          <a:bodyPr/>
          <a:p>
            <a:r>
              <a:rPr lang="en-US">
                <a:sym typeface="+mn-ea"/>
              </a:rPr>
              <a:t>Doing More Work Within a for Loop</a:t>
            </a:r>
            <a:endParaRPr lang="en-US"/>
          </a:p>
        </p:txBody>
      </p:sp>
      <p:sp>
        <p:nvSpPr>
          <p:cNvPr id="4" name="Content Placeholder 3"/>
          <p:cNvSpPr>
            <a:spLocks noGrp="1"/>
          </p:cNvSpPr>
          <p:nvPr>
            <p:ph sz="half" idx="2"/>
          </p:nvPr>
        </p:nvSpPr>
        <p:spPr/>
        <p:txBody>
          <a:bodyPr/>
          <a:p>
            <a:r>
              <a:rPr lang="en-US">
                <a:sym typeface="+mn-ea"/>
              </a:rPr>
              <a:t>you can do nearly anything with for loops.</a:t>
            </a:r>
            <a:endParaRPr lang="en-US"/>
          </a:p>
          <a:p>
            <a:r>
              <a:rPr lang="en-US">
                <a:sym typeface="+mn-ea"/>
              </a:rPr>
              <a:t>every indented line in the for loop is considered inside the loop. </a:t>
            </a:r>
            <a:endParaRPr lang="en-US"/>
          </a:p>
          <a:p>
            <a:endParaRPr lang="en-US"/>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pPr marL="0" indent="0">
              <a:buNone/>
            </a:pPr>
            <a:r>
              <a:rPr lang="en-US" sz="1800"/>
              <a:t>magicians = [‘alice’, ‘david’, ‘carolina’]</a:t>
            </a:r>
            <a:endParaRPr lang="en-US" sz="1800"/>
          </a:p>
          <a:p>
            <a:pPr marL="0" indent="0">
              <a:buNone/>
            </a:pPr>
            <a:r>
              <a:rPr lang="en-US" sz="1800"/>
              <a:t>for magician in magicians:</a:t>
            </a:r>
            <a:endParaRPr lang="en-US" sz="1800"/>
          </a:p>
          <a:p>
            <a:pPr marL="0" indent="457200">
              <a:buNone/>
            </a:pPr>
            <a:r>
              <a:rPr lang="en-US" sz="1800"/>
              <a:t>print(f”{magician.title()}, that was a great trick!”)</a:t>
            </a:r>
            <a:endParaRPr lang="en-US" sz="1800"/>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34</a:t>
            </a:r>
            <a:endParaRPr lang="en-US"/>
          </a:p>
        </p:txBody>
      </p:sp>
      <p:sp>
        <p:nvSpPr>
          <p:cNvPr id="5" name="Text Placeholder 4"/>
          <p:cNvSpPr>
            <a:spLocks noGrp="1"/>
          </p:cNvSpPr>
          <p:nvPr>
            <p:ph type="body" idx="1"/>
          </p:nvPr>
        </p:nvSpPr>
        <p:spPr/>
        <p:txBody>
          <a:bodyPr/>
          <a:p>
            <a:r>
              <a:rPr lang="en-US"/>
              <a:t>What is a List?</a:t>
            </a:r>
            <a:endParaRPr lang="en-US"/>
          </a:p>
        </p:txBody>
      </p:sp>
      <p:sp>
        <p:nvSpPr>
          <p:cNvPr id="6" name="Content Placeholder 5"/>
          <p:cNvSpPr>
            <a:spLocks noGrp="1"/>
          </p:cNvSpPr>
          <p:nvPr>
            <p:ph sz="half" idx="2"/>
          </p:nvPr>
        </p:nvSpPr>
        <p:spPr/>
        <p:txBody>
          <a:bodyPr>
            <a:normAutofit lnSpcReduction="20000"/>
          </a:bodyPr>
          <a:p>
            <a:r>
              <a:rPr lang="en-US"/>
              <a:t>make your list name plural</a:t>
            </a:r>
            <a:endParaRPr lang="en-US"/>
          </a:p>
          <a:p>
            <a:r>
              <a:rPr lang="en-US"/>
              <a:t>[] is a list, separate elements in the list with ,</a:t>
            </a:r>
            <a:endParaRPr lang="en-US"/>
          </a:p>
          <a:p>
            <a:r>
              <a:rPr lang="en-US"/>
              <a:t>if you print the list, it includes the brackets</a:t>
            </a:r>
            <a:endParaRPr lang="en-US"/>
          </a:p>
        </p:txBody>
      </p:sp>
      <p:sp>
        <p:nvSpPr>
          <p:cNvPr id="7" name="Text Placeholder 6"/>
          <p:cNvSpPr>
            <a:spLocks noGrp="1"/>
          </p:cNvSpPr>
          <p:nvPr>
            <p:ph type="body" sz="quarter" idx="3"/>
          </p:nvPr>
        </p:nvSpPr>
        <p:spPr/>
        <p:txBody>
          <a:bodyPr/>
          <a:p>
            <a:r>
              <a:rPr lang="en-US"/>
              <a:t>Accessing Elements in a List</a:t>
            </a:r>
            <a:endParaRPr lang="en-US"/>
          </a:p>
        </p:txBody>
      </p:sp>
      <p:sp>
        <p:nvSpPr>
          <p:cNvPr id="8" name="Content Placeholder 7"/>
          <p:cNvSpPr>
            <a:spLocks noGrp="1"/>
          </p:cNvSpPr>
          <p:nvPr>
            <p:ph sz="quarter" idx="4"/>
          </p:nvPr>
        </p:nvSpPr>
        <p:spPr/>
        <p:txBody>
          <a:bodyPr/>
          <a:p>
            <a:r>
              <a:rPr lang="en-US">
                <a:sym typeface="+mn-ea"/>
              </a:rPr>
              <a:t>to get an element in a list, use list name and index; bicycles[0]</a:t>
            </a:r>
            <a:endParaRPr lang="en-US"/>
          </a:p>
          <a:p>
            <a:r>
              <a:rPr lang="en-US">
                <a:sym typeface="+mn-ea"/>
              </a:rPr>
              <a:t>bicycles[0].title(), you can use methods on lists.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52</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you can use as many lines as you need in your for loops.</a:t>
            </a:r>
            <a:endParaRPr lang="en-US"/>
          </a:p>
          <a:p>
            <a:r>
              <a:rPr lang="en-US"/>
              <a:t>In practice, you may do a number of different operations in a for loop.</a:t>
            </a:r>
            <a:endParaRPr lang="en-US"/>
          </a:p>
        </p:txBody>
      </p:sp>
      <p:sp>
        <p:nvSpPr>
          <p:cNvPr id="5" name="Text Placeholder 4"/>
          <p:cNvSpPr>
            <a:spLocks noGrp="1"/>
          </p:cNvSpPr>
          <p:nvPr>
            <p:ph type="body" sz="quarter" idx="3"/>
          </p:nvPr>
        </p:nvSpPr>
        <p:spPr/>
        <p:txBody>
          <a:bodyPr/>
          <a:p>
            <a:r>
              <a:rPr lang="en-US"/>
              <a:t>Doing Something After a for Loop</a:t>
            </a:r>
            <a:endParaRPr lang="en-US"/>
          </a:p>
        </p:txBody>
      </p:sp>
      <p:sp>
        <p:nvSpPr>
          <p:cNvPr id="6" name="Content Placeholder 5"/>
          <p:cNvSpPr>
            <a:spLocks noGrp="1"/>
          </p:cNvSpPr>
          <p:nvPr>
            <p:ph sz="quarter" idx="4"/>
          </p:nvPr>
        </p:nvSpPr>
        <p:spPr/>
        <p:txBody>
          <a:bodyPr/>
          <a:p>
            <a:r>
              <a:rPr lang="en-US"/>
              <a:t>any lines of code after the for loop that are not indented are executed once without repetition. </a:t>
            </a:r>
            <a:endParaRPr lang="en-US"/>
          </a:p>
          <a:p>
            <a:pPr marL="0" inden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53 Avoiding Indentation Errors</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python uses indentation to determine how a line or group of lines is related to the rest of the program.</a:t>
            </a:r>
            <a:endParaRPr lang="en-US"/>
          </a:p>
          <a:p>
            <a:r>
              <a:rPr lang="en-US" i="1"/>
              <a:t>indentation errors </a:t>
            </a:r>
            <a:r>
              <a:rPr lang="en-US"/>
              <a:t>recognize, avoid.</a:t>
            </a:r>
            <a:endParaRPr lang="en-US"/>
          </a:p>
        </p:txBody>
      </p:sp>
      <p:sp>
        <p:nvSpPr>
          <p:cNvPr id="5" name="Text Placeholder 4"/>
          <p:cNvSpPr>
            <a:spLocks noGrp="1"/>
          </p:cNvSpPr>
          <p:nvPr>
            <p:ph type="body" sz="quarter" idx="3"/>
          </p:nvPr>
        </p:nvSpPr>
        <p:spPr/>
        <p:txBody>
          <a:bodyPr/>
          <a:p>
            <a:r>
              <a:rPr lang="en-US"/>
              <a:t>Forgetting to Indent</a:t>
            </a:r>
            <a:endParaRPr lang="en-US"/>
          </a:p>
        </p:txBody>
      </p:sp>
      <p:sp>
        <p:nvSpPr>
          <p:cNvPr id="6" name="Content Placeholder 5"/>
          <p:cNvSpPr>
            <a:spLocks noGrp="1"/>
          </p:cNvSpPr>
          <p:nvPr>
            <p:ph sz="quarter" idx="4"/>
          </p:nvPr>
        </p:nvSpPr>
        <p:spPr/>
        <p:txBody>
          <a:bodyPr/>
          <a:p>
            <a:r>
              <a:rPr lang="en-US"/>
              <a:t>Always indent after for</a:t>
            </a:r>
            <a:endParaRPr lang="en-US"/>
          </a:p>
          <a:p>
            <a:r>
              <a:rPr lang="en-US">
                <a:sym typeface="+mn-ea"/>
              </a:rPr>
              <a:t>if you forget, python will remind you (Traceback).</a:t>
            </a:r>
            <a:endParaRPr lang="en-US">
              <a:sym typeface="+mn-ea"/>
            </a:endParaRPr>
          </a:p>
          <a:p>
            <a:endParaRPr lang="en-US"/>
          </a:p>
          <a:p>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54</a:t>
            </a:r>
            <a:endParaRPr lang="en-US"/>
          </a:p>
        </p:txBody>
      </p:sp>
      <p:sp>
        <p:nvSpPr>
          <p:cNvPr id="3" name="Text Placeholder 2"/>
          <p:cNvSpPr>
            <a:spLocks noGrp="1"/>
          </p:cNvSpPr>
          <p:nvPr>
            <p:ph type="body" idx="1"/>
          </p:nvPr>
        </p:nvSpPr>
        <p:spPr/>
        <p:txBody>
          <a:bodyPr/>
          <a:p>
            <a:r>
              <a:rPr lang="en-US"/>
              <a:t>Forgetting to Indent Additional Lines</a:t>
            </a:r>
            <a:endParaRPr lang="en-US"/>
          </a:p>
        </p:txBody>
      </p:sp>
      <p:sp>
        <p:nvSpPr>
          <p:cNvPr id="4" name="Content Placeholder 3"/>
          <p:cNvSpPr>
            <a:spLocks noGrp="1"/>
          </p:cNvSpPr>
          <p:nvPr>
            <p:ph sz="half" idx="2"/>
          </p:nvPr>
        </p:nvSpPr>
        <p:spPr/>
        <p:txBody>
          <a:bodyPr/>
          <a:p>
            <a:r>
              <a:rPr lang="en-US" i="1"/>
              <a:t>logical error</a:t>
            </a:r>
            <a:r>
              <a:rPr lang="en-US"/>
              <a:t>, you may not get a Traceback error but don’t get the result you were expecting. Itcould be an an indent error, check your indentation.</a:t>
            </a:r>
            <a:endParaRPr lang="en-US"/>
          </a:p>
        </p:txBody>
      </p:sp>
      <p:sp>
        <p:nvSpPr>
          <p:cNvPr id="5" name="Text Placeholder 4"/>
          <p:cNvSpPr>
            <a:spLocks noGrp="1"/>
          </p:cNvSpPr>
          <p:nvPr>
            <p:ph type="body" sz="quarter" idx="3"/>
          </p:nvPr>
        </p:nvSpPr>
        <p:spPr/>
        <p:txBody>
          <a:bodyPr/>
          <a:p>
            <a:r>
              <a:rPr lang="en-US"/>
              <a:t>Indenting Unnecessarily</a:t>
            </a:r>
            <a:endParaRPr lang="en-US"/>
          </a:p>
        </p:txBody>
      </p:sp>
      <p:sp>
        <p:nvSpPr>
          <p:cNvPr id="6" name="Content Placeholder 5"/>
          <p:cNvSpPr>
            <a:spLocks noGrp="1"/>
          </p:cNvSpPr>
          <p:nvPr>
            <p:ph sz="quarter" idx="4"/>
          </p:nvPr>
        </p:nvSpPr>
        <p:spPr/>
        <p:txBody>
          <a:bodyPr/>
          <a:p>
            <a:r>
              <a:rPr lang="en-US"/>
              <a:t>Traceback</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55</a:t>
            </a:r>
            <a:endParaRPr lang="en-US"/>
          </a:p>
        </p:txBody>
      </p:sp>
      <p:sp>
        <p:nvSpPr>
          <p:cNvPr id="3" name="Text Placeholder 2"/>
          <p:cNvSpPr>
            <a:spLocks noGrp="1"/>
          </p:cNvSpPr>
          <p:nvPr>
            <p:ph type="body" idx="1"/>
          </p:nvPr>
        </p:nvSpPr>
        <p:spPr/>
        <p:txBody>
          <a:bodyPr/>
          <a:p>
            <a:r>
              <a:rPr lang="en-US"/>
              <a:t>Indenting Unnecessarily After the Loop</a:t>
            </a:r>
            <a:endParaRPr lang="en-US"/>
          </a:p>
        </p:txBody>
      </p:sp>
      <p:sp>
        <p:nvSpPr>
          <p:cNvPr id="4" name="Content Placeholder 3"/>
          <p:cNvSpPr>
            <a:spLocks noGrp="1"/>
          </p:cNvSpPr>
          <p:nvPr>
            <p:ph sz="half" idx="2"/>
          </p:nvPr>
        </p:nvSpPr>
        <p:spPr/>
        <p:txBody>
          <a:bodyPr/>
          <a:p>
            <a:r>
              <a:rPr lang="en-US"/>
              <a:t>could produce a logical error</a:t>
            </a:r>
            <a:endParaRPr lang="en-US"/>
          </a:p>
          <a:p>
            <a:r>
              <a:rPr lang="en-US"/>
              <a:t>python will run all code if it doesn’t generate a traceback error.</a:t>
            </a:r>
            <a:endParaRPr lang="en-US"/>
          </a:p>
          <a:p>
            <a:r>
              <a:rPr lang="en-US"/>
              <a:t>if an action is repeated many times when it should be executed only once, you probably need to unindent.</a:t>
            </a:r>
            <a:endParaRPr lang="en-US"/>
          </a:p>
        </p:txBody>
      </p:sp>
      <p:sp>
        <p:nvSpPr>
          <p:cNvPr id="5" name="Text Placeholder 4"/>
          <p:cNvSpPr>
            <a:spLocks noGrp="1"/>
          </p:cNvSpPr>
          <p:nvPr>
            <p:ph type="body" sz="quarter" idx="3"/>
          </p:nvPr>
        </p:nvSpPr>
        <p:spPr/>
        <p:txBody>
          <a:bodyPr/>
          <a:p>
            <a:r>
              <a:rPr lang="en-US"/>
              <a:t>Forgetting the Colon</a:t>
            </a:r>
            <a:endParaRPr lang="en-US"/>
          </a:p>
        </p:txBody>
      </p:sp>
      <p:sp>
        <p:nvSpPr>
          <p:cNvPr id="6" name="Content Placeholder 5"/>
          <p:cNvSpPr>
            <a:spLocks noGrp="1"/>
          </p:cNvSpPr>
          <p:nvPr>
            <p:ph sz="quarter" idx="4"/>
          </p:nvPr>
        </p:nvSpPr>
        <p:spPr/>
        <p:txBody>
          <a:bodyPr/>
          <a:p>
            <a:r>
              <a:rPr lang="en-US"/>
              <a:t>the colon at the end of a for statement tells python to interpret the next line as the start of a loop.</a:t>
            </a:r>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56</a:t>
            </a:r>
            <a:endParaRPr lang="en-US"/>
          </a:p>
        </p:txBody>
      </p:sp>
      <p:sp>
        <p:nvSpPr>
          <p:cNvPr id="3" name="Text Placeholder 2"/>
          <p:cNvSpPr>
            <a:spLocks noGrp="1"/>
          </p:cNvSpPr>
          <p:nvPr>
            <p:ph type="body" idx="1"/>
          </p:nvPr>
        </p:nvSpPr>
        <p:spPr/>
        <p:txBody>
          <a:bodyPr/>
          <a:p>
            <a:r>
              <a:rPr lang="en-US"/>
              <a:t>Forgetting the Colon</a:t>
            </a:r>
            <a:endParaRPr lang="en-US"/>
          </a:p>
        </p:txBody>
      </p:sp>
      <p:sp>
        <p:nvSpPr>
          <p:cNvPr id="4" name="Content Placeholder 3"/>
          <p:cNvSpPr>
            <a:spLocks noGrp="1"/>
          </p:cNvSpPr>
          <p:nvPr>
            <p:ph sz="half" idx="2"/>
          </p:nvPr>
        </p:nvSpPr>
        <p:spPr/>
        <p:txBody>
          <a:bodyPr/>
          <a:p>
            <a:r>
              <a:rPr lang="en-US"/>
              <a:t>if the interpreter can identify a possible fix, it will suggest it.</a:t>
            </a:r>
            <a:endParaRPr lang="en-US"/>
          </a:p>
          <a:p>
            <a:r>
              <a:rPr lang="en-US"/>
              <a:t>don’t feel bad if a small fix takes a long time, you’re absolutely not alone in this experience.</a:t>
            </a:r>
            <a:endParaRPr lang="en-US"/>
          </a:p>
        </p:txBody>
      </p:sp>
      <p:sp>
        <p:nvSpPr>
          <p:cNvPr id="5" name="Text Placeholder 4"/>
          <p:cNvSpPr>
            <a:spLocks noGrp="1"/>
          </p:cNvSpPr>
          <p:nvPr>
            <p:ph type="body" sz="quarter" idx="3"/>
          </p:nvPr>
        </p:nvSpPr>
        <p:spPr/>
        <p:txBody>
          <a:bodyPr/>
          <a:p>
            <a:r>
              <a:rPr lang="en-US"/>
              <a:t>TRY IT YOURSELF</a:t>
            </a:r>
            <a:endParaRPr lang="en-US"/>
          </a:p>
        </p:txBody>
      </p:sp>
      <p:sp>
        <p:nvSpPr>
          <p:cNvPr id="6" name="Content Placeholder 5"/>
          <p:cNvSpPr>
            <a:spLocks noGrp="1"/>
          </p:cNvSpPr>
          <p:nvPr>
            <p:ph sz="quarter" idx="4"/>
          </p:nvPr>
        </p:nvSpPr>
        <p:spPr/>
        <p:txBody>
          <a:bodyPr/>
          <a:p>
            <a:r>
              <a:rPr lang="en-US"/>
              <a:t>4-1 use a for loop to print the name of each animal in a list.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57 </a:t>
            </a:r>
            <a:endParaRPr lang="en-US"/>
          </a:p>
        </p:txBody>
      </p:sp>
      <p:sp>
        <p:nvSpPr>
          <p:cNvPr id="3" name="Text Placeholder 2"/>
          <p:cNvSpPr>
            <a:spLocks noGrp="1"/>
          </p:cNvSpPr>
          <p:nvPr>
            <p:ph type="body" idx="1"/>
          </p:nvPr>
        </p:nvSpPr>
        <p:spPr/>
        <p:txBody>
          <a:bodyPr/>
          <a:p>
            <a:r>
              <a:rPr lang="en-US"/>
              <a:t>Making Numerical Lists</a:t>
            </a:r>
            <a:endParaRPr lang="en-US"/>
          </a:p>
        </p:txBody>
      </p:sp>
      <p:sp>
        <p:nvSpPr>
          <p:cNvPr id="4" name="Content Placeholder 3"/>
          <p:cNvSpPr>
            <a:spLocks noGrp="1"/>
          </p:cNvSpPr>
          <p:nvPr>
            <p:ph sz="half" idx="2"/>
          </p:nvPr>
        </p:nvSpPr>
        <p:spPr/>
        <p:txBody>
          <a:bodyPr/>
          <a:p>
            <a:r>
              <a:rPr lang="en-US"/>
              <a:t>Why do you need to store a set of numbers:</a:t>
            </a:r>
            <a:endParaRPr lang="en-US"/>
          </a:p>
          <a:p>
            <a:r>
              <a:rPr lang="en-US"/>
              <a:t>keep track of positions of each character in a game.</a:t>
            </a:r>
            <a:endParaRPr lang="en-US"/>
          </a:p>
          <a:p>
            <a:r>
              <a:rPr lang="en-US"/>
              <a:t>data visualization has many types of number sets.</a:t>
            </a:r>
            <a:endParaRPr lang="en-US"/>
          </a:p>
          <a:p>
            <a:r>
              <a:rPr lang="en-US"/>
              <a:t>lists are ideal for sets of numbers.</a:t>
            </a:r>
            <a:endParaRPr lang="en-US"/>
          </a:p>
        </p:txBody>
      </p:sp>
      <p:sp>
        <p:nvSpPr>
          <p:cNvPr id="5" name="Text Placeholder 4"/>
          <p:cNvSpPr>
            <a:spLocks noGrp="1"/>
          </p:cNvSpPr>
          <p:nvPr>
            <p:ph type="body" sz="quarter" idx="3"/>
          </p:nvPr>
        </p:nvSpPr>
        <p:spPr/>
        <p:txBody>
          <a:bodyPr/>
          <a:p>
            <a:r>
              <a:rPr lang="en-US"/>
              <a:t>Using the range() Function</a:t>
            </a:r>
            <a:endParaRPr lang="en-US"/>
          </a:p>
        </p:txBody>
      </p:sp>
      <p:sp>
        <p:nvSpPr>
          <p:cNvPr id="6" name="Content Placeholder 5"/>
          <p:cNvSpPr>
            <a:spLocks noGrp="1"/>
          </p:cNvSpPr>
          <p:nvPr>
            <p:ph sz="quarter" idx="4"/>
          </p:nvPr>
        </p:nvSpPr>
        <p:spPr/>
        <p:txBody>
          <a:bodyPr/>
          <a:p>
            <a:r>
              <a:rPr lang="en-US" sz="2400"/>
              <a:t>range(), generates a series of numbers.</a:t>
            </a:r>
            <a:endParaRPr lang="en-US" sz="2400"/>
          </a:p>
          <a:p>
            <a:r>
              <a:rPr lang="en-US" sz="2400"/>
              <a:t>off-by-one, range(0,6) returns 0-5 </a:t>
            </a:r>
            <a:endParaRPr lang="en-US" sz="2400"/>
          </a:p>
          <a:p>
            <a:r>
              <a:rPr lang="en-US" sz="2400"/>
              <a:t>range(6) returns 0-5.</a:t>
            </a:r>
            <a:endParaRPr 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58</a:t>
            </a:r>
            <a:endParaRPr lang="en-US"/>
          </a:p>
        </p:txBody>
      </p:sp>
      <p:sp>
        <p:nvSpPr>
          <p:cNvPr id="3" name="Text Placeholder 2"/>
          <p:cNvSpPr>
            <a:spLocks noGrp="1"/>
          </p:cNvSpPr>
          <p:nvPr>
            <p:ph type="body" idx="1"/>
          </p:nvPr>
        </p:nvSpPr>
        <p:spPr/>
        <p:txBody>
          <a:bodyPr/>
          <a:p>
            <a:r>
              <a:rPr lang="en-US"/>
              <a:t>Using range() to Make a List of Numbers</a:t>
            </a:r>
            <a:endParaRPr lang="en-US"/>
          </a:p>
        </p:txBody>
      </p:sp>
      <p:sp>
        <p:nvSpPr>
          <p:cNvPr id="4" name="Content Placeholder 3"/>
          <p:cNvSpPr>
            <a:spLocks noGrp="1"/>
          </p:cNvSpPr>
          <p:nvPr>
            <p:ph sz="half" idx="2"/>
          </p:nvPr>
        </p:nvSpPr>
        <p:spPr/>
        <p:txBody>
          <a:bodyPr/>
          <a:p>
            <a:r>
              <a:rPr lang="en-US"/>
              <a:t>If you want to make a list from a range() then you wrap the list() function around the range() function.</a:t>
            </a:r>
            <a:endParaRPr lang="en-US"/>
          </a:p>
          <a:p>
            <a:r>
              <a:rPr lang="en-US"/>
              <a:t>functions have parameters, check documentation.</a:t>
            </a:r>
            <a:endParaRPr lang="en-US"/>
          </a:p>
          <a:p>
            <a:r>
              <a:rPr lang="en-US" sz="1600">
                <a:highlight>
                  <a:srgbClr val="00FF00"/>
                </a:highlight>
              </a:rPr>
              <a:t>https://docs.python.org/3/library/stdtypes.html#range</a:t>
            </a:r>
            <a:endParaRPr lang="en-US" sz="1600">
              <a:highlight>
                <a:srgbClr val="00FF00"/>
              </a:highlight>
            </a:endParaRPr>
          </a:p>
        </p:txBody>
      </p:sp>
      <p:sp>
        <p:nvSpPr>
          <p:cNvPr id="5" name="Text Placeholder 4"/>
          <p:cNvSpPr>
            <a:spLocks noGrp="1"/>
          </p:cNvSpPr>
          <p:nvPr>
            <p:ph type="body" sz="quarter" idx="3"/>
          </p:nvPr>
        </p:nvSpPr>
        <p:spPr/>
        <p:txBody>
          <a:bodyPr/>
          <a:p>
            <a:endParaRPr lang="en-US"/>
          </a:p>
        </p:txBody>
      </p:sp>
      <p:sp>
        <p:nvSpPr>
          <p:cNvPr id="6" name="Content Placeholder 5"/>
          <p:cNvSpPr>
            <a:spLocks noGrp="1"/>
          </p:cNvSpPr>
          <p:nvPr>
            <p:ph sz="quarter" idx="4"/>
          </p:nvPr>
        </p:nvSpPr>
        <p:spPr/>
        <p:txBody>
          <a:bodyPr/>
          <a:p>
            <a:r>
              <a:rPr lang="en-US"/>
              <a:t>you can create any numbers using range()</a:t>
            </a:r>
            <a:endParaRPr lang="en-US"/>
          </a:p>
          <a:p>
            <a:r>
              <a:rPr lang="en-US" sz="2400" i="1"/>
              <a:t>see square_numbers.py</a:t>
            </a:r>
            <a:endParaRPr lang="en-US" sz="2400" i="1"/>
          </a:p>
          <a:p>
            <a:r>
              <a:rPr lang="en-US" sz="2400"/>
              <a:t>squares.append(value**2)</a:t>
            </a:r>
            <a:endParaRPr lang="en-US" sz="2400"/>
          </a:p>
          <a:p>
            <a:r>
              <a:rPr lang="en-US" sz="2400"/>
              <a:t>Focus first on writing code that you understand clearly and does what you need, then look for more (refactor) efficient approaches.</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59</a:t>
            </a:r>
            <a:endParaRPr lang="en-US"/>
          </a:p>
        </p:txBody>
      </p:sp>
      <p:sp>
        <p:nvSpPr>
          <p:cNvPr id="3" name="Text Placeholder 2"/>
          <p:cNvSpPr>
            <a:spLocks noGrp="1"/>
          </p:cNvSpPr>
          <p:nvPr>
            <p:ph type="body" idx="1"/>
          </p:nvPr>
        </p:nvSpPr>
        <p:spPr/>
        <p:txBody>
          <a:bodyPr/>
          <a:p>
            <a:r>
              <a:rPr lang="en-US"/>
              <a:t>Simple Statistics with a List of Numbers</a:t>
            </a:r>
            <a:endParaRPr lang="en-US"/>
          </a:p>
        </p:txBody>
      </p:sp>
      <p:sp>
        <p:nvSpPr>
          <p:cNvPr id="4" name="Content Placeholder 3"/>
          <p:cNvSpPr>
            <a:spLocks noGrp="1"/>
          </p:cNvSpPr>
          <p:nvPr>
            <p:ph sz="half" idx="2"/>
          </p:nvPr>
        </p:nvSpPr>
        <p:spPr/>
        <p:txBody>
          <a:bodyPr/>
          <a:p>
            <a:r>
              <a:rPr lang="en-US"/>
              <a:t>min(),max() finds the min or max in a list, can be unsorted.</a:t>
            </a:r>
            <a:endParaRPr lang="en-US"/>
          </a:p>
          <a:p>
            <a:r>
              <a:rPr lang="en-US"/>
              <a:t>sum(), finds the sum of the list.</a:t>
            </a:r>
            <a:endParaRPr lang="en-US"/>
          </a:p>
          <a:p>
            <a:r>
              <a:rPr lang="en-US"/>
              <a:t>these lists can have as many elements as the list can produce according to available system memory. On 64bit system with 16GB RAM, 2 billion elements.</a:t>
            </a:r>
            <a:endParaRPr lang="en-US"/>
          </a:p>
        </p:txBody>
      </p:sp>
      <p:sp>
        <p:nvSpPr>
          <p:cNvPr id="5" name="Text Placeholder 4"/>
          <p:cNvSpPr>
            <a:spLocks noGrp="1"/>
          </p:cNvSpPr>
          <p:nvPr>
            <p:ph type="body" sz="quarter" idx="3"/>
          </p:nvPr>
        </p:nvSpPr>
        <p:spPr/>
        <p:txBody>
          <a:bodyPr/>
          <a:p>
            <a:r>
              <a:rPr lang="en-US"/>
              <a:t>List Comprehensions</a:t>
            </a:r>
            <a:endParaRPr lang="en-US"/>
          </a:p>
        </p:txBody>
      </p:sp>
      <p:sp>
        <p:nvSpPr>
          <p:cNvPr id="6" name="Content Placeholder 5"/>
          <p:cNvSpPr>
            <a:spLocks noGrp="1"/>
          </p:cNvSpPr>
          <p:nvPr>
            <p:ph sz="quarter" idx="4"/>
          </p:nvPr>
        </p:nvSpPr>
        <p:spPr/>
        <p:txBody>
          <a:bodyPr/>
          <a:p>
            <a:r>
              <a:rPr lang="en-US"/>
              <a:t> A </a:t>
            </a:r>
            <a:r>
              <a:rPr lang="en-US" i="1"/>
              <a:t>list comprehension </a:t>
            </a:r>
            <a:r>
              <a:rPr lang="en-US"/>
              <a:t>allows you to generate a new list by applying an expression to each item in an existing iterable.</a:t>
            </a:r>
            <a:endParaRPr lang="en-US"/>
          </a:p>
        </p:txBody>
      </p:sp>
      <p:pic>
        <p:nvPicPr>
          <p:cNvPr id="7" name="Picture 6"/>
          <p:cNvPicPr>
            <a:picLocks noChangeAspect="1"/>
          </p:cNvPicPr>
          <p:nvPr/>
        </p:nvPicPr>
        <p:blipFill>
          <a:blip r:embed="rId1"/>
          <a:stretch>
            <a:fillRect/>
          </a:stretch>
        </p:blipFill>
        <p:spPr>
          <a:xfrm>
            <a:off x="6454140" y="4161790"/>
            <a:ext cx="4901565" cy="2028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60</a:t>
            </a:r>
            <a:endParaRPr lang="en-US"/>
          </a:p>
        </p:txBody>
      </p:sp>
      <p:sp>
        <p:nvSpPr>
          <p:cNvPr id="3" name="Text Placeholder 2"/>
          <p:cNvSpPr>
            <a:spLocks noGrp="1"/>
          </p:cNvSpPr>
          <p:nvPr>
            <p:ph type="body" idx="1"/>
          </p:nvPr>
        </p:nvSpPr>
        <p:spPr/>
        <p:txBody>
          <a:bodyPr/>
          <a:p>
            <a:r>
              <a:rPr lang="en-US"/>
              <a:t>List Comprehensions</a:t>
            </a:r>
            <a:endParaRPr lang="en-US"/>
          </a:p>
        </p:txBody>
      </p:sp>
      <p:sp>
        <p:nvSpPr>
          <p:cNvPr id="4" name="Content Placeholder 3"/>
          <p:cNvSpPr>
            <a:spLocks noGrp="1"/>
          </p:cNvSpPr>
          <p:nvPr>
            <p:ph sz="half" idx="2"/>
          </p:nvPr>
        </p:nvSpPr>
        <p:spPr/>
        <p:txBody>
          <a:bodyPr/>
          <a:p>
            <a:r>
              <a:rPr lang="en-US"/>
              <a:t>It takes practice to write your own list comprehensions, but they can save you from writing many more lines of code.</a:t>
            </a:r>
            <a:endParaRPr lang="en-US"/>
          </a:p>
          <a:p>
            <a:r>
              <a:rPr lang="en-US"/>
              <a:t>Remember: Big O, elegance.</a:t>
            </a:r>
            <a:endParaRPr lang="en-US"/>
          </a:p>
        </p:txBody>
      </p:sp>
      <p:sp>
        <p:nvSpPr>
          <p:cNvPr id="5" name="Text Placeholder 4"/>
          <p:cNvSpPr>
            <a:spLocks noGrp="1"/>
          </p:cNvSpPr>
          <p:nvPr>
            <p:ph type="body" sz="quarter" idx="3"/>
          </p:nvPr>
        </p:nvSpPr>
        <p:spPr/>
        <p:txBody>
          <a:bodyPr/>
          <a:p>
            <a:r>
              <a:rPr lang="en-US"/>
              <a:t>TRY IT YOURSELF</a:t>
            </a:r>
            <a:endParaRPr lang="en-US"/>
          </a:p>
        </p:txBody>
      </p:sp>
      <p:sp>
        <p:nvSpPr>
          <p:cNvPr id="6" name="Content Placeholder 5"/>
          <p:cNvSpPr>
            <a:spLocks noGrp="1"/>
          </p:cNvSpPr>
          <p:nvPr>
            <p:ph sz="quarter" idx="4"/>
          </p:nvPr>
        </p:nvSpPr>
        <p:spPr/>
        <p:txBody>
          <a:bodyPr/>
          <a:p>
            <a:r>
              <a:rPr lang="en-US"/>
              <a:t>4-3 use a for loop to print from 1 to 20, inclusive.</a:t>
            </a:r>
            <a:endParaRPr lang="en-US"/>
          </a:p>
          <a:p>
            <a:r>
              <a:rPr lang="en-US"/>
              <a:t>try other exercises, then check the solutions if you get stuck, or to simply learn:</a:t>
            </a:r>
            <a:endParaRPr lang="en-US"/>
          </a:p>
          <a:p>
            <a:r>
              <a:rPr lang="en-US" sz="1600">
                <a:highlight>
                  <a:srgbClr val="00FF00"/>
                </a:highlight>
              </a:rPr>
              <a:t>https://ehmatthes.github.io/pcc_3e/solutions/chapter_4</a:t>
            </a:r>
            <a:endParaRPr lang="en-US" sz="1600"/>
          </a:p>
          <a:p>
            <a:endParaRPr lang="en-US"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 Working with Part of a List</a:t>
            </a:r>
            <a:endParaRPr lang="en-US"/>
          </a:p>
        </p:txBody>
      </p:sp>
      <p:sp>
        <p:nvSpPr>
          <p:cNvPr id="3" name="Text Placeholder 2"/>
          <p:cNvSpPr>
            <a:spLocks noGrp="1"/>
          </p:cNvSpPr>
          <p:nvPr>
            <p:ph type="body" idx="1"/>
          </p:nvPr>
        </p:nvSpPr>
        <p:spPr/>
        <p:txBody>
          <a:bodyPr/>
          <a:p>
            <a:r>
              <a:rPr lang="en-US"/>
              <a:t>Slicing a List</a:t>
            </a:r>
            <a:endParaRPr lang="en-US"/>
          </a:p>
        </p:txBody>
      </p:sp>
      <p:sp>
        <p:nvSpPr>
          <p:cNvPr id="4" name="Content Placeholder 3"/>
          <p:cNvSpPr>
            <a:spLocks noGrp="1"/>
          </p:cNvSpPr>
          <p:nvPr>
            <p:ph sz="half" idx="2"/>
          </p:nvPr>
        </p:nvSpPr>
        <p:spPr/>
        <p:txBody>
          <a:bodyPr/>
          <a:p>
            <a:r>
              <a:rPr lang="en-US"/>
              <a:t>you can work with a specific group of items in a list, called a </a:t>
            </a:r>
            <a:r>
              <a:rPr lang="en-US" i="1"/>
              <a:t>slice.</a:t>
            </a:r>
            <a:endParaRPr lang="en-US"/>
          </a:p>
          <a:p>
            <a:r>
              <a:rPr lang="en-US"/>
              <a:t>specify first and last element index to slice.</a:t>
            </a:r>
            <a:endParaRPr lang="en-US"/>
          </a:p>
          <a:p>
            <a:endParaRPr lang="en-US"/>
          </a:p>
        </p:txBody>
      </p:sp>
      <p:sp>
        <p:nvSpPr>
          <p:cNvPr id="5" name="Text Placeholder 4"/>
          <p:cNvSpPr>
            <a:spLocks noGrp="1"/>
          </p:cNvSpPr>
          <p:nvPr>
            <p:ph type="body" sz="quarter" idx="3"/>
          </p:nvPr>
        </p:nvSpPr>
        <p:spPr/>
        <p:txBody>
          <a:bodyPr/>
          <a:p>
            <a:r>
              <a:rPr lang="en-US"/>
              <a:t>slice cases</a:t>
            </a:r>
            <a:endParaRPr lang="en-US"/>
          </a:p>
        </p:txBody>
      </p:sp>
      <p:sp>
        <p:nvSpPr>
          <p:cNvPr id="6" name="Content Placeholder 5"/>
          <p:cNvSpPr>
            <a:spLocks noGrp="1"/>
          </p:cNvSpPr>
          <p:nvPr>
            <p:ph sz="quarter" idx="4"/>
          </p:nvPr>
        </p:nvSpPr>
        <p:spPr/>
        <p:txBody>
          <a:bodyPr/>
          <a:p>
            <a:r>
              <a:rPr lang="en-US"/>
              <a:t>players[1:4] #from index 1 to 4</a:t>
            </a:r>
            <a:endParaRPr lang="en-US"/>
          </a:p>
          <a:p>
            <a:r>
              <a:rPr lang="en-US"/>
              <a:t>players[:4] #from start of the list to index 4</a:t>
            </a:r>
            <a:endParaRPr lang="en-US"/>
          </a:p>
          <a:p>
            <a:r>
              <a:rPr lang="en-US"/>
              <a:t>players[2:] from index 2 to end of the list.</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35</a:t>
            </a:r>
            <a:endParaRPr lang="en-US"/>
          </a:p>
        </p:txBody>
      </p:sp>
      <p:sp>
        <p:nvSpPr>
          <p:cNvPr id="3" name="Text Placeholder 2"/>
          <p:cNvSpPr>
            <a:spLocks noGrp="1"/>
          </p:cNvSpPr>
          <p:nvPr>
            <p:ph type="body" idx="1"/>
          </p:nvPr>
        </p:nvSpPr>
        <p:spPr/>
        <p:txBody>
          <a:bodyPr/>
          <a:p>
            <a:r>
              <a:rPr lang="en-US">
                <a:sym typeface="+mn-ea"/>
              </a:rPr>
              <a:t>Index Positions Start at 0, Not 1</a:t>
            </a:r>
            <a:endParaRPr lang="en-US"/>
          </a:p>
        </p:txBody>
      </p:sp>
      <p:sp>
        <p:nvSpPr>
          <p:cNvPr id="4" name="Content Placeholder 3"/>
          <p:cNvSpPr>
            <a:spLocks noGrp="1"/>
          </p:cNvSpPr>
          <p:nvPr>
            <p:ph sz="half" idx="2"/>
          </p:nvPr>
        </p:nvSpPr>
        <p:spPr/>
        <p:txBody>
          <a:bodyPr/>
          <a:p>
            <a:r>
              <a:rPr lang="en-US"/>
              <a:t>indexes start at 0, not 1.</a:t>
            </a:r>
            <a:endParaRPr lang="en-US"/>
          </a:p>
          <a:p>
            <a:r>
              <a:rPr lang="en-US"/>
              <a:t>if you have error, check your index value.</a:t>
            </a:r>
            <a:endParaRPr lang="en-US"/>
          </a:p>
          <a:p>
            <a:r>
              <a:rPr lang="en-US"/>
              <a:t>for accessing last item in list or accessing backward use -1,-2,-3, etc.</a:t>
            </a:r>
            <a:endParaRPr lang="en-US"/>
          </a:p>
          <a:p>
            <a:pPr marL="0" indent="0">
              <a:buNone/>
            </a:pPr>
            <a:endParaRPr lang="en-US"/>
          </a:p>
          <a:p>
            <a:endParaRPr lang="en-US"/>
          </a:p>
        </p:txBody>
      </p:sp>
      <p:sp>
        <p:nvSpPr>
          <p:cNvPr id="5" name="Text Placeholder 4"/>
          <p:cNvSpPr>
            <a:spLocks noGrp="1"/>
          </p:cNvSpPr>
          <p:nvPr>
            <p:ph type="body" sz="quarter" idx="3"/>
          </p:nvPr>
        </p:nvSpPr>
        <p:spPr/>
        <p:txBody>
          <a:bodyPr/>
          <a:p>
            <a:r>
              <a:rPr lang="en-US"/>
              <a:t>Using Indivudual Values from a List</a:t>
            </a:r>
            <a:endParaRPr lang="en-US"/>
          </a:p>
        </p:txBody>
      </p:sp>
      <p:sp>
        <p:nvSpPr>
          <p:cNvPr id="6" name="Content Placeholder 5"/>
          <p:cNvSpPr>
            <a:spLocks noGrp="1"/>
          </p:cNvSpPr>
          <p:nvPr>
            <p:ph sz="quarter" idx="4"/>
          </p:nvPr>
        </p:nvSpPr>
        <p:spPr/>
        <p:txBody>
          <a:bodyPr/>
          <a:p>
            <a:r>
              <a:rPr lang="en-US"/>
              <a:t>message = f”My first bicycle was a {bicycle[0].title()}.”</a:t>
            </a:r>
            <a:endParaRPr lang="en-US"/>
          </a:p>
          <a:p>
            <a:r>
              <a:rPr lang="en-US"/>
              <a:t>print(message)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[-3:] #</a:t>
            </a:r>
            <a:r>
              <a:rPr lang="en-US">
                <a:sym typeface="+mn-ea"/>
              </a:rPr>
              <a:t>a negative index returns an element a certain distance from the end of the list</a:t>
            </a:r>
            <a:endParaRPr lang="en-US"/>
          </a:p>
        </p:txBody>
      </p:sp>
      <p:sp>
        <p:nvSpPr>
          <p:cNvPr id="5" name="Text Placeholder 4"/>
          <p:cNvSpPr>
            <a:spLocks noGrp="1"/>
          </p:cNvSpPr>
          <p:nvPr>
            <p:ph type="body" sz="quarter" idx="3"/>
          </p:nvPr>
        </p:nvSpPr>
        <p:spPr/>
        <p:txBody>
          <a:bodyPr/>
          <a:p>
            <a:r>
              <a:rPr lang="en-US"/>
              <a:t>Looping Through a Slice</a:t>
            </a:r>
            <a:endParaRPr lang="en-US"/>
          </a:p>
        </p:txBody>
      </p:sp>
      <p:sp>
        <p:nvSpPr>
          <p:cNvPr id="6" name="Content Placeholder 5"/>
          <p:cNvSpPr>
            <a:spLocks noGrp="1"/>
          </p:cNvSpPr>
          <p:nvPr>
            <p:ph sz="quarter" idx="4"/>
          </p:nvPr>
        </p:nvSpPr>
        <p:spPr/>
        <p:txBody>
          <a:bodyPr/>
          <a:p>
            <a:r>
              <a:rPr lang="en-US"/>
              <a:t>so if you want to loop through a subset of a list, you use a slice.</a:t>
            </a:r>
            <a:endParaRPr lang="en-US"/>
          </a:p>
          <a:p>
            <a:pPr marL="0" indent="0">
              <a:buNone/>
            </a:pPr>
            <a:r>
              <a:rPr lang="en-US" sz="2400"/>
              <a:t>for player in players[:3]:</a:t>
            </a:r>
            <a:endParaRPr lang="en-US" sz="2400"/>
          </a:p>
          <a:p>
            <a:pPr marL="0" indent="457200">
              <a:buNone/>
            </a:pPr>
            <a:r>
              <a:rPr lang="en-US" sz="2400"/>
              <a:t>print(player.title())</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36 Modifying, Adding, and Removing Elements</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most lists you make will be </a:t>
            </a:r>
            <a:r>
              <a:rPr lang="en-US" i="1"/>
              <a:t>dynamic</a:t>
            </a:r>
            <a:endParaRPr lang="en-US" i="1"/>
          </a:p>
          <a:p>
            <a:r>
              <a:rPr lang="en-US" i="1"/>
              <a:t>this means you’ll make an initial list but through the course of the program the list values will change.</a:t>
            </a:r>
            <a:endParaRPr lang="en-US" i="1"/>
          </a:p>
        </p:txBody>
      </p:sp>
      <p:sp>
        <p:nvSpPr>
          <p:cNvPr id="5" name="Text Placeholder 4"/>
          <p:cNvSpPr>
            <a:spLocks noGrp="1"/>
          </p:cNvSpPr>
          <p:nvPr>
            <p:ph type="body" sz="quarter" idx="3"/>
          </p:nvPr>
        </p:nvSpPr>
        <p:spPr/>
        <p:txBody>
          <a:bodyPr/>
          <a:p>
            <a:r>
              <a:rPr lang="en-US"/>
              <a:t>Modifying Elements in a List</a:t>
            </a:r>
            <a:endParaRPr lang="en-US"/>
          </a:p>
        </p:txBody>
      </p:sp>
      <p:sp>
        <p:nvSpPr>
          <p:cNvPr id="6" name="Content Placeholder 5"/>
          <p:cNvSpPr>
            <a:spLocks noGrp="1"/>
          </p:cNvSpPr>
          <p:nvPr>
            <p:ph sz="quarter" idx="4"/>
          </p:nvPr>
        </p:nvSpPr>
        <p:spPr/>
        <p:txBody>
          <a:bodyPr/>
          <a:p>
            <a:r>
              <a:rPr lang="en-US" sz="2400"/>
              <a:t>to change an element, use the name of the list followed by the index of the element:</a:t>
            </a:r>
            <a:endParaRPr lang="en-US" sz="2400"/>
          </a:p>
          <a:p>
            <a:r>
              <a:rPr lang="en-US" sz="2400"/>
              <a:t>motorcycles = [‘honda’, ‘yamaha’]</a:t>
            </a:r>
            <a:endParaRPr lang="en-US" sz="2400"/>
          </a:p>
          <a:p>
            <a:r>
              <a:rPr lang="en-US" sz="2400"/>
              <a:t>motorcycles[0] = ‘ducati’</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37</a:t>
            </a:r>
            <a:endParaRPr lang="en-US"/>
          </a:p>
        </p:txBody>
      </p:sp>
      <p:sp>
        <p:nvSpPr>
          <p:cNvPr id="3" name="Text Placeholder 2"/>
          <p:cNvSpPr>
            <a:spLocks noGrp="1"/>
          </p:cNvSpPr>
          <p:nvPr>
            <p:ph type="body" idx="1"/>
          </p:nvPr>
        </p:nvSpPr>
        <p:spPr/>
        <p:txBody>
          <a:bodyPr/>
          <a:p>
            <a:r>
              <a:rPr lang="en-US"/>
              <a:t>Adding Elements to a List</a:t>
            </a:r>
            <a:endParaRPr lang="en-US"/>
          </a:p>
        </p:txBody>
      </p:sp>
      <p:sp>
        <p:nvSpPr>
          <p:cNvPr id="4" name="Content Placeholder 3"/>
          <p:cNvSpPr>
            <a:spLocks noGrp="1"/>
          </p:cNvSpPr>
          <p:nvPr>
            <p:ph sz="half" idx="2"/>
          </p:nvPr>
        </p:nvSpPr>
        <p:spPr/>
        <p:txBody>
          <a:bodyPr/>
          <a:p>
            <a:r>
              <a:rPr lang="en-US"/>
              <a:t>python provides several ways to add new data to existing data</a:t>
            </a:r>
            <a:endParaRPr lang="en-US"/>
          </a:p>
        </p:txBody>
      </p:sp>
      <p:sp>
        <p:nvSpPr>
          <p:cNvPr id="5" name="Text Placeholder 4"/>
          <p:cNvSpPr>
            <a:spLocks noGrp="1"/>
          </p:cNvSpPr>
          <p:nvPr>
            <p:ph type="body" sz="quarter" idx="3"/>
          </p:nvPr>
        </p:nvSpPr>
        <p:spPr/>
        <p:txBody>
          <a:bodyPr/>
          <a:p>
            <a:r>
              <a:rPr lang="en-US"/>
              <a:t>Appending Elements to the End of a List</a:t>
            </a:r>
            <a:endParaRPr lang="en-US"/>
          </a:p>
        </p:txBody>
      </p:sp>
      <p:sp>
        <p:nvSpPr>
          <p:cNvPr id="6" name="Content Placeholder 5"/>
          <p:cNvSpPr>
            <a:spLocks noGrp="1"/>
          </p:cNvSpPr>
          <p:nvPr>
            <p:ph sz="quarter" idx="4"/>
          </p:nvPr>
        </p:nvSpPr>
        <p:spPr/>
        <p:txBody>
          <a:bodyPr>
            <a:normAutofit fontScale="60000"/>
          </a:bodyPr>
          <a:p>
            <a:r>
              <a:rPr lang="en-US" i="1"/>
              <a:t>append, </a:t>
            </a:r>
            <a:r>
              <a:rPr lang="en-US"/>
              <a:t>the simplest way to add a new element to a list</a:t>
            </a:r>
            <a:endParaRPr lang="en-US"/>
          </a:p>
          <a:p>
            <a:r>
              <a:rPr lang="en-US"/>
              <a:t>new element is added to end of list</a:t>
            </a:r>
            <a:endParaRPr lang="en-US"/>
          </a:p>
          <a:p>
            <a:r>
              <a:rPr lang="en-US"/>
              <a:t>motorcycles.append(‘ducati’)</a:t>
            </a:r>
            <a:endParaRPr lang="en-US"/>
          </a:p>
          <a:p>
            <a:r>
              <a:rPr lang="en-US"/>
              <a:t>this is great to dynamically change empty lists:</a:t>
            </a:r>
            <a:endParaRPr lang="en-US"/>
          </a:p>
          <a:p>
            <a:r>
              <a:rPr lang="en-US"/>
              <a:t>motorcycles = []</a:t>
            </a:r>
            <a:endParaRPr lang="en-US"/>
          </a:p>
          <a:p>
            <a:r>
              <a:rPr lang="en-US"/>
              <a:t>motorcycles.append(‘honda’)</a:t>
            </a:r>
            <a:endParaRPr lang="en-US"/>
          </a:p>
          <a:p>
            <a:r>
              <a:rPr lang="en-US"/>
              <a:t>To put your users in control, define an empty list, then append each new value provided by the user.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38</a:t>
            </a:r>
            <a:endParaRPr lang="en-US"/>
          </a:p>
        </p:txBody>
      </p:sp>
      <p:sp>
        <p:nvSpPr>
          <p:cNvPr id="3" name="Text Placeholder 2"/>
          <p:cNvSpPr>
            <a:spLocks noGrp="1"/>
          </p:cNvSpPr>
          <p:nvPr>
            <p:ph type="body" idx="1"/>
          </p:nvPr>
        </p:nvSpPr>
        <p:spPr/>
        <p:txBody>
          <a:bodyPr/>
          <a:p>
            <a:r>
              <a:rPr lang="en-US"/>
              <a:t>Inserting Elements into a List</a:t>
            </a:r>
            <a:endParaRPr lang="en-US"/>
          </a:p>
        </p:txBody>
      </p:sp>
      <p:sp>
        <p:nvSpPr>
          <p:cNvPr id="4" name="Content Placeholder 3"/>
          <p:cNvSpPr>
            <a:spLocks noGrp="1"/>
          </p:cNvSpPr>
          <p:nvPr>
            <p:ph sz="half" idx="2"/>
          </p:nvPr>
        </p:nvSpPr>
        <p:spPr/>
        <p:txBody>
          <a:bodyPr/>
          <a:p>
            <a:r>
              <a:rPr lang="en-US"/>
              <a:t>insert(), can add a new element to any position in the list.</a:t>
            </a:r>
            <a:endParaRPr lang="en-US"/>
          </a:p>
          <a:p>
            <a:r>
              <a:rPr lang="en-US"/>
              <a:t>motorcycles.insert(0, ‘ducati’)</a:t>
            </a:r>
            <a:endParaRPr lang="en-US"/>
          </a:p>
          <a:p>
            <a:r>
              <a:rPr lang="en-US"/>
              <a:t>this shifts every other element in the list one position to the right.</a:t>
            </a:r>
            <a:endParaRPr lang="en-US"/>
          </a:p>
          <a:p>
            <a:endParaRPr lang="en-US"/>
          </a:p>
        </p:txBody>
      </p:sp>
      <p:sp>
        <p:nvSpPr>
          <p:cNvPr id="5" name="Text Placeholder 4"/>
          <p:cNvSpPr>
            <a:spLocks noGrp="1"/>
          </p:cNvSpPr>
          <p:nvPr>
            <p:ph type="body" sz="quarter" idx="3"/>
          </p:nvPr>
        </p:nvSpPr>
        <p:spPr/>
        <p:txBody>
          <a:bodyPr/>
          <a:p>
            <a:r>
              <a:rPr lang="en-US"/>
              <a:t>Removing Elements from a List</a:t>
            </a:r>
            <a:endParaRPr lang="en-US"/>
          </a:p>
        </p:txBody>
      </p:sp>
      <p:sp>
        <p:nvSpPr>
          <p:cNvPr id="6" name="Content Placeholder 5"/>
          <p:cNvSpPr>
            <a:spLocks noGrp="1"/>
          </p:cNvSpPr>
          <p:nvPr>
            <p:ph sz="quarter" idx="4"/>
          </p:nvPr>
        </p:nvSpPr>
        <p:spPr/>
        <p:txBody>
          <a:bodyPr/>
          <a:p>
            <a:r>
              <a:rPr lang="en-US"/>
              <a:t>Removing an Item Using the del Statement: </a:t>
            </a:r>
            <a:endParaRPr lang="en-US"/>
          </a:p>
          <a:p>
            <a:r>
              <a:rPr lang="en-US"/>
              <a:t>an alien is killed, a user cancels their account, we can remove them from the list:</a:t>
            </a:r>
            <a:endParaRPr lang="en-US"/>
          </a:p>
          <a:p>
            <a:r>
              <a:rPr lang="en-US"/>
              <a:t>del motorcycles[0]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39</a:t>
            </a:r>
            <a:endParaRPr lang="en-US"/>
          </a:p>
        </p:txBody>
      </p:sp>
      <p:sp>
        <p:nvSpPr>
          <p:cNvPr id="3" name="Text Placeholder 2"/>
          <p:cNvSpPr>
            <a:spLocks noGrp="1"/>
          </p:cNvSpPr>
          <p:nvPr>
            <p:ph type="body" idx="1"/>
          </p:nvPr>
        </p:nvSpPr>
        <p:spPr/>
        <p:txBody>
          <a:bodyPr/>
          <a:p>
            <a:endParaRPr lang="en-US"/>
          </a:p>
        </p:txBody>
      </p:sp>
      <p:sp>
        <p:nvSpPr>
          <p:cNvPr id="4" name="Content Placeholder 3"/>
          <p:cNvSpPr>
            <a:spLocks noGrp="1"/>
          </p:cNvSpPr>
          <p:nvPr>
            <p:ph sz="half" idx="2"/>
          </p:nvPr>
        </p:nvSpPr>
        <p:spPr/>
        <p:txBody>
          <a:bodyPr/>
          <a:p>
            <a:r>
              <a:rPr lang="en-US"/>
              <a:t>if you know the index position, you can remove the element:</a:t>
            </a:r>
            <a:endParaRPr lang="en-US"/>
          </a:p>
          <a:p>
            <a:r>
              <a:rPr lang="en-US"/>
              <a:t>del motorcycles[1]</a:t>
            </a:r>
            <a:endParaRPr lang="en-US"/>
          </a:p>
          <a:p>
            <a:r>
              <a:rPr lang="en-US"/>
              <a:t>after removed, you can’t access the element anymore.</a:t>
            </a:r>
            <a:endParaRPr lang="en-US"/>
          </a:p>
        </p:txBody>
      </p:sp>
      <p:sp>
        <p:nvSpPr>
          <p:cNvPr id="5" name="Text Placeholder 4"/>
          <p:cNvSpPr>
            <a:spLocks noGrp="1"/>
          </p:cNvSpPr>
          <p:nvPr>
            <p:ph type="body" sz="quarter" idx="3"/>
          </p:nvPr>
        </p:nvSpPr>
        <p:spPr/>
        <p:txBody>
          <a:bodyPr/>
          <a:p>
            <a:r>
              <a:rPr lang="en-US"/>
              <a:t>Removing an Item Using the pop() Method</a:t>
            </a:r>
            <a:endParaRPr lang="en-US"/>
          </a:p>
        </p:txBody>
      </p:sp>
      <p:sp>
        <p:nvSpPr>
          <p:cNvPr id="6" name="Content Placeholder 5"/>
          <p:cNvSpPr>
            <a:spLocks noGrp="1"/>
          </p:cNvSpPr>
          <p:nvPr>
            <p:ph sz="quarter" idx="4"/>
          </p:nvPr>
        </p:nvSpPr>
        <p:spPr/>
        <p:txBody>
          <a:bodyPr>
            <a:normAutofit lnSpcReduction="20000"/>
          </a:bodyPr>
          <a:p>
            <a:r>
              <a:rPr lang="en-US"/>
              <a:t>the pop() method removes the last item in a list.</a:t>
            </a:r>
            <a:endParaRPr lang="en-US"/>
          </a:p>
          <a:p>
            <a:r>
              <a:rPr lang="en-US"/>
              <a:t>this method is derived from the list is like a stack data structure and the last item is popped off the top of the stack.</a:t>
            </a:r>
            <a:endParaRPr lang="en-US"/>
          </a:p>
          <a:p>
            <a:r>
              <a:rPr lang="en-US"/>
              <a:t>we can assign the poppled value to a variable.</a:t>
            </a:r>
            <a:endParaRPr lang="en-US"/>
          </a:p>
          <a:p>
            <a:r>
              <a:rPr lang="en-US"/>
              <a:t>popped_motorcycle = motorcycles.pop()</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40</a:t>
            </a:r>
            <a:endParaRPr lang="en-US"/>
          </a:p>
        </p:txBody>
      </p:sp>
      <p:sp>
        <p:nvSpPr>
          <p:cNvPr id="3" name="Text Placeholder 2"/>
          <p:cNvSpPr>
            <a:spLocks noGrp="1"/>
          </p:cNvSpPr>
          <p:nvPr>
            <p:ph type="body" idx="1"/>
          </p:nvPr>
        </p:nvSpPr>
        <p:spPr/>
        <p:txBody>
          <a:bodyPr/>
          <a:p>
            <a:r>
              <a:rPr lang="en-US"/>
              <a:t>Popping Items from Any Position in a List</a:t>
            </a:r>
            <a:endParaRPr lang="en-US"/>
          </a:p>
        </p:txBody>
      </p:sp>
      <p:sp>
        <p:nvSpPr>
          <p:cNvPr id="4" name="Content Placeholder 3"/>
          <p:cNvSpPr>
            <a:spLocks noGrp="1"/>
          </p:cNvSpPr>
          <p:nvPr>
            <p:ph sz="half" idx="2"/>
          </p:nvPr>
        </p:nvSpPr>
        <p:spPr/>
        <p:txBody>
          <a:bodyPr/>
          <a:p>
            <a:r>
              <a:rPr lang="en-US"/>
              <a:t>pop(), can remove an element at any position in the list</a:t>
            </a:r>
            <a:endParaRPr lang="en-US"/>
          </a:p>
          <a:p>
            <a:r>
              <a:rPr lang="en-US"/>
              <a:t>first_owned = motorcycles.pop(0)</a:t>
            </a:r>
            <a:endParaRPr lang="en-US"/>
          </a:p>
          <a:p>
            <a:r>
              <a:rPr lang="en-US" sz="2400"/>
              <a:t>what will this print?:</a:t>
            </a:r>
            <a:endParaRPr lang="en-US" sz="2400"/>
          </a:p>
          <a:p>
            <a:r>
              <a:rPr lang="en-US" sz="2400">
                <a:solidFill>
                  <a:schemeClr val="bg1">
                    <a:lumMod val="85000"/>
                  </a:schemeClr>
                </a:solidFill>
              </a:rPr>
              <a:t>motorcycles = [‘honda’,’yamaha’]</a:t>
            </a:r>
            <a:endParaRPr lang="en-US" sz="2400">
              <a:solidFill>
                <a:schemeClr val="bg1">
                  <a:lumMod val="85000"/>
                </a:schemeClr>
              </a:solidFill>
            </a:endParaRPr>
          </a:p>
          <a:p>
            <a:r>
              <a:rPr lang="en-US" sz="2400"/>
              <a:t>print(f”I had a {last_owned.title()}.”)</a:t>
            </a:r>
            <a:endParaRPr lang="en-US" sz="2400"/>
          </a:p>
          <a:p>
            <a:endParaRPr lang="en-US" sz="2400"/>
          </a:p>
        </p:txBody>
      </p:sp>
      <p:sp>
        <p:nvSpPr>
          <p:cNvPr id="5" name="Text Placeholder 4"/>
          <p:cNvSpPr>
            <a:spLocks noGrp="1"/>
          </p:cNvSpPr>
          <p:nvPr>
            <p:ph type="body" sz="quarter" idx="3"/>
          </p:nvPr>
        </p:nvSpPr>
        <p:spPr/>
        <p:txBody>
          <a:bodyPr/>
          <a:p>
            <a:r>
              <a:rPr lang="en-US"/>
              <a:t>Removing an Item by Value</a:t>
            </a:r>
            <a:endParaRPr lang="en-US"/>
          </a:p>
        </p:txBody>
      </p:sp>
      <p:sp>
        <p:nvSpPr>
          <p:cNvPr id="6" name="Content Placeholder 5"/>
          <p:cNvSpPr>
            <a:spLocks noGrp="1"/>
          </p:cNvSpPr>
          <p:nvPr>
            <p:ph sz="quarter" idx="4"/>
          </p:nvPr>
        </p:nvSpPr>
        <p:spPr/>
        <p:txBody>
          <a:bodyPr/>
          <a:p>
            <a:r>
              <a:rPr lang="en-US">
                <a:solidFill>
                  <a:schemeClr val="tx1"/>
                </a:solidFill>
              </a:rPr>
              <a:t>if you don’t know the index of the element but know the name, you can use remove() method.</a:t>
            </a:r>
            <a:endParaRPr lang="en-US">
              <a:solidFill>
                <a:schemeClr val="tx1"/>
              </a:solidFill>
            </a:endParaRPr>
          </a:p>
          <a:p>
            <a:r>
              <a:rPr lang="en-US">
                <a:solidFill>
                  <a:schemeClr val="tx1"/>
                </a:solidFill>
              </a:rPr>
              <a:t>motorcycles.remove(‘ducati’)</a:t>
            </a:r>
            <a:endParaRPr lang="en-US">
              <a:solidFill>
                <a:schemeClr val="tx1"/>
              </a:solidFill>
            </a:endParaRPr>
          </a:p>
          <a:p>
            <a:endParaRPr 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41</a:t>
            </a:r>
            <a:endParaRPr lang="en-US"/>
          </a:p>
        </p:txBody>
      </p:sp>
      <p:sp>
        <p:nvSpPr>
          <p:cNvPr id="3" name="Text Placeholder 2"/>
          <p:cNvSpPr>
            <a:spLocks noGrp="1"/>
          </p:cNvSpPr>
          <p:nvPr>
            <p:ph type="body" idx="1"/>
          </p:nvPr>
        </p:nvSpPr>
        <p:spPr/>
        <p:txBody>
          <a:bodyPr/>
          <a:p>
            <a:r>
              <a:rPr lang="en-US"/>
              <a:t>Removing an Item by Value</a:t>
            </a:r>
            <a:endParaRPr lang="en-US"/>
          </a:p>
        </p:txBody>
      </p:sp>
      <p:sp>
        <p:nvSpPr>
          <p:cNvPr id="4" name="Content Placeholder 3"/>
          <p:cNvSpPr>
            <a:spLocks noGrp="1"/>
          </p:cNvSpPr>
          <p:nvPr>
            <p:ph sz="half" idx="2"/>
          </p:nvPr>
        </p:nvSpPr>
        <p:spPr/>
        <p:txBody>
          <a:bodyPr>
            <a:normAutofit lnSpcReduction="10000"/>
          </a:bodyPr>
          <a:p>
            <a:r>
              <a:rPr lang="en-US"/>
              <a:t>we can use a variable to remove an element from a list</a:t>
            </a:r>
            <a:endParaRPr lang="en-US"/>
          </a:p>
          <a:p>
            <a:r>
              <a:rPr lang="en-US"/>
              <a:t>this lets you remove the element from the list and save it to a variable to use later.</a:t>
            </a:r>
            <a:endParaRPr lang="en-US"/>
          </a:p>
          <a:p>
            <a:r>
              <a:rPr lang="en-US"/>
              <a:t>remove() method deletes only the first instance, to remove all instances use a loop (ch7)</a:t>
            </a:r>
            <a:endParaRPr lang="en-US"/>
          </a:p>
        </p:txBody>
      </p:sp>
      <p:sp>
        <p:nvSpPr>
          <p:cNvPr id="5" name="Text Placeholder 4"/>
          <p:cNvSpPr>
            <a:spLocks noGrp="1"/>
          </p:cNvSpPr>
          <p:nvPr>
            <p:ph type="body" sz="quarter" idx="3"/>
          </p:nvPr>
        </p:nvSpPr>
        <p:spPr/>
        <p:txBody>
          <a:bodyPr/>
          <a:p>
            <a:r>
              <a:rPr lang="en-US"/>
              <a:t>TRY IT YOURSELF</a:t>
            </a:r>
            <a:endParaRPr lang="en-US"/>
          </a:p>
        </p:txBody>
      </p:sp>
      <p:sp>
        <p:nvSpPr>
          <p:cNvPr id="6" name="Content Placeholder 5"/>
          <p:cNvSpPr>
            <a:spLocks noGrp="1"/>
          </p:cNvSpPr>
          <p:nvPr>
            <p:ph sz="quarter" idx="4"/>
          </p:nvPr>
        </p:nvSpPr>
        <p:spPr/>
        <p:txBody>
          <a:bodyPr/>
          <a:p>
            <a:r>
              <a:rPr lang="en-US"/>
              <a:t>3-4 make a list inviting people to dinner, then use your list to print a message inviting each person, with formatting.</a:t>
            </a:r>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9901</Words>
  <Application>WPS Presentation</Application>
  <PresentationFormat>Widescreen</PresentationFormat>
  <Paragraphs>383</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matht</cp:lastModifiedBy>
  <cp:revision>9</cp:revision>
  <dcterms:created xsi:type="dcterms:W3CDTF">2024-04-24T04:57:24Z</dcterms:created>
  <dcterms:modified xsi:type="dcterms:W3CDTF">2024-04-25T14:05:37Z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A4C472F9609446128F391E841A2473FA_13</vt:lpwstr>
  </property>
  <property fmtid="{D5CDD505-2E9C-101B-9397-08002B2CF9AE}" pid="3" name="KSOProductBuildVer">
    <vt:lpwstr>1033-12.2.0.16731</vt:lpwstr>
  </property>
</Properties>
</file>