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Benefits of Object-Oriented Programming (OOP) </a:t>
            </a:r>
            <a:r>
              <a:rPr lang="en-US" sz="2665" i="1"/>
              <a:t>page 158</a:t>
            </a:r>
            <a:endParaRPr lang="en-US" sz="2665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1440" y="2348230"/>
            <a:ext cx="4133850" cy="33051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95" y="1614805"/>
            <a:ext cx="3990975" cy="7334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95" y="2486025"/>
            <a:ext cx="4067175" cy="1885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05" y="4673600"/>
            <a:ext cx="4048125" cy="11620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Advanced Class Methods and Inheritance </a:t>
            </a:r>
            <a:br>
              <a:rPr lang="en-US"/>
            </a:br>
            <a:r>
              <a:rPr lang="en-US" sz="2665" i="1"/>
              <a:t>page  167</a:t>
            </a:r>
            <a:endParaRPr lang="en-US" sz="2665" i="1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5770" y="2186305"/>
            <a:ext cx="3933825" cy="3629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1440" y="2614930"/>
            <a:ext cx="413385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Inheritance with </a:t>
            </a:r>
            <a:r>
              <a:rPr lang="en-US">
                <a:highlight>
                  <a:srgbClr val="C0C0C0"/>
                </a:highlight>
              </a:rPr>
              <a:t>ElectricCar</a:t>
            </a:r>
            <a:r>
              <a:rPr lang="en-US"/>
              <a:t> </a:t>
            </a:r>
            <a:r>
              <a:rPr lang="en-US" sz="2400" i="1"/>
              <a:t>page 168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1295" y="1858010"/>
            <a:ext cx="3914775" cy="42862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490" y="2424430"/>
            <a:ext cx="4095750" cy="3152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Adding Unique Features to Child Classses with Inheritance </a:t>
            </a:r>
            <a:r>
              <a:rPr lang="en-US" sz="2665" i="1"/>
              <a:t>page 169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6070" y="1825625"/>
            <a:ext cx="370522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3540" y="2772410"/>
            <a:ext cx="4057650" cy="819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40" y="3881120"/>
            <a:ext cx="4133850" cy="1743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Inheritance: Specialization, Overriding, and Composition </a:t>
            </a:r>
            <a:r>
              <a:rPr lang="en-US" sz="2665" i="1"/>
              <a:t>page 170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32940" y="1825625"/>
            <a:ext cx="299148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8440" y="2324735"/>
            <a:ext cx="3962400" cy="695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3653790"/>
            <a:ext cx="3924300" cy="12287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Composition: Using Separate </a:t>
            </a:r>
            <a:r>
              <a:rPr lang="en-US">
                <a:highlight>
                  <a:srgbClr val="C0C0C0"/>
                </a:highlight>
              </a:rPr>
              <a:t>Battery</a:t>
            </a:r>
            <a:r>
              <a:rPr lang="en-US"/>
              <a:t> Class with </a:t>
            </a:r>
            <a:r>
              <a:rPr lang="en-US">
                <a:highlight>
                  <a:srgbClr val="C0C0C0"/>
                </a:highlight>
              </a:rPr>
              <a:t>ElectricCar</a:t>
            </a:r>
            <a:r>
              <a:rPr lang="en-US"/>
              <a:t> </a:t>
            </a:r>
            <a:r>
              <a:rPr lang="en-US" sz="2665" i="1"/>
              <a:t>page 171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71320" y="1825625"/>
            <a:ext cx="351472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9710" y="2820670"/>
            <a:ext cx="3990975" cy="504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10" y="3893820"/>
            <a:ext cx="3933825" cy="7143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highlight>
                  <a:srgbClr val="C0C0C0"/>
                </a:highlight>
              </a:rPr>
              <a:t>ElectricCar</a:t>
            </a:r>
            <a:r>
              <a:rPr lang="en-US"/>
              <a:t> Range with </a:t>
            </a:r>
            <a:r>
              <a:rPr lang="en-US">
                <a:highlight>
                  <a:srgbClr val="C0C0C0"/>
                </a:highlight>
              </a:rPr>
              <a:t>Battery</a:t>
            </a:r>
            <a:r>
              <a:rPr lang="en-US"/>
              <a:t> Class and Composition </a:t>
            </a:r>
            <a:r>
              <a:rPr lang="en-US" sz="2665" i="1"/>
              <a:t>page 172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04315" y="1825625"/>
            <a:ext cx="384810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670" y="2239010"/>
            <a:ext cx="4010025" cy="15144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670" y="4301490"/>
            <a:ext cx="4086225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Higher Level Programming</a:t>
            </a:r>
            <a:r>
              <a:rPr lang="en-US" sz="2400" i="1"/>
              <a:t> page 173</a:t>
            </a:r>
            <a:endParaRPr lang="en-US" sz="2400" i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33540" y="2305685"/>
            <a:ext cx="4057650" cy="33909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0965" y="2305685"/>
            <a:ext cx="4114800" cy="1057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5" y="3853180"/>
            <a:ext cx="41338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a single class</a:t>
            </a:r>
            <a:r>
              <a:rPr lang="en-US" sz="2400" i="1"/>
              <a:t> page 174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5265" y="2472055"/>
            <a:ext cx="3886200" cy="3057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015" y="2210435"/>
            <a:ext cx="407670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15" y="3202305"/>
            <a:ext cx="3790950" cy="819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15" y="4384675"/>
            <a:ext cx="3762375" cy="6381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015" y="5166995"/>
            <a:ext cx="4010025" cy="666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015" y="5977890"/>
            <a:ext cx="3867150" cy="685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Importing Multiple Classes and Modularization </a:t>
            </a:r>
            <a:br>
              <a:rPr lang="en-US"/>
            </a:br>
            <a:r>
              <a:rPr lang="en-US" sz="2665" i="1"/>
              <a:t>page 175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23670" y="2067560"/>
            <a:ext cx="4010025" cy="3867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0995" y="2143760"/>
            <a:ext cx="4143375" cy="3714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Multiple Classes </a:t>
            </a:r>
            <a:r>
              <a:rPr lang="en-US" sz="2400" i="1"/>
              <a:t>page 176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28115" y="1962785"/>
            <a:ext cx="4000500" cy="40767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195" y="3496310"/>
            <a:ext cx="3990975" cy="1009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__init__() Method in Python Classes </a:t>
            </a:r>
            <a:r>
              <a:rPr lang="en-US" sz="2400" i="1"/>
              <a:t>page 159</a:t>
            </a:r>
            <a:endParaRPr lang="en-US" sz="2400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72200" y="1825625"/>
            <a:ext cx="4133850" cy="18859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1529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Techniques </a:t>
            </a:r>
            <a:r>
              <a:rPr lang="en-US" sz="2400" i="1"/>
              <a:t>page 177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18920" y="2453005"/>
            <a:ext cx="3819525" cy="3095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5295" y="3101340"/>
            <a:ext cx="3914775" cy="1190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95" y="1812290"/>
            <a:ext cx="4019550" cy="828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95" y="4852035"/>
            <a:ext cx="3857625" cy="10191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Organizing Class Dependencies with Imports </a:t>
            </a:r>
            <a:r>
              <a:rPr lang="en-US" sz="2665" i="1"/>
              <a:t>page 178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4145" y="2205355"/>
            <a:ext cx="4029075" cy="35909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4490" y="2205355"/>
            <a:ext cx="4095750" cy="99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90" y="4119245"/>
            <a:ext cx="3924300" cy="13811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Points on Import System and Workflow </a:t>
            </a:r>
            <a:r>
              <a:rPr lang="en-US" sz="2665" i="1"/>
              <a:t>page 179</a:t>
            </a:r>
            <a:endParaRPr lang="en-US" sz="2665" i="1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4210050" cy="195262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87745" y="1825625"/>
            <a:ext cx="4105275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2870"/>
            <a:ext cx="39528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Python Standard Library and </a:t>
            </a:r>
            <a:r>
              <a:rPr lang="en-US">
                <a:highlight>
                  <a:srgbClr val="C0C0C0"/>
                </a:highlight>
              </a:rPr>
              <a:t>random</a:t>
            </a:r>
            <a:r>
              <a:rPr lang="en-US"/>
              <a:t> module </a:t>
            </a:r>
            <a:r>
              <a:rPr lang="en-US" sz="2665" i="1"/>
              <a:t>page 180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38970" y="2823845"/>
            <a:ext cx="2653030" cy="12109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538220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15" y="1190625"/>
            <a:ext cx="4094480" cy="1952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115" y="3780790"/>
            <a:ext cx="4253230" cy="287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styling </a:t>
            </a:r>
            <a:r>
              <a:rPr lang="en-US" sz="2400" i="1"/>
              <a:t>page 181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5780" y="1825625"/>
            <a:ext cx="326580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Ch10 Preview: Enhancing Progams </a:t>
            </a:r>
            <a:r>
              <a:rPr lang="en-US" sz="2400" i="1"/>
              <a:t>page 183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71015" y="2205355"/>
            <a:ext cx="3314700" cy="35909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Reading Text Files </a:t>
            </a:r>
            <a:r>
              <a:rPr lang="en-US" sz="2400" i="1"/>
              <a:t>page 184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77035" y="1825625"/>
            <a:ext cx="3502660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Creating and Using Objects in Python Classes </a:t>
            </a:r>
            <a:br>
              <a:rPr lang="en-US"/>
            </a:br>
            <a:r>
              <a:rPr lang="en-US" sz="2665" i="1"/>
              <a:t>page 160</a:t>
            </a:r>
            <a:r>
              <a:rPr lang="en-US"/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7470" y="2581910"/>
            <a:ext cx="4162425" cy="2838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4320" y="1691005"/>
            <a:ext cx="4276725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4129405"/>
            <a:ext cx="4038600" cy="160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Calling Methods and Creating Multiple Objects </a:t>
            </a:r>
            <a:br>
              <a:rPr lang="en-US"/>
            </a:br>
            <a:r>
              <a:rPr lang="en-US" sz="2665" i="1"/>
              <a:t>page 161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70965" y="2367280"/>
            <a:ext cx="4114800" cy="32670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9755" y="4615180"/>
            <a:ext cx="3943350" cy="10191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5831205"/>
            <a:ext cx="3962400" cy="7334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3370580"/>
            <a:ext cx="389572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Working with Classes and Objects </a:t>
            </a:r>
            <a:r>
              <a:rPr lang="en-US" sz="2400" i="1"/>
              <a:t>page 162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1190" y="1825625"/>
            <a:ext cx="305435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7410" y="1593850"/>
            <a:ext cx="3221990" cy="16656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10" y="3918585"/>
            <a:ext cx="2675255" cy="23558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55" y="3918585"/>
            <a:ext cx="2935605" cy="18840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</a:t>
            </a:r>
            <a:r>
              <a:rPr lang="en-US">
                <a:highlight>
                  <a:srgbClr val="C0C0C0"/>
                </a:highlight>
              </a:rPr>
              <a:t>Car </a:t>
            </a:r>
            <a:r>
              <a:rPr lang="en-US"/>
              <a:t>Class </a:t>
            </a:r>
            <a:r>
              <a:rPr lang="en-US" sz="2400" i="1"/>
              <a:t>page 163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3195" y="2472055"/>
            <a:ext cx="3990975" cy="3057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4620" y="1891030"/>
            <a:ext cx="3905250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2843530"/>
            <a:ext cx="4048125" cy="23145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0" y="5529580"/>
            <a:ext cx="3829050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Modifying </a:t>
            </a:r>
            <a:r>
              <a:rPr lang="en-US">
                <a:solidFill>
                  <a:schemeClr val="tx1"/>
                </a:solidFill>
                <a:highlight>
                  <a:srgbClr val="C0C0C0"/>
                </a:highlight>
              </a:rPr>
              <a:t>Car</a:t>
            </a:r>
            <a:r>
              <a:rPr lang="en-US"/>
              <a:t> attributes </a:t>
            </a:r>
            <a:r>
              <a:rPr lang="en-US" sz="2400" i="1"/>
              <a:t>page 164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7640" y="2033905"/>
            <a:ext cx="3981450" cy="39338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t="30303" r="1187"/>
          <a:stretch>
            <a:fillRect/>
          </a:stretch>
        </p:blipFill>
        <p:spPr>
          <a:xfrm>
            <a:off x="6433820" y="4295140"/>
            <a:ext cx="412242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t="26078" r="1014"/>
          <a:stretch>
            <a:fillRect/>
          </a:stretch>
        </p:blipFill>
        <p:spPr>
          <a:xfrm>
            <a:off x="6433820" y="3460115"/>
            <a:ext cx="3658235" cy="4787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20" y="1691005"/>
            <a:ext cx="4143375" cy="809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820" y="2745740"/>
            <a:ext cx="3781425" cy="495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Modifying Car Mileage with Methods </a:t>
            </a:r>
            <a:r>
              <a:rPr lang="en-US" sz="2665" i="1"/>
              <a:t>page 165</a:t>
            </a:r>
            <a:endParaRPr lang="en-US" sz="2665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4145" y="2214880"/>
            <a:ext cx="4029075" cy="35718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60" y="1691005"/>
            <a:ext cx="4162425" cy="6477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60" y="2621915"/>
            <a:ext cx="3971925" cy="685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60" y="3590925"/>
            <a:ext cx="3943350" cy="1266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260" y="4910455"/>
            <a:ext cx="3886200" cy="8763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360" y="5839460"/>
            <a:ext cx="3933825" cy="876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Incrementing </a:t>
            </a:r>
            <a:r>
              <a:rPr lang="en-US">
                <a:highlight>
                  <a:srgbClr val="C0C0C0"/>
                </a:highlight>
              </a:rPr>
              <a:t>Car</a:t>
            </a:r>
            <a:r>
              <a:rPr lang="en-US"/>
              <a:t> Mileage </a:t>
            </a:r>
            <a:r>
              <a:rPr lang="en-US" sz="2400" i="1"/>
              <a:t>page 166</a:t>
            </a:r>
            <a:endParaRPr lang="en-US" sz="2400" i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70025" y="1760220"/>
            <a:ext cx="392366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0270" y="1489710"/>
            <a:ext cx="3223895" cy="22117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90" y="4065270"/>
            <a:ext cx="3228975" cy="2343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urved Left Arrow 9"/>
          <p:cNvSpPr/>
          <p:nvPr/>
        </p:nvSpPr>
        <p:spPr>
          <a:xfrm>
            <a:off x="9422130" y="3429000"/>
            <a:ext cx="730885" cy="1216660"/>
          </a:xfrm>
          <a:prstGeom prst="curved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Presentation</Application>
  <PresentationFormat>Widescreen</PresentationFormat>
  <Paragraphs>52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Benefits of Object-Oriented Programming (OOP) page 158</vt:lpstr>
      <vt:lpstr>The __init__() Method in Python Classes page 159</vt:lpstr>
      <vt:lpstr>Creating and Using Objects in Python Classes  page 160 </vt:lpstr>
      <vt:lpstr>Calling Methods and Creating Multiple Objects  page 161</vt:lpstr>
      <vt:lpstr>Working with Classes and Objects page 162</vt:lpstr>
      <vt:lpstr>The Car Class page 163</vt:lpstr>
      <vt:lpstr>Modifying Car attributes page 164</vt:lpstr>
      <vt:lpstr>Modifying Car Mileage with Methods page 165</vt:lpstr>
      <vt:lpstr>Incrementing Car Mileage page 166</vt:lpstr>
      <vt:lpstr>Advanced Class Methods and Inheritance  page  167</vt:lpstr>
      <vt:lpstr>Inheritance with ElectricCar page 168</vt:lpstr>
      <vt:lpstr>Adding Unique Features to Child Classses with Inheritance page 169</vt:lpstr>
      <vt:lpstr>Inheritance: Specialization, Overriding, and Composition page 170</vt:lpstr>
      <vt:lpstr>Composition: Using Separate Battery Class with ElectricCar page 171</vt:lpstr>
      <vt:lpstr>ElectricCar Range with Battery Class and Composition page 172</vt:lpstr>
      <vt:lpstr>Higher Level Programming page 173</vt:lpstr>
      <vt:lpstr>Importing a single class page 174</vt:lpstr>
      <vt:lpstr>Importing Multiple Classes and Modularization  page 175</vt:lpstr>
      <vt:lpstr>Importing Multiple Classes page 176</vt:lpstr>
      <vt:lpstr>Importing Techniques page 177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Object-Oriented Programming (OOP) page 158</dc:title>
  <dc:creator/>
  <cp:lastModifiedBy>matht</cp:lastModifiedBy>
  <cp:revision>10</cp:revision>
  <dcterms:created xsi:type="dcterms:W3CDTF">2024-05-08T06:36:00Z</dcterms:created>
  <dcterms:modified xsi:type="dcterms:W3CDTF">2024-05-09T10:17:57Z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1FCD2B4426FB454AA641898869800CA2_12</vt:lpwstr>
  </property>
  <property fmtid="{D5CDD505-2E9C-101B-9397-08002B2CF9AE}" pid="3" name="KSOProductBuildVer">
    <vt:lpwstr>1033-12.2.0.16909</vt:lpwstr>
  </property>
</Properties>
</file>