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70" r:id="rId5"/>
    <p:sldId id="269" r:id="rId6"/>
    <p:sldId id="268" r:id="rId7"/>
    <p:sldId id="267" r:id="rId8"/>
    <p:sldId id="266" r:id="rId9"/>
    <p:sldId id="265" r:id="rId10"/>
    <p:sldId id="264" r:id="rId11"/>
    <p:sldId id="263" r:id="rId12"/>
    <p:sldId id="262" r:id="rId13"/>
    <p:sldId id="261" r:id="rId14"/>
    <p:sldId id="260" r:id="rId15"/>
    <p:sldId id="259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209 11 TESTING YOUR CODE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**Importance of Testing:**</a:t>
            </a:r>
            <a:endParaRPr lang="en-US" sz="1600"/>
          </a:p>
          <a:p>
            <a:r>
              <a:rPr lang="en-US" sz="1600"/>
              <a:t>* **Verifies Functionality:** Ensures code works correctly with intended inputs.</a:t>
            </a:r>
            <a:endParaRPr lang="en-US" sz="1600"/>
          </a:p>
          <a:p>
            <a:r>
              <a:rPr lang="en-US" sz="1600"/>
              <a:t>* **Improves Confidence:** Provides assurance that code works as expected before wider use.</a:t>
            </a:r>
            <a:endParaRPr lang="en-US" sz="1600"/>
          </a:p>
          <a:p>
            <a:r>
              <a:rPr lang="en-US" sz="1600"/>
              <a:t>* **Maintains Behavior:** Helps catch regressions when adding new code.</a:t>
            </a:r>
            <a:endParaRPr lang="en-US" sz="1600"/>
          </a:p>
          <a:p>
            <a:r>
              <a:rPr lang="en-US" sz="1600"/>
              <a:t>* **Error Detection:** Identifies bugs before users encounter them.</a:t>
            </a:r>
            <a:endParaRPr lang="en-US" sz="1600"/>
          </a:p>
          <a:p>
            <a:endParaRPr lang="en-US" sz="160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p>
            <a:endParaRPr lang="en-US" sz="1600"/>
          </a:p>
          <a:p>
            <a:r>
              <a:rPr lang="en-US" sz="1600">
                <a:sym typeface="+mn-ea"/>
              </a:rPr>
              <a:t>**Testing Framework: pytest**</a:t>
            </a:r>
            <a:endParaRPr lang="en-US" sz="1600"/>
          </a:p>
          <a:p>
            <a:r>
              <a:rPr lang="en-US" sz="1600">
                <a:sym typeface="+mn-ea"/>
              </a:rPr>
              <a:t>* **External Library:** Needs to be installed separately (explained later).</a:t>
            </a:r>
            <a:endParaRPr lang="en-US" sz="1600"/>
          </a:p>
          <a:p>
            <a:r>
              <a:rPr lang="en-US" sz="1600">
                <a:sym typeface="+mn-ea"/>
              </a:rPr>
              <a:t>* **Benefits:**</a:t>
            </a:r>
            <a:endParaRPr lang="en-US" sz="1600"/>
          </a:p>
          <a:p>
            <a:r>
              <a:rPr lang="en-US" sz="1600">
                <a:sym typeface="+mn-ea"/>
              </a:rPr>
              <a:t>    - Simplifies writing initial tests.</a:t>
            </a:r>
            <a:endParaRPr lang="en-US" sz="1600"/>
          </a:p>
          <a:p>
            <a:r>
              <a:rPr lang="en-US" sz="1600">
                <a:sym typeface="+mn-ea"/>
              </a:rPr>
              <a:t>    - Supports complex testing scenarios as projects grow.</a:t>
            </a:r>
            <a:endParaRPr lang="en-US" sz="1600"/>
          </a:p>
          <a:p>
            <a:r>
              <a:rPr lang="en-US" sz="1600">
                <a:sym typeface="+mn-ea"/>
              </a:rPr>
              <a:t>**Installing External Libraries:**</a:t>
            </a:r>
            <a:endParaRPr lang="en-US" sz="1600"/>
          </a:p>
          <a:p>
            <a:r>
              <a:rPr lang="en-US" sz="1600">
                <a:sym typeface="+mn-ea"/>
              </a:rPr>
              <a:t>* Installation process not explicitly detailed but implied as crucial for using pytest and other external libraries.</a:t>
            </a:r>
            <a:endParaRPr lang="en-US" sz="1600"/>
          </a:p>
          <a:p>
            <a:r>
              <a:rPr lang="en-US" sz="1600">
                <a:sym typeface="+mn-ea"/>
              </a:rPr>
              <a:t>* Enables access to a wider range of tools and functionalities for your projects.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218 A Class to Test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r>
              <a:rPr lang="en-US"/>
              <a:t>Assertions Beyond String Comparisons:</a:t>
            </a:r>
            <a:endParaRPr lang="en-US"/>
          </a:p>
          <a:p>
            <a:r>
              <a:rPr lang="en-US"/>
              <a:t>Assertions can verify various program states and behaviors using conditional statements.</a:t>
            </a:r>
            <a:endParaRPr lang="en-US"/>
          </a:p>
          <a:p>
            <a:r>
              <a:rPr lang="en-US"/>
              <a:t>Table 11-1 summarizes common assertion statements:</a:t>
            </a:r>
            <a:endParaRPr lang="en-US"/>
          </a:p>
          <a:p>
            <a:r>
              <a:rPr lang="en-US"/>
              <a:t>assert a == b: Checks if two values are equal.</a:t>
            </a:r>
            <a:endParaRPr lang="en-US"/>
          </a:p>
          <a:p>
            <a:r>
              <a:rPr lang="en-US"/>
              <a:t>assert a != b: Checks if two values are not equal.</a:t>
            </a:r>
            <a:endParaRPr lang="en-US"/>
          </a:p>
          <a:p>
            <a:r>
              <a:rPr lang="en-US"/>
              <a:t>assert a: Checks if a value is True.</a:t>
            </a:r>
            <a:endParaRPr lang="en-US"/>
          </a:p>
          <a:p>
            <a:r>
              <a:rPr lang="en-US"/>
              <a:t>assert not a: Checks if a value is False.</a:t>
            </a:r>
            <a:endParaRPr lang="en-US"/>
          </a:p>
          <a:p>
            <a:r>
              <a:rPr lang="en-US"/>
              <a:t>assert element in list: Checks if an element exists in a list.</a:t>
            </a:r>
            <a:endParaRPr lang="en-US"/>
          </a:p>
          <a:p>
            <a:r>
              <a:rPr lang="en-US"/>
              <a:t>assert element not in list: Checks if an element is not in a list.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0000"/>
          </a:bodyPr>
          <a:p>
            <a:r>
              <a:rPr lang="en-US"/>
              <a:t>Testing a Class:</a:t>
            </a:r>
            <a:endParaRPr lang="en-US"/>
          </a:p>
          <a:p>
            <a:r>
              <a:rPr lang="en-US"/>
              <a:t>Similar to testing functions, but focuses on testing class methods.</a:t>
            </a:r>
            <a:endParaRPr lang="en-US"/>
          </a:p>
          <a:p>
            <a:r>
              <a:rPr lang="en-US"/>
              <a:t>Example Class: AnonymousSurvey (survey.py)</a:t>
            </a:r>
            <a:endParaRPr lang="en-US"/>
          </a:p>
          <a:p>
            <a:r>
              <a:rPr lang="en-US"/>
              <a:t>Purpose: Collect anonymous survey responses.</a:t>
            </a:r>
            <a:endParaRPr lang="en-US"/>
          </a:p>
          <a:p>
            <a:r>
              <a:rPr lang="en-US"/>
              <a:t>Methods:</a:t>
            </a:r>
            <a:endParaRPr lang="en-US"/>
          </a:p>
          <a:p>
            <a:r>
              <a:rPr lang="en-US"/>
              <a:t>__init__(self, question): Initializes the question and an empty response list.</a:t>
            </a:r>
            <a:endParaRPr lang="en-US"/>
          </a:p>
          <a:p>
            <a:r>
              <a:rPr lang="en-US"/>
              <a:t>show_question(self): Prints the survey question.</a:t>
            </a:r>
            <a:endParaRPr lang="en-US"/>
          </a:p>
          <a:p>
            <a:r>
              <a:rPr lang="en-US"/>
              <a:t>store_response(self, new_response): Adds a new response to the list.</a:t>
            </a:r>
            <a:endParaRPr lang="en-US"/>
          </a:p>
          <a:p>
            <a:r>
              <a:rPr lang="en-US"/>
              <a:t>show_results(self): Prints all stored responses.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219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en-US" sz="1800"/>
              <a:t>Using the AnonymousSurvey Class:</a:t>
            </a:r>
            <a:endParaRPr lang="en-US" sz="1800"/>
          </a:p>
          <a:p>
            <a:r>
              <a:rPr lang="en-US" sz="1800"/>
              <a:t>Example program (survey_program.py) demonstrates usage of the AnonymousSurvey class.</a:t>
            </a:r>
            <a:endParaRPr lang="en-US" sz="1800"/>
          </a:p>
          <a:p>
            <a:r>
              <a:rPr lang="en-US" sz="1800"/>
              <a:t>Imports the AnonymousSurvey class from survey.py.</a:t>
            </a:r>
            <a:endParaRPr lang="en-US" sz="1800"/>
          </a:p>
          <a:p>
            <a:r>
              <a:rPr lang="en-US" sz="1800"/>
              <a:t>Defines a survey question and creates an AnonymousSurvey object.</a:t>
            </a:r>
            <a:endParaRPr lang="en-US" sz="1800"/>
          </a:p>
          <a:p>
            <a:r>
              <a:rPr lang="en-US" sz="1800"/>
              <a:t>Calls show_question() to display the question.</a:t>
            </a:r>
            <a:endParaRPr lang="en-US" sz="1800"/>
          </a:p>
          <a:p>
            <a:r>
              <a:rPr lang="en-US" sz="1800"/>
              <a:t>Uses a loop to prompt for user input (responses).</a:t>
            </a:r>
            <a:endParaRPr lang="en-US" sz="1800"/>
          </a:p>
          <a:p>
            <a:r>
              <a:rPr lang="en-US" sz="1800"/>
              <a:t>Stores each response using store_response().</a:t>
            </a:r>
            <a:endParaRPr lang="en-US" sz="1800"/>
          </a:p>
          <a:p>
            <a:r>
              <a:rPr lang="en-US" sz="1800"/>
              <a:t>Quits the loop when the user enters 'q'.</a:t>
            </a:r>
            <a:endParaRPr lang="en-US" sz="1800"/>
          </a:p>
          <a:p>
            <a:r>
              <a:rPr lang="en-US" sz="1800"/>
              <a:t>Calls show_results() to display all collected responses.</a:t>
            </a:r>
            <a:endParaRPr lang="en-US" sz="180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p>
            <a:r>
              <a:rPr lang="en-US" sz="1700"/>
              <a:t>Example Survey Execution:</a:t>
            </a:r>
            <a:endParaRPr lang="en-US" sz="1700"/>
          </a:p>
          <a:p>
            <a:r>
              <a:rPr lang="en-US" sz="1700"/>
              <a:t>The program prompts the user to enter their first language spoken.</a:t>
            </a:r>
            <a:endParaRPr lang="en-US" sz="1700"/>
          </a:p>
          <a:p>
            <a:r>
              <a:rPr lang="en-US" sz="1700"/>
              <a:t>User enters responses until entering 'q' to quit.</a:t>
            </a:r>
            <a:endParaRPr lang="en-US" sz="1700"/>
          </a:p>
          <a:p>
            <a:r>
              <a:rPr lang="en-US" sz="1700"/>
              <a:t>The program then displays the survey results (list of entered languages).</a:t>
            </a:r>
            <a:endParaRPr lang="en-US" sz="1700"/>
          </a:p>
          <a:p>
            <a:endParaRPr lang="en-US" sz="1700"/>
          </a:p>
          <a:p>
            <a:r>
              <a:rPr lang="en-US" sz="1700"/>
              <a:t>Future Improvements (not covered in the core functionality):</a:t>
            </a:r>
            <a:endParaRPr lang="en-US" sz="1700"/>
          </a:p>
          <a:p>
            <a:r>
              <a:rPr lang="en-US" sz="1700"/>
              <a:t>Allow multiple responses per user.</a:t>
            </a:r>
            <a:endParaRPr lang="en-US" sz="1700"/>
          </a:p>
          <a:p>
            <a:r>
              <a:rPr lang="en-US" sz="1700"/>
              <a:t>Add methods to:</a:t>
            </a:r>
            <a:endParaRPr lang="en-US" sz="1700"/>
          </a:p>
          <a:p>
            <a:r>
              <a:rPr lang="en-US" sz="1700"/>
              <a:t>List only unique responses.</a:t>
            </a:r>
            <a:endParaRPr lang="en-US" sz="1700"/>
          </a:p>
          <a:p>
            <a:r>
              <a:rPr lang="en-US" sz="1700"/>
              <a:t>Report the frequency of each response.</a:t>
            </a:r>
            <a:endParaRPr lang="en-US" sz="1700"/>
          </a:p>
          <a:p>
            <a:r>
              <a:rPr lang="en-US" sz="1700"/>
              <a:t>Create a separate class for non-anonymous surveys.</a:t>
            </a:r>
            <a:endParaRPr lang="en-US"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220 Testing the AnonymousSurvey Class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r>
              <a:rPr lang="en-US" sz="1700"/>
              <a:t>Importance of Testing Classes:</a:t>
            </a:r>
            <a:endParaRPr lang="en-US" sz="1700"/>
          </a:p>
          <a:p>
            <a:r>
              <a:rPr lang="en-US" sz="1700"/>
              <a:t>Ensures changes to a class don't affect existing functionality.</a:t>
            </a:r>
            <a:endParaRPr lang="en-US" sz="1700"/>
          </a:p>
          <a:p>
            <a:r>
              <a:rPr lang="en-US" sz="1700"/>
              <a:t>Helps maintain predictable behavior during development.</a:t>
            </a:r>
            <a:endParaRPr lang="en-US" sz="1700"/>
          </a:p>
          <a:p>
            <a:endParaRPr lang="en-US" sz="1700"/>
          </a:p>
          <a:p>
            <a:r>
              <a:rPr lang="en-US" sz="1700"/>
              <a:t>Testing AnonymousSurvey Class:</a:t>
            </a:r>
            <a:endParaRPr lang="en-US" sz="1700"/>
          </a:p>
          <a:p>
            <a:r>
              <a:rPr lang="en-US" sz="1700"/>
              <a:t>Example Test: test_store_single_response() (in test_survey.py)</a:t>
            </a:r>
            <a:endParaRPr lang="en-US" sz="1700"/>
          </a:p>
          <a:p>
            <a:r>
              <a:rPr lang="en-US" sz="1700"/>
              <a:t>Verifies storage of a single survey response.</a:t>
            </a:r>
            <a:endParaRPr lang="en-US" sz="1700"/>
          </a:p>
          <a:p>
            <a:r>
              <a:rPr lang="en-US" sz="1700"/>
              <a:t>Creates an AnonymousSurvey object with a question.</a:t>
            </a:r>
            <a:endParaRPr lang="en-US" sz="1700"/>
          </a:p>
          <a:p>
            <a:r>
              <a:rPr lang="en-US" sz="1700"/>
              <a:t>Stores a response using store_response().</a:t>
            </a:r>
            <a:endParaRPr lang="en-US" sz="1700"/>
          </a:p>
          <a:p>
            <a:r>
              <a:rPr lang="en-US" sz="1700"/>
              <a:t>Asserts the response is present in the object's responses list.</a:t>
            </a:r>
            <a:endParaRPr lang="en-US" sz="170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sz="1700"/>
              <a:t>Running Tests: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pytest command with no arguments executes all discovered tests in the current directory.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pytest &lt;filename&gt; allows running tests from a specific file.</a:t>
            </a: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Testing Multiple Responses: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New Test: test_store_three_responses()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Verifies that three individual responses are stored correctly.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Creates a list of expected responses.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Iterates through the list, storing each response using store_response().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Iterates through the list again, asserting each response is in the survey's responses list.</a:t>
            </a:r>
            <a:endParaRPr lang="en-US"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221 Using Fixtures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1691640"/>
            <a:ext cx="6019800" cy="5166995"/>
          </a:xfrm>
        </p:spPr>
        <p:txBody>
          <a:bodyPr>
            <a:noAutofit/>
          </a:bodyPr>
          <a:p>
            <a:r>
              <a:rPr lang="en-US" sz="1800"/>
              <a:t>Testing Multiple Responses (Continued):</a:t>
            </a:r>
            <a:endParaRPr lang="en-US" sz="1800"/>
          </a:p>
          <a:p>
            <a:r>
              <a:rPr lang="en-US" sz="1800"/>
              <a:t>Assertions within a loop:</a:t>
            </a:r>
            <a:endParaRPr lang="en-US" sz="1800"/>
          </a:p>
          <a:p>
            <a:pPr lvl="1"/>
            <a:r>
              <a:rPr lang="en-US" sz="1600"/>
              <a:t>The new test test_store_three_responses() iterates through a list of expected responses.</a:t>
            </a:r>
            <a:endParaRPr lang="en-US" sz="1600"/>
          </a:p>
          <a:p>
            <a:pPr lvl="1"/>
            <a:r>
              <a:rPr lang="en-US" sz="1600"/>
              <a:t>Inside the loop, each response is:</a:t>
            </a:r>
            <a:endParaRPr lang="en-US" sz="1600"/>
          </a:p>
          <a:p>
            <a:pPr lvl="2"/>
            <a:r>
              <a:rPr lang="en-US" sz="1400"/>
              <a:t>Stored using store_response().</a:t>
            </a:r>
            <a:endParaRPr lang="en-US" sz="1400"/>
          </a:p>
          <a:p>
            <a:pPr lvl="2"/>
            <a:r>
              <a:rPr lang="en-US" sz="1400"/>
              <a:t>Verified to be present in language_survey.responses using an assertion.</a:t>
            </a:r>
            <a:endParaRPr lang="en-US" sz="1400"/>
          </a:p>
          <a:p>
            <a:endParaRPr lang="en-US" sz="1800"/>
          </a:p>
          <a:p>
            <a:r>
              <a:rPr lang="en-US" sz="1800"/>
              <a:t>Test Results:</a:t>
            </a:r>
            <a:endParaRPr lang="en-US" sz="1800"/>
          </a:p>
          <a:p>
            <a:r>
              <a:rPr lang="en-US" sz="1800"/>
              <a:t>Running pytest test_survey.py again shows both tests passing.</a:t>
            </a:r>
            <a:endParaRPr lang="en-US" sz="1800"/>
          </a:p>
          <a:p>
            <a:endParaRPr lang="en-US" sz="1800"/>
          </a:p>
          <a:p>
            <a:r>
              <a:rPr lang="en-US" sz="1800"/>
              <a:t>Repetitive Tests:</a:t>
            </a:r>
            <a:endParaRPr lang="en-US" sz="1800"/>
          </a:p>
          <a:p>
            <a:r>
              <a:rPr lang="en-US" sz="1800"/>
              <a:t>The tests for single and three responses are conceptually similar.</a:t>
            </a:r>
            <a:endParaRPr lang="en-US" sz="1800"/>
          </a:p>
          <a:p>
            <a:endParaRPr lang="en-US" sz="180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6019800" cy="6494145"/>
          </a:xfrm>
        </p:spPr>
        <p:txBody>
          <a:bodyPr>
            <a:no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ym typeface="+mn-ea"/>
              </a:rPr>
              <a:t>Using Fixtures:</a:t>
            </a:r>
            <a:endParaRPr lang="en-US" sz="1400"/>
          </a:p>
          <a:p>
            <a:r>
              <a:rPr lang="en-US" sz="1400">
                <a:sym typeface="+mn-ea"/>
              </a:rPr>
              <a:t>Purpose: Reduce redundancy and improve test maintainability.</a:t>
            </a:r>
            <a:endParaRPr lang="en-US" sz="1400"/>
          </a:p>
          <a:p>
            <a:r>
              <a:rPr lang="en-US" sz="1400">
                <a:sym typeface="+mn-ea"/>
              </a:rPr>
              <a:t>Creating a Fixture:</a:t>
            </a:r>
            <a:endParaRPr lang="en-US" sz="1400"/>
          </a:p>
          <a:p>
            <a:pPr lvl="1"/>
            <a:r>
              <a:rPr lang="en-US" sz="1200">
                <a:sym typeface="+mn-ea"/>
              </a:rPr>
              <a:t>1. Decorate a function with @pytest.fixture.</a:t>
            </a:r>
            <a:endParaRPr lang="en-US" sz="1200"/>
          </a:p>
          <a:p>
            <a:pPr lvl="1"/>
            <a:r>
              <a:rPr lang="en-US" sz="1200">
                <a:sym typeface="+mn-ea"/>
              </a:rPr>
              <a:t>2. The function body creates the resource (e.g., an AnonymousSurvey instance).</a:t>
            </a:r>
            <a:endParaRPr lang="en-US" sz="1200"/>
          </a:p>
          <a:p>
            <a:pPr lvl="1"/>
            <a:r>
              <a:rPr lang="en-US" sz="1200">
                <a:sym typeface="+mn-ea"/>
              </a:rPr>
              <a:t>3. The function returns the resource to be used by tests.</a:t>
            </a:r>
            <a:endParaRPr lang="en-US" sz="1200"/>
          </a:p>
          <a:p>
            <a:endParaRPr lang="en-US" sz="1400"/>
          </a:p>
          <a:p>
            <a:r>
              <a:rPr lang="en-US" sz="1400"/>
              <a:t>Refactored Tests with Fixture:</a:t>
            </a:r>
            <a:endParaRPr lang="en-US" sz="1400"/>
          </a:p>
          <a:p>
            <a:r>
              <a:rPr lang="en-US" sz="1400"/>
              <a:t>test_survey.py with a fixture named language_survey:</a:t>
            </a:r>
            <a:endParaRPr lang="en-US" sz="1400"/>
          </a:p>
          <a:p>
            <a:r>
              <a:rPr lang="en-US" sz="1400"/>
              <a:t>1. Imports necessary modules.</a:t>
            </a:r>
            <a:endParaRPr lang="en-US" sz="1400"/>
          </a:p>
          <a:p>
            <a:r>
              <a:rPr lang="en-US" sz="1400"/>
              <a:t>2. Defines a fixture language_survey() decorated with @pytest.fixture.</a:t>
            </a:r>
            <a:endParaRPr lang="en-US" sz="1400"/>
          </a:p>
          <a:p>
            <a:pPr lvl="1"/>
            <a:r>
              <a:rPr lang="en-US" sz="1200"/>
              <a:t>Creates an AnonymousSurvey instance with a question.</a:t>
            </a:r>
            <a:endParaRPr lang="en-US" sz="1200"/>
          </a:p>
          <a:p>
            <a:pPr lvl="1"/>
            <a:r>
              <a:rPr lang="en-US" sz="1200"/>
              <a:t>Returns the instance.</a:t>
            </a:r>
            <a:endParaRPr lang="en-US" sz="1200"/>
          </a:p>
          <a:p>
            <a:r>
              <a:rPr lang="en-US" sz="1400"/>
              <a:t>3. Test functions now receive the language_survey fixture as an argument.</a:t>
            </a:r>
            <a:endParaRPr lang="en-US" sz="1400"/>
          </a:p>
          <a:p>
            <a:pPr lvl="1"/>
            <a:r>
              <a:rPr lang="en-US" sz="1200"/>
              <a:t>test_store_single_response(language_survey):</a:t>
            </a:r>
            <a:endParaRPr lang="en-US" sz="1200"/>
          </a:p>
          <a:p>
            <a:pPr lvl="2"/>
            <a:r>
              <a:rPr lang="en-US" sz="1000"/>
              <a:t>Stores a single response using the provided language_survey instance.</a:t>
            </a:r>
            <a:endParaRPr lang="en-US" sz="1000"/>
          </a:p>
          <a:p>
            <a:pPr lvl="2"/>
            <a:r>
              <a:rPr lang="en-US" sz="1000"/>
              <a:t>Asserts the response is present.</a:t>
            </a:r>
            <a:endParaRPr lang="en-US" sz="1000"/>
          </a:p>
          <a:p>
            <a:pPr lvl="1"/>
            <a:r>
              <a:rPr lang="en-US" sz="1200"/>
              <a:t>test_store_three_responses(language_survey):</a:t>
            </a:r>
            <a:endParaRPr lang="en-US" sz="1200"/>
          </a:p>
          <a:p>
            <a:pPr lvl="2"/>
            <a:r>
              <a:rPr lang="en-US" sz="1000"/>
              <a:t>Similar structure to the previous version, but uses the provided language_survey instance.</a:t>
            </a:r>
            <a:endParaRPr lang="en-US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222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r>
              <a:rPr lang="en-US" sz="1200"/>
              <a:t>Using Fixtures (Continued):</a:t>
            </a:r>
            <a:endParaRPr lang="en-US" sz="1200"/>
          </a:p>
          <a:p>
            <a:r>
              <a:rPr lang="en-US" sz="1200"/>
              <a:t>Importing pytest: Necessary because @pytest.fixture is a pytest decorator.</a:t>
            </a:r>
            <a:endParaRPr lang="en-US" sz="1200"/>
          </a:p>
          <a:p>
            <a:endParaRPr lang="en-US" sz="1200"/>
          </a:p>
          <a:p>
            <a:r>
              <a:rPr lang="en-US" sz="1200"/>
              <a:t>Fixture Definition:</a:t>
            </a:r>
            <a:endParaRPr lang="en-US" sz="1200"/>
          </a:p>
          <a:p>
            <a:r>
              <a:rPr lang="en-US" sz="1200"/>
              <a:t>language_survey() function decorated with @pytest.fixture:</a:t>
            </a:r>
            <a:endParaRPr lang="en-US" sz="1200"/>
          </a:p>
          <a:p>
            <a:r>
              <a:rPr lang="en-US" sz="1200"/>
              <a:t>Creates an AnonymousSurvey object with a question.</a:t>
            </a:r>
            <a:endParaRPr lang="en-US" sz="1200"/>
          </a:p>
          <a:p>
            <a:r>
              <a:rPr lang="en-US" sz="1200"/>
              <a:t>Returns the created survey object.</a:t>
            </a:r>
            <a:endParaRPr lang="en-US" sz="1200"/>
          </a:p>
          <a:p>
            <a:endParaRPr lang="en-US" sz="1200"/>
          </a:p>
          <a:p>
            <a:r>
              <a:rPr lang="en-US" sz="1200"/>
              <a:t>Tests Using Fixture:</a:t>
            </a:r>
            <a:endParaRPr lang="en-US" sz="1200"/>
          </a:p>
          <a:p>
            <a:r>
              <a:rPr lang="en-US" sz="1200"/>
              <a:t>Both test functions (test_store_single_response and test_store_three_responses) now receive the language_survey fixture as an argument.</a:t>
            </a:r>
            <a:endParaRPr lang="en-US" sz="1200"/>
          </a:p>
          <a:p>
            <a:r>
              <a:rPr lang="en-US" sz="1200"/>
              <a:t>When a test function argument matches a fixture name, pytest automatically:</a:t>
            </a:r>
            <a:endParaRPr lang="en-US" sz="1200"/>
          </a:p>
          <a:p>
            <a:r>
              <a:rPr lang="en-US" sz="1200"/>
              <a:t>Runs the fixture (in this case, language_survey()).</a:t>
            </a:r>
            <a:endParaRPr lang="en-US" sz="1200"/>
          </a:p>
          <a:p>
            <a:r>
              <a:rPr lang="en-US" sz="1200"/>
              <a:t>Passes the fixture's return value (the survey object) as the argument to the test function.</a:t>
            </a:r>
            <a:endParaRPr lang="en-US" sz="120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p>
            <a:r>
              <a:rPr lang="en-US" sz="1200"/>
              <a:t>Refactored Test Benefits:</a:t>
            </a:r>
            <a:endParaRPr lang="en-US" sz="1200"/>
          </a:p>
          <a:p>
            <a:r>
              <a:rPr lang="en-US" sz="1200"/>
              <a:t>Removed redundant code from both tests:</a:t>
            </a:r>
            <a:endParaRPr lang="en-US" sz="1200"/>
          </a:p>
          <a:p>
            <a:r>
              <a:rPr lang="en-US" sz="1200"/>
              <a:t>Creating the question and survey object is handled by the fixture.</a:t>
            </a:r>
            <a:endParaRPr lang="en-US" sz="1200"/>
          </a:p>
          <a:p>
            <a:r>
              <a:rPr lang="en-US" sz="1200"/>
              <a:t>Tests remain functional after running again.</a:t>
            </a:r>
            <a:endParaRPr lang="en-US" sz="1200"/>
          </a:p>
          <a:p>
            <a:endParaRPr lang="en-US" sz="1200"/>
          </a:p>
          <a:p>
            <a:r>
              <a:rPr lang="en-US" sz="1200"/>
              <a:t>Value of Fixtures:</a:t>
            </a:r>
            <a:endParaRPr lang="en-US" sz="1200"/>
          </a:p>
          <a:p>
            <a:r>
              <a:rPr lang="en-US" sz="1200"/>
              <a:t>Improve code maintainability by reducing repetitive setups in tests.</a:t>
            </a:r>
            <a:endParaRPr lang="en-US" sz="1200"/>
          </a:p>
          <a:p>
            <a:r>
              <a:rPr lang="en-US" sz="1200"/>
              <a:t>Not essential for small projects with few tests or simple setups.</a:t>
            </a:r>
            <a:endParaRPr lang="en-US" sz="1200"/>
          </a:p>
          <a:p>
            <a:r>
              <a:rPr lang="en-US" sz="1200"/>
              <a:t>Become more valuable in larger projects with many tests or complex setups.</a:t>
            </a:r>
            <a:endParaRPr lang="en-US" sz="1200"/>
          </a:p>
          <a:p>
            <a:endParaRPr lang="en-US" sz="1200"/>
          </a:p>
          <a:p>
            <a:r>
              <a:rPr lang="en-US" sz="1200"/>
              <a:t>Fixture Creation Guidelines:</a:t>
            </a:r>
            <a:endParaRPr lang="en-US" sz="1200"/>
          </a:p>
          <a:p>
            <a:r>
              <a:rPr lang="en-US" sz="1200"/>
              <a:t>Write a function to create the resource used by multiple tests.</a:t>
            </a:r>
            <a:endParaRPr lang="en-US" sz="1200"/>
          </a:p>
          <a:p>
            <a:r>
              <a:rPr lang="en-US" sz="1200"/>
              <a:t>Decorate the function with @pytest.fixture.</a:t>
            </a:r>
            <a:endParaRPr lang="en-US" sz="1200"/>
          </a:p>
          <a:p>
            <a:r>
              <a:rPr lang="en-US" sz="1200"/>
              <a:t>Add the fixture name as an argument to each test that uses the resource.</a:t>
            </a:r>
            <a:endParaRPr lang="en-US" sz="1200"/>
          </a:p>
          <a:p>
            <a:endParaRPr lang="en-US" sz="1200"/>
          </a:p>
          <a:p>
            <a:r>
              <a:rPr lang="en-US" sz="1200"/>
              <a:t>Benefits of Using Fixtures:</a:t>
            </a:r>
            <a:endParaRPr lang="en-US" sz="1200"/>
          </a:p>
          <a:p>
            <a:r>
              <a:rPr lang="en-US" sz="1200"/>
              <a:t>Shorter and easier to write and maintain tests.</a:t>
            </a:r>
            <a:endParaRPr lang="en-US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223 TRY IT YOURSELF, Summary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r>
              <a:rPr lang="en-US"/>
              <a:t>TRY IT YOURSELF Exercise:</a:t>
            </a:r>
            <a:endParaRPr lang="en-US"/>
          </a:p>
          <a:p>
            <a:r>
              <a:rPr lang="en-US"/>
              <a:t>Create an Employee class with:</a:t>
            </a:r>
            <a:endParaRPr lang="en-US"/>
          </a:p>
          <a:p>
            <a:r>
              <a:rPr lang="en-US"/>
              <a:t>__init__(self, first_name, last_name, annual_salary) to initialize attributes.</a:t>
            </a:r>
            <a:endParaRPr lang="en-US"/>
          </a:p>
          <a:p>
            <a:r>
              <a:rPr lang="en-US"/>
              <a:t>give_raise(self, amount=5000) to increase the salary by default $5000 or a custom amount.</a:t>
            </a:r>
            <a:endParaRPr lang="en-US"/>
          </a:p>
          <a:p>
            <a:r>
              <a:rPr lang="en-US"/>
              <a:t>Create a test file (test_employee.py) with:</a:t>
            </a:r>
            <a:endParaRPr lang="en-US"/>
          </a:p>
          <a:p>
            <a:r>
              <a:rPr lang="en-US"/>
              <a:t>test_give_default_raise(): Verify a default raise of $5000.</a:t>
            </a:r>
            <a:endParaRPr lang="en-US"/>
          </a:p>
          <a:p>
            <a:r>
              <a:rPr lang="en-US"/>
              <a:t>test_give_custom_raise(): Verify a raise with a custom amount.</a:t>
            </a:r>
            <a:endParaRPr lang="en-US"/>
          </a:p>
          <a:p>
            <a:r>
              <a:rPr lang="en-US"/>
              <a:t>Initially write the tests without a fixture.</a:t>
            </a:r>
            <a:endParaRPr lang="en-US"/>
          </a:p>
          <a:p>
            <a:r>
              <a:rPr lang="en-US"/>
              <a:t>Once tests pass, create a fixture to avoid redundant employee creation.</a:t>
            </a:r>
            <a:endParaRPr lang="en-US"/>
          </a:p>
          <a:p>
            <a:r>
              <a:rPr lang="en-US"/>
              <a:t>Re-run tests to ensure they still pass with the fixture.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/>
          </a:bodyPr>
          <a:p>
            <a:r>
              <a:rPr lang="en-US"/>
              <a:t>Importance of Testing:</a:t>
            </a:r>
            <a:endParaRPr lang="en-US"/>
          </a:p>
          <a:p>
            <a:r>
              <a:rPr lang="en-US"/>
              <a:t>Ensures code behaves as expected during development.</a:t>
            </a:r>
            <a:endParaRPr lang="en-US"/>
          </a:p>
          <a:p>
            <a:r>
              <a:rPr lang="en-US"/>
              <a:t>Catches regressions early to prevent user-facing bugs.</a:t>
            </a:r>
            <a:endParaRPr lang="en-US"/>
          </a:p>
          <a:p>
            <a:r>
              <a:rPr lang="en-US"/>
              <a:t>Improves code maintainability and developer confidence.</a:t>
            </a:r>
            <a:endParaRPr lang="en-US"/>
          </a:p>
          <a:p>
            <a:r>
              <a:rPr lang="en-US"/>
              <a:t>Makes code more reliable and easier to collaborate on.</a:t>
            </a:r>
            <a:endParaRPr lang="en-US"/>
          </a:p>
          <a:p>
            <a:endParaRPr lang="en-US"/>
          </a:p>
          <a:p>
            <a:r>
              <a:rPr lang="en-US"/>
              <a:t>Testing Practices:</a:t>
            </a:r>
            <a:endParaRPr lang="en-US"/>
          </a:p>
          <a:p>
            <a:r>
              <a:rPr lang="en-US"/>
              <a:t>Not essential for small, simple projects.</a:t>
            </a:r>
            <a:endParaRPr lang="en-US"/>
          </a:p>
          <a:p>
            <a:r>
              <a:rPr lang="en-US"/>
              <a:t>Essential for projects with significant development effort.</a:t>
            </a:r>
            <a:endParaRPr lang="en-US"/>
          </a:p>
          <a:p>
            <a:r>
              <a:rPr lang="en-US"/>
              <a:t>Focus on testing critical behaviors of functions and classes.</a:t>
            </a:r>
            <a:endParaRPr lang="en-US"/>
          </a:p>
          <a:p>
            <a:r>
              <a:rPr lang="en-US"/>
              <a:t>Full test coverage is not always necessary, especially in early stages.</a:t>
            </a:r>
            <a:endParaRPr lang="en-US"/>
          </a:p>
          <a:p>
            <a:endParaRPr lang="en-US"/>
          </a:p>
          <a:p>
            <a:r>
              <a:rPr lang="en-US"/>
              <a:t>Benefits of Using Fixtures:</a:t>
            </a:r>
            <a:endParaRPr lang="en-US"/>
          </a:p>
          <a:p>
            <a:r>
              <a:rPr lang="en-US"/>
              <a:t>Reduces repetitive setup code in tests.</a:t>
            </a:r>
            <a:endParaRPr lang="en-US"/>
          </a:p>
          <a:p>
            <a:r>
              <a:rPr lang="en-US"/>
              <a:t>Improves test maintainability and readability.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210 Installing pytest with pip, Updating pip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635" y="1691640"/>
            <a:ext cx="6020435" cy="4485640"/>
          </a:xfrm>
        </p:spPr>
        <p:txBody>
          <a:bodyPr>
            <a:noAutofit/>
          </a:bodyPr>
          <a:p>
            <a:r>
              <a:rPr lang="en-US" sz="1200"/>
              <a:t>Testing Your Code:</a:t>
            </a:r>
            <a:endParaRPr lang="en-US" sz="1200"/>
          </a:p>
          <a:p>
            <a:r>
              <a:rPr lang="en-US" sz="1200"/>
              <a:t>Writing Tests: The process involves creating tests that verify code behavior with different inputs.</a:t>
            </a:r>
            <a:endParaRPr lang="en-US" sz="1200"/>
          </a:p>
          <a:p>
            <a:endParaRPr lang="en-US" sz="1200"/>
          </a:p>
          <a:p>
            <a:r>
              <a:rPr lang="en-US" sz="1200"/>
              <a:t>Test Outcomes:</a:t>
            </a:r>
            <a:endParaRPr lang="en-US" sz="1200"/>
          </a:p>
          <a:p>
            <a:r>
              <a:rPr lang="en-US" sz="1200"/>
              <a:t>Passing Test: Confirms the code produces the expected output for a given input.</a:t>
            </a:r>
            <a:endParaRPr lang="en-US" sz="1200"/>
          </a:p>
          <a:p>
            <a:r>
              <a:rPr lang="en-US" sz="1200"/>
              <a:t>Failing Test: Indicates a mismatch between the actual and expected output, highlighting potential bugs.</a:t>
            </a:r>
            <a:endParaRPr lang="en-US" sz="1200"/>
          </a:p>
          <a:p>
            <a:r>
              <a:rPr lang="en-US" sz="1200"/>
              <a:t>Test Scope: Tests can be written for both functions and classes.</a:t>
            </a:r>
            <a:endParaRPr lang="en-US" sz="1200"/>
          </a:p>
          <a:p>
            <a:r>
              <a:rPr lang="en-US" sz="1200"/>
              <a:t>Test Quantity: The optimal number of tests depends on the project complexity (not explicitly quantified here).</a:t>
            </a:r>
            <a:endParaRPr lang="en-US" sz="1200"/>
          </a:p>
          <a:p>
            <a:pPr marL="0" indent="0">
              <a:buNone/>
            </a:pPr>
            <a:endParaRPr lang="en-US" sz="12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95730"/>
            <a:ext cx="6019800" cy="5462270"/>
          </a:xfrm>
        </p:spPr>
        <p:txBody>
          <a:bodyPr>
            <a:no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Installing External Libraries:</a:t>
            </a:r>
            <a:endParaRPr lang="en-US" sz="12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Third-Party Packages: Libraries developed outside the core Python language.</a:t>
            </a:r>
            <a:endParaRPr lang="en-US" sz="12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/>
          </a:p>
          <a:p>
            <a:r>
              <a:rPr lang="en-US" sz="1200">
                <a:sym typeface="+mn-ea"/>
              </a:rPr>
              <a:t>Benefits:</a:t>
            </a:r>
            <a:endParaRPr lang="en-US" sz="1200"/>
          </a:p>
          <a:p>
            <a:r>
              <a:rPr lang="en-US" sz="1200">
                <a:sym typeface="+mn-ea"/>
              </a:rPr>
              <a:t>Extend Python's functionality beyond the standard library.</a:t>
            </a:r>
            <a:endParaRPr lang="en-US" sz="1200"/>
          </a:p>
          <a:p>
            <a:r>
              <a:rPr lang="en-US" sz="1200">
                <a:sym typeface="+mn-ea"/>
              </a:rPr>
              <a:t>Can be updated more frequently for bug fixes and new features.</a:t>
            </a:r>
            <a:endParaRPr lang="en-US" sz="1200"/>
          </a:p>
          <a:p>
            <a:r>
              <a:rPr lang="en-US" sz="1200">
                <a:sym typeface="+mn-ea"/>
              </a:rPr>
              <a:t>Example: pytest</a:t>
            </a:r>
            <a:endParaRPr lang="en-US" sz="1200"/>
          </a:p>
          <a:p>
            <a:r>
              <a:rPr lang="en-US" sz="1200">
                <a:sym typeface="+mn-ea"/>
              </a:rPr>
              <a:t>A popular third-party testing framework (previously mentioned).</a:t>
            </a:r>
            <a:endParaRPr lang="en-US" sz="1200"/>
          </a:p>
          <a:p>
            <a:r>
              <a:rPr lang="en-US" sz="1200">
                <a:sym typeface="+mn-ea"/>
              </a:rPr>
              <a:t>Using pip: The built-in Python package installer tool (pip).</a:t>
            </a:r>
            <a:endParaRPr lang="en-US" sz="1200"/>
          </a:p>
          <a:p>
            <a:r>
              <a:rPr lang="en-US" sz="1200">
                <a:sym typeface="+mn-ea"/>
              </a:rPr>
              <a:t>Installation command: python -m pip install &lt;package_name&gt;</a:t>
            </a:r>
            <a:endParaRPr lang="en-US" sz="1200"/>
          </a:p>
          <a:p>
            <a:r>
              <a:rPr lang="en-US" sz="1200">
                <a:sym typeface="+mn-ea"/>
              </a:rPr>
              <a:t>Update command: python -m pip install --upgrade &lt;package_name&gt;</a:t>
            </a:r>
            <a:endParaRPr lang="en-US" sz="1200">
              <a:sym typeface="+mn-ea"/>
            </a:endParaRPr>
          </a:p>
          <a:p>
            <a:endParaRPr lang="en-US" sz="1200"/>
          </a:p>
          <a:p>
            <a:r>
              <a:rPr lang="en-US" sz="1200">
                <a:sym typeface="+mn-ea"/>
              </a:rPr>
              <a:t>Updating pip:</a:t>
            </a:r>
            <a:endParaRPr lang="en-US" sz="1200"/>
          </a:p>
          <a:p>
            <a:r>
              <a:rPr lang="en-US" sz="1200">
                <a:sym typeface="+mn-ea"/>
              </a:rPr>
              <a:t>Importance: Ensures you have the latest version for potential security improvements.</a:t>
            </a:r>
            <a:endParaRPr lang="en-US" sz="1200"/>
          </a:p>
          <a:p>
            <a:r>
              <a:rPr lang="en-US" sz="1200">
                <a:sym typeface="+mn-ea"/>
              </a:rPr>
              <a:t>Update command: python -m pip install --upgrade pip</a:t>
            </a:r>
            <a:endParaRPr lang="en-US" sz="1200">
              <a:sym typeface="+mn-ea"/>
            </a:endParaRPr>
          </a:p>
          <a:p>
            <a:endParaRPr lang="en-US" sz="1200"/>
          </a:p>
          <a:p>
            <a:r>
              <a:rPr lang="en-US" sz="1200">
                <a:sym typeface="+mn-ea"/>
              </a:rPr>
              <a:t>Additional Notes:</a:t>
            </a:r>
            <a:endParaRPr lang="en-US" sz="1200"/>
          </a:p>
          <a:p>
            <a:r>
              <a:rPr lang="en-US" sz="1200">
                <a:sym typeface="+mn-ea"/>
              </a:rPr>
              <a:t>Not all third-party packages are equally reliable, but many provide valuable functionality.</a:t>
            </a:r>
            <a:endParaRPr lang="en-US" sz="1200"/>
          </a:p>
          <a:p>
            <a:r>
              <a:rPr lang="en-US" sz="1200">
                <a:sym typeface="+mn-ea"/>
              </a:rPr>
              <a:t>pip helps manage external packages, including updates.</a:t>
            </a:r>
            <a:endParaRPr lang="en-US" sz="1200"/>
          </a:p>
          <a:p>
            <a:endParaRPr 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211 Installing pytest, Testing a Function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r>
              <a:rPr lang="en-US"/>
              <a:t>Installing pytest:</a:t>
            </a:r>
            <a:endParaRPr lang="en-US"/>
          </a:p>
          <a:p>
            <a:r>
              <a:rPr lang="en-US"/>
              <a:t>Prerequisite: Up-to-date pip (covered previously).</a:t>
            </a:r>
            <a:endParaRPr lang="en-US"/>
          </a:p>
          <a:p>
            <a:r>
              <a:rPr lang="en-US"/>
              <a:t>Installation command: python -m pip install --user pytest</a:t>
            </a:r>
            <a:endParaRPr lang="en-US"/>
          </a:p>
          <a:p>
            <a:r>
              <a:rPr lang="en-US"/>
              <a:t>--user flag: Installs the package for the current user only.</a:t>
            </a:r>
            <a:endParaRPr lang="en-US"/>
          </a:p>
          <a:p>
            <a:r>
              <a:rPr lang="en-US"/>
              <a:t>Dependencies: pytest might install other required packages during installation (shown as ... in the output).</a:t>
            </a:r>
            <a:endParaRPr lang="en-US"/>
          </a:p>
          <a:p>
            <a:endParaRPr lang="en-US"/>
          </a:p>
          <a:p>
            <a:r>
              <a:rPr lang="en-US"/>
              <a:t>Installing Third-Party Packages:</a:t>
            </a:r>
            <a:endParaRPr lang="en-US"/>
          </a:p>
          <a:p>
            <a:r>
              <a:rPr lang="en-US"/>
              <a:t>General command: python -m pip install --user &lt;package_name&gt;</a:t>
            </a:r>
            <a:endParaRPr lang="en-US"/>
          </a:p>
          <a:p>
            <a:r>
              <a:rPr lang="en-US"/>
              <a:t>--user flag (optional): Limits installation to the current user.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0000"/>
          </a:bodyPr>
          <a:p>
            <a:r>
              <a:rPr lang="en-US"/>
              <a:t>Testing a Function:</a:t>
            </a:r>
            <a:endParaRPr lang="en-US"/>
          </a:p>
          <a:p>
            <a:r>
              <a:rPr lang="en-US"/>
              <a:t>Sample function: get_formatted_name(first, last) (defined in name_function.py)</a:t>
            </a:r>
            <a:endParaRPr lang="en-US"/>
          </a:p>
          <a:p>
            <a:r>
              <a:rPr lang="en-US"/>
              <a:t>Takes first and last names as input.</a:t>
            </a:r>
            <a:endParaRPr lang="en-US"/>
          </a:p>
          <a:p>
            <a:r>
              <a:rPr lang="en-US"/>
              <a:t>Formats the full name with a space, title case (first letter capitalized), and returns it.</a:t>
            </a:r>
            <a:endParaRPr lang="en-US"/>
          </a:p>
          <a:p>
            <a:r>
              <a:rPr lang="en-US"/>
              <a:t>Testing approach: Writing a separate program (names.py) to use the function and verify its output.</a:t>
            </a:r>
            <a:endParaRPr lang="en-US"/>
          </a:p>
          <a:p>
            <a:r>
              <a:rPr lang="en-US"/>
              <a:t>User enters first and last names (loop continues until 'q' is entered).</a:t>
            </a:r>
            <a:endParaRPr lang="en-US"/>
          </a:p>
          <a:p>
            <a:r>
              <a:rPr lang="en-US"/>
              <a:t>get_formatted_name is called to format the full name.</a:t>
            </a:r>
            <a:endParaRPr lang="en-US"/>
          </a:p>
          <a:p>
            <a:r>
              <a:rPr lang="en-US"/>
              <a:t>The formatted name is printed.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212 Unit Tests and Test Cases, A Passing Test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1429385"/>
            <a:ext cx="6019800" cy="5428615"/>
          </a:xfrm>
        </p:spPr>
        <p:txBody>
          <a:bodyPr>
            <a:normAutofit fontScale="50000"/>
          </a:bodyPr>
          <a:p>
            <a:r>
              <a:rPr lang="en-US"/>
              <a:t>Testing Limitations of Current Approach:</a:t>
            </a:r>
            <a:endParaRPr lang="en-US"/>
          </a:p>
          <a:p>
            <a:r>
              <a:rPr lang="en-US"/>
              <a:t>Manual testing with names.py can become tedious for frequent code changes.</a:t>
            </a:r>
            <a:endParaRPr lang="en-US"/>
          </a:p>
          <a:p>
            <a:endParaRPr lang="en-US"/>
          </a:p>
          <a:p>
            <a:r>
              <a:rPr lang="en-US"/>
              <a:t>Introducing pytest for Automation:</a:t>
            </a:r>
            <a:endParaRPr lang="en-US"/>
          </a:p>
          <a:p>
            <a:r>
              <a:rPr lang="en-US"/>
              <a:t>Offers an efficient way to automate function output testing.</a:t>
            </a:r>
            <a:endParaRPr lang="en-US"/>
          </a:p>
          <a:p>
            <a:r>
              <a:rPr lang="en-US"/>
              <a:t>Allows writing tests that ensure consistent behavior for expected inputs.</a:t>
            </a:r>
            <a:endParaRPr lang="en-US"/>
          </a:p>
          <a:p>
            <a:endParaRPr lang="en-US"/>
          </a:p>
          <a:p>
            <a:r>
              <a:rPr lang="en-US"/>
              <a:t>Unit Tests and Test Cases:</a:t>
            </a:r>
            <a:endParaRPr lang="en-US"/>
          </a:p>
          <a:p>
            <a:r>
              <a:rPr lang="en-US"/>
              <a:t>Unit Test: Verifies a specific aspect of a function's behavior.</a:t>
            </a:r>
            <a:endParaRPr lang="en-US"/>
          </a:p>
          <a:p>
            <a:r>
              <a:rPr lang="en-US"/>
              <a:t>Example: Testing get_formatted_name for handling first and last names correctly.</a:t>
            </a:r>
            <a:endParaRPr lang="en-US"/>
          </a:p>
          <a:p>
            <a:r>
              <a:rPr lang="en-US"/>
              <a:t>Test Case: A collection of unit tests covering a function's expected behavior under various input scenarios.</a:t>
            </a:r>
            <a:endParaRPr lang="en-US"/>
          </a:p>
          <a:p>
            <a:r>
              <a:rPr lang="en-US"/>
              <a:t>Goal: Aim for tests representing all possible input types the function can handle.</a:t>
            </a:r>
            <a:endParaRPr lang="en-US"/>
          </a:p>
          <a:p>
            <a:r>
              <a:rPr lang="en-US"/>
              <a:t>Achieving full coverage (testing all possibilities) might not be necessary for every project, especially large ones.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429385"/>
            <a:ext cx="6019800" cy="5428615"/>
          </a:xfrm>
        </p:spPr>
        <p:txBody>
          <a:bodyPr>
            <a:normAutofit/>
          </a:bodyPr>
          <a:p>
            <a:r>
              <a:rPr lang="en-US" sz="1400"/>
              <a:t>Test Coverage Strategies:</a:t>
            </a:r>
            <a:endParaRPr lang="en-US" sz="1400"/>
          </a:p>
          <a:p>
            <a:r>
              <a:rPr lang="en-US" sz="1400"/>
              <a:t>Focus on critical functionalities first.</a:t>
            </a:r>
            <a:endParaRPr lang="en-US" sz="1400"/>
          </a:p>
          <a:p>
            <a:r>
              <a:rPr lang="en-US" sz="1400"/>
              <a:t>Aim for full coverage if the project gains wider use.</a:t>
            </a:r>
            <a:endParaRPr lang="en-US" sz="1400"/>
          </a:p>
          <a:p>
            <a:endParaRPr lang="en-US" sz="1400"/>
          </a:p>
          <a:p>
            <a:r>
              <a:rPr lang="en-US" sz="1400"/>
              <a:t>Writing a Unit Test with pytest:</a:t>
            </a:r>
            <a:endParaRPr lang="en-US" sz="1400"/>
          </a:p>
          <a:p>
            <a:r>
              <a:rPr lang="en-US" sz="1400"/>
              <a:t>Involves creating a test function.</a:t>
            </a:r>
            <a:endParaRPr lang="en-US" sz="1400"/>
          </a:p>
          <a:p>
            <a:r>
              <a:rPr lang="en-US" sz="1400"/>
              <a:t>The test function calls the function under test and makes assertions about its return value.</a:t>
            </a:r>
            <a:endParaRPr lang="en-US" sz="1400"/>
          </a:p>
          <a:p>
            <a:r>
              <a:rPr lang="en-US" sz="1400"/>
              <a:t>Correct assertion leads to a passing test.</a:t>
            </a:r>
            <a:endParaRPr lang="en-US" sz="1400"/>
          </a:p>
          <a:p>
            <a:r>
              <a:rPr lang="en-US" sz="1400"/>
              <a:t>Incorrect assertion leads to a failing test (indicating a potential bug).</a:t>
            </a:r>
            <a:endParaRPr lang="en-US" sz="1400"/>
          </a:p>
          <a:p>
            <a:r>
              <a:rPr lang="en-US" sz="1400"/>
              <a:t>I've omitted the specific example of a passing test (mentioned at the end of the passage) as it can be covered in the next explanation when you ask about writing a test with pytest.</a:t>
            </a: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213 Running a Test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r>
              <a:rPr lang="en-US"/>
              <a:t>Structure of a pytest Test Function:</a:t>
            </a:r>
            <a:endParaRPr lang="en-US"/>
          </a:p>
          <a:p>
            <a:r>
              <a:rPr lang="en-US"/>
              <a:t>File Naming: The test file name must start with test_ (e.g., test_name_function.py).</a:t>
            </a:r>
            <a:endParaRPr lang="en-US"/>
          </a:p>
          <a:p>
            <a:r>
              <a:rPr lang="en-US"/>
              <a:t>Test Function Naming:</a:t>
            </a:r>
            <a:endParaRPr lang="en-US"/>
          </a:p>
          <a:p>
            <a:r>
              <a:rPr lang="en-US"/>
              <a:t>Starts with test_ followed by an underscore.</a:t>
            </a:r>
            <a:endParaRPr lang="en-US"/>
          </a:p>
          <a:p>
            <a:r>
              <a:rPr lang="en-US"/>
              <a:t>Should be descriptive to indicate the behavior being tested.</a:t>
            </a:r>
            <a:endParaRPr lang="en-US"/>
          </a:p>
          <a:p>
            <a:r>
              <a:rPr lang="en-US"/>
              <a:t>Test Function Body:</a:t>
            </a:r>
            <a:endParaRPr lang="en-US"/>
          </a:p>
          <a:p>
            <a:r>
              <a:rPr lang="en-US"/>
              <a:t>Imports the function under test (e.g., get_formatted_name).</a:t>
            </a:r>
            <a:endParaRPr lang="en-US"/>
          </a:p>
          <a:p>
            <a:r>
              <a:rPr lang="en-US"/>
              <a:t>Calls the function with specific arguments (like get_formatted_name('janis', 'joplin')).</a:t>
            </a:r>
            <a:endParaRPr lang="en-US"/>
          </a:p>
          <a:p>
            <a:r>
              <a:rPr lang="en-US"/>
              <a:t>Uses an assert statement to verify the expected outcome of the function call (e.g., assert formatted_name == 'Janis Joplin').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0000"/>
          </a:bodyPr>
          <a:p>
            <a:r>
              <a:rPr lang="en-US"/>
              <a:t>Assertions:</a:t>
            </a:r>
            <a:endParaRPr lang="en-US"/>
          </a:p>
          <a:p>
            <a:r>
              <a:rPr lang="en-US"/>
              <a:t>Statements that verify a condition about program state.</a:t>
            </a:r>
            <a:endParaRPr lang="en-US"/>
          </a:p>
          <a:p>
            <a:r>
              <a:rPr lang="en-US"/>
              <a:t>Example: assert formatted_name == 'Janis Joplin' checks if the returned value (formatted_name) matches the expected output ('Janis Joplin').</a:t>
            </a:r>
            <a:endParaRPr lang="en-US"/>
          </a:p>
          <a:p>
            <a:endParaRPr lang="en-US"/>
          </a:p>
          <a:p>
            <a:r>
              <a:rPr lang="en-US"/>
              <a:t>Running Tests with pytest:</a:t>
            </a:r>
            <a:endParaRPr lang="en-US"/>
          </a:p>
          <a:p>
            <a:r>
              <a:rPr lang="en-US"/>
              <a:t>Command: pytest (executed in the terminal from the directory containing the test file).</a:t>
            </a:r>
            <a:endParaRPr lang="en-US"/>
          </a:p>
          <a:p>
            <a:r>
              <a:rPr lang="en-US"/>
              <a:t>Output:</a:t>
            </a:r>
            <a:endParaRPr lang="en-US"/>
          </a:p>
          <a:p>
            <a:r>
              <a:rPr lang="en-US"/>
              <a:t>Shows test discovery details (Python version, pytest version, etc.).</a:t>
            </a:r>
            <a:endParaRPr lang="en-US"/>
          </a:p>
          <a:p>
            <a:r>
              <a:rPr lang="en-US"/>
              <a:t>Indicates the number of collected test items (usually 1 per test function).</a:t>
            </a:r>
            <a:endParaRPr lang="en-US"/>
          </a:p>
          <a:p>
            <a:r>
              <a:rPr lang="en-US"/>
              <a:t>Reports the test results (number of passed/failed tests and execution time).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214 A Failing Test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480820"/>
            <a:ext cx="5181600" cy="4351338"/>
          </a:xfrm>
        </p:spPr>
        <p:txBody>
          <a:bodyPr>
            <a:noAutofit/>
          </a:bodyPr>
          <a:p>
            <a:r>
              <a:rPr lang="en-US" sz="1700"/>
              <a:t>Understanding pytest Output:</a:t>
            </a:r>
            <a:endParaRPr lang="en-US" sz="1700"/>
          </a:p>
          <a:p>
            <a:r>
              <a:rPr lang="en-US" sz="1700"/>
              <a:t>System Information:</a:t>
            </a:r>
            <a:endParaRPr lang="en-US" sz="1700"/>
          </a:p>
          <a:p>
            <a:r>
              <a:rPr lang="en-US" sz="1700"/>
              <a:t>Details about the testing environment (operating system, Python version, pytest version, etc.) (section 1).</a:t>
            </a:r>
            <a:endParaRPr lang="en-US" sz="1700"/>
          </a:p>
          <a:p>
            <a:r>
              <a:rPr lang="en-US" sz="1700"/>
              <a:t>Test Discovery:</a:t>
            </a:r>
            <a:endParaRPr lang="en-US" sz="1700"/>
          </a:p>
          <a:p>
            <a:r>
              <a:rPr lang="en-US" sz="1700"/>
              <a:t>Directory where the test is being run from (section 2).</a:t>
            </a:r>
            <a:endParaRPr lang="en-US" sz="1700"/>
          </a:p>
          <a:p>
            <a:r>
              <a:rPr lang="en-US" sz="1700"/>
              <a:t>Number of collected test items (usually 1 per test function) (section 3).</a:t>
            </a:r>
            <a:endParaRPr lang="en-US" sz="1700"/>
          </a:p>
          <a:p>
            <a:r>
              <a:rPr lang="en-US" sz="1700"/>
              <a:t>Name of the test file being executed (section 4).</a:t>
            </a:r>
            <a:endParaRPr lang="en-US" sz="1700"/>
          </a:p>
          <a:p>
            <a:r>
              <a:rPr lang="en-US" sz="1700"/>
              <a:t>Test Results:</a:t>
            </a:r>
            <a:endParaRPr lang="en-US" sz="1700"/>
          </a:p>
          <a:p>
            <a:r>
              <a:rPr lang="en-US" sz="1700"/>
              <a:t>.: Indicates a single passing test (can be multiple dots for multiple passing tests).</a:t>
            </a:r>
            <a:endParaRPr lang="en-US" sz="1700"/>
          </a:p>
          <a:p>
            <a:r>
              <a:rPr lang="en-US" sz="1700"/>
              <a:t>100%: Shows the percentage of tests that have completed successfully.</a:t>
            </a:r>
            <a:endParaRPr lang="en-US" sz="1700"/>
          </a:p>
          <a:p>
            <a:r>
              <a:rPr lang="en-US" sz="1700"/>
              <a:t>Number of passed/failed tests and execution time (shown at the end).</a:t>
            </a:r>
            <a:endParaRPr lang="en-US" sz="170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480820"/>
            <a:ext cx="5181600" cy="4351338"/>
          </a:xfrm>
        </p:spPr>
        <p:txBody>
          <a:bodyPr>
            <a:normAutofit fontScale="60000"/>
          </a:bodyPr>
          <a:p>
            <a:r>
              <a:rPr lang="en-US" sz="3000"/>
              <a:t>Passing Test Output:</a:t>
            </a:r>
            <a:endParaRPr lang="en-US" sz="3000"/>
          </a:p>
          <a:p>
            <a:r>
              <a:rPr lang="en-US" sz="3000"/>
              <a:t>Indicates successful execution of all tests (shown in previous explanation).</a:t>
            </a:r>
            <a:endParaRPr lang="en-US" sz="3000"/>
          </a:p>
          <a:p>
            <a:r>
              <a:rPr lang="en-US" sz="3000"/>
              <a:t>Failing Test Output:</a:t>
            </a:r>
            <a:endParaRPr lang="en-US" sz="3000"/>
          </a:p>
          <a:p>
            <a:r>
              <a:rPr lang="en-US" sz="3000"/>
              <a:t>Error Message:</a:t>
            </a:r>
            <a:endParaRPr lang="en-US" sz="3000"/>
          </a:p>
          <a:p>
            <a:r>
              <a:rPr lang="en-US" sz="3000"/>
              <a:t>Specific error details like TypeError and its cause (e.g., missing argument) (section 5).</a:t>
            </a:r>
            <a:endParaRPr lang="en-US" sz="3000"/>
          </a:p>
          <a:p>
            <a:r>
              <a:rPr lang="en-US" sz="3000"/>
              <a:t>Line number where the error occurred in the test file (section 5).</a:t>
            </a:r>
            <a:endParaRPr lang="en-US" sz="3000"/>
          </a:p>
          <a:p>
            <a:r>
              <a:rPr lang="en-US" sz="3000"/>
              <a:t>Summary:</a:t>
            </a:r>
            <a:endParaRPr lang="en-US" sz="3000"/>
          </a:p>
          <a:p>
            <a:r>
              <a:rPr lang="en-US" sz="3000"/>
              <a:t>Number of failed tests and total execution time.</a:t>
            </a:r>
            <a:endParaRPr lang="en-US" sz="3000"/>
          </a:p>
          <a:p>
            <a:r>
              <a:rPr lang="en-US" sz="3000"/>
              <a:t>Specific test function that failed and the error message (sections 2 and 3).</a:t>
            </a:r>
            <a:endParaRPr lang="en-US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215 Responding to a Failed Test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r>
              <a:rPr lang="en-US"/>
              <a:t>Understanding Detailed Failure Output:</a:t>
            </a:r>
            <a:endParaRPr lang="en-US"/>
          </a:p>
          <a:p>
            <a:r>
              <a:rPr lang="en-US"/>
              <a:t>Test Failure Indicator:</a:t>
            </a:r>
            <a:endParaRPr lang="en-US"/>
          </a:p>
          <a:p>
            <a:r>
              <a:rPr lang="en-US"/>
              <a:t>F: Signals a failing test (section 1).</a:t>
            </a:r>
            <a:endParaRPr lang="en-US"/>
          </a:p>
          <a:p>
            <a:r>
              <a:rPr lang="en-US"/>
              <a:t>Failures Section:</a:t>
            </a:r>
            <a:endParaRPr lang="en-US"/>
          </a:p>
          <a:p>
            <a:r>
              <a:rPr lang="en-US"/>
              <a:t>Focuses on failed tests (section 2).</a:t>
            </a:r>
            <a:endParaRPr lang="en-US"/>
          </a:p>
          <a:p>
            <a:r>
              <a:rPr lang="en-US"/>
              <a:t>Failing Test Details:</a:t>
            </a:r>
            <a:endParaRPr lang="en-US"/>
          </a:p>
          <a:p>
            <a:r>
              <a:rPr lang="en-US"/>
              <a:t>Name of the failed test function (section 3).</a:t>
            </a:r>
            <a:endParaRPr lang="en-US"/>
          </a:p>
          <a:p>
            <a:r>
              <a:rPr lang="en-US"/>
              <a:t>Line of code in the test that caused the failure (indicated by &lt; symbol) (section 4).</a:t>
            </a:r>
            <a:endParaRPr lang="en-US"/>
          </a:p>
          <a:p>
            <a:r>
              <a:rPr lang="en-US"/>
              <a:t>Specific error type and message (e.g., TypeError: missing required positional argument) (section 5).</a:t>
            </a:r>
            <a:endParaRPr lang="en-US"/>
          </a:p>
          <a:p>
            <a:r>
              <a:rPr lang="en-US"/>
              <a:t>Summary:</a:t>
            </a:r>
            <a:endParaRPr lang="en-US"/>
          </a:p>
          <a:p>
            <a:r>
              <a:rPr lang="en-US"/>
              <a:t>Repeats key information from detailed failure output for a quick overview (shown at the end).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0000"/>
          </a:bodyPr>
          <a:p>
            <a:r>
              <a:rPr lang="en-US"/>
              <a:t>Responding to Failing Tests:</a:t>
            </a:r>
            <a:endParaRPr lang="en-US"/>
          </a:p>
          <a:p>
            <a:r>
              <a:rPr lang="en-US"/>
              <a:t>Test vs. Code Changes:</a:t>
            </a:r>
            <a:endParaRPr lang="en-US"/>
          </a:p>
          <a:p>
            <a:r>
              <a:rPr lang="en-US"/>
              <a:t>Don't modify the test to make it pass artificially.</a:t>
            </a:r>
            <a:endParaRPr lang="en-US"/>
          </a:p>
          <a:p>
            <a:r>
              <a:rPr lang="en-US"/>
              <a:t>Fix the function's code to address the failing test (assuming the test verifies the correct behavior).</a:t>
            </a:r>
            <a:endParaRPr lang="en-US"/>
          </a:p>
          <a:p>
            <a:r>
              <a:rPr lang="en-US"/>
              <a:t>Debugging Steps:</a:t>
            </a:r>
            <a:endParaRPr lang="en-US"/>
          </a:p>
          <a:p>
            <a:r>
              <a:rPr lang="en-US"/>
              <a:t>Examine recent changes made to the function.</a:t>
            </a:r>
            <a:endParaRPr lang="en-US"/>
          </a:p>
          <a:p>
            <a:r>
              <a:rPr lang="en-US"/>
              <a:t>Identify how those changes caused unexpected behavior.</a:t>
            </a:r>
            <a:endParaRPr lang="en-US"/>
          </a:p>
          <a:p>
            <a:endParaRPr lang="en-US"/>
          </a:p>
          <a:p>
            <a:r>
              <a:rPr lang="en-US"/>
              <a:t>Fixing the Failing Test:</a:t>
            </a:r>
            <a:endParaRPr lang="en-US"/>
          </a:p>
          <a:p>
            <a:r>
              <a:rPr lang="en-US"/>
              <a:t>In this example, adding a mandatory middle_name parameter to get_formatted_name() broke the original functionality for names without middle names.</a:t>
            </a:r>
            <a:endParaRPr lang="en-US"/>
          </a:p>
          <a:p>
            <a:r>
              <a:rPr lang="en-US"/>
              <a:t>Solution: Make the middle_name parameter optional with an empty default value.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216 Adding New Tests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1825625"/>
            <a:ext cx="6019800" cy="4813935"/>
          </a:xfrm>
        </p:spPr>
        <p:txBody>
          <a:bodyPr>
            <a:noAutofit/>
          </a:bodyPr>
          <a:p>
            <a:r>
              <a:rPr lang="en-US" sz="1200"/>
              <a:t>Verifying the Fix:</a:t>
            </a:r>
            <a:endParaRPr lang="en-US" sz="1200"/>
          </a:p>
          <a:p>
            <a:r>
              <a:rPr lang="en-US" sz="1200"/>
              <a:t>Running the test again with pytest after making changes to get_formatted_name().</a:t>
            </a:r>
            <a:endParaRPr lang="en-US" sz="1200"/>
          </a:p>
          <a:p>
            <a:r>
              <a:rPr lang="en-US" sz="1200"/>
              <a:t>Passing test output indicates successful execution of the test, confirming the fix (shown previously).</a:t>
            </a:r>
            <a:endParaRPr lang="en-US" sz="1200"/>
          </a:p>
          <a:p>
            <a:endParaRPr lang="en-US" sz="1200"/>
          </a:p>
          <a:p>
            <a:r>
              <a:rPr lang="en-US" sz="1200"/>
              <a:t>Adding a New Test:</a:t>
            </a:r>
            <a:endParaRPr lang="en-US" sz="1200"/>
          </a:p>
          <a:p>
            <a:r>
              <a:rPr lang="en-US" sz="1200"/>
              <a:t>Purpose: To verify get_formatted_name() functionality for names with middle names.</a:t>
            </a:r>
            <a:endParaRPr lang="en-US" sz="1200"/>
          </a:p>
          <a:p>
            <a:r>
              <a:rPr lang="en-US" sz="1200"/>
              <a:t>Steps:</a:t>
            </a:r>
            <a:endParaRPr lang="en-US" sz="1200"/>
          </a:p>
          <a:p>
            <a:r>
              <a:rPr lang="en-US" sz="1200"/>
              <a:t>Add a new test function named test_first_last_middle_name to test_name_function.py.</a:t>
            </a:r>
            <a:endParaRPr lang="en-US" sz="1200"/>
          </a:p>
          <a:p>
            <a:r>
              <a:rPr lang="en-US" sz="1200"/>
              <a:t>The new function should:</a:t>
            </a:r>
            <a:endParaRPr lang="en-US" sz="1200"/>
          </a:p>
          <a:p>
            <a:r>
              <a:rPr lang="en-US" sz="1200"/>
              <a:t>Start with test_.</a:t>
            </a:r>
            <a:endParaRPr lang="en-US" sz="1200"/>
          </a:p>
          <a:p>
            <a:r>
              <a:rPr lang="en-US" sz="1200"/>
              <a:t>Clearly describe the tested behavior (e.g., names with middle names).</a:t>
            </a:r>
            <a:endParaRPr lang="en-US" sz="1200"/>
          </a:p>
          <a:p>
            <a:r>
              <a:rPr lang="en-US" sz="1200"/>
              <a:t>Inside the function:</a:t>
            </a:r>
            <a:endParaRPr lang="en-US" sz="1200"/>
          </a:p>
          <a:p>
            <a:r>
              <a:rPr lang="en-US" sz="1200"/>
              <a:t>Call get_formatted_name() with a name containing a middle name (e.g., get_formatted_name('wolfgang', 'mozart', 'amadeus')).</a:t>
            </a:r>
            <a:endParaRPr lang="en-US" sz="1200"/>
          </a:p>
          <a:p>
            <a:r>
              <a:rPr lang="en-US" sz="1200"/>
              <a:t>Use an assertion to verify the expected output (full name including the middle name).</a:t>
            </a:r>
            <a:endParaRPr lang="en-US" sz="120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sz="1200"/>
              <a:t>Running Tests with Multiple Test Functions:</a:t>
            </a:r>
            <a:endParaRPr lang="en-US" sz="1200"/>
          </a:p>
          <a:p>
            <a:endParaRPr lang="en-US" sz="1200"/>
          </a:p>
          <a:p>
            <a:r>
              <a:rPr lang="en-US" sz="1200"/>
              <a:t>pytest automatically discovers and executes all test functions starting with test_ in the test file.</a:t>
            </a:r>
            <a:endParaRPr lang="en-US" sz="1200"/>
          </a:p>
          <a:p>
            <a:r>
              <a:rPr lang="en-US" sz="1200"/>
              <a:t>Output shows the number of collected test items (usually 1 per test function) and the total number of passed tests.</a:t>
            </a:r>
            <a:endParaRPr 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217 TRY IT YOURSELF, Testing a Class, A Variety of Assertions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1825625"/>
            <a:ext cx="6019800" cy="4920615"/>
          </a:xfrm>
        </p:spPr>
        <p:txBody>
          <a:bodyPr>
            <a:normAutofit fontScale="35000"/>
          </a:bodyPr>
          <a:p>
            <a:r>
              <a:rPr lang="en-US"/>
              <a:t>Summary of Test Results:</a:t>
            </a:r>
            <a:endParaRPr lang="en-US"/>
          </a:p>
          <a:p>
            <a:r>
              <a:rPr lang="en-US"/>
              <a:t>Two dots (.) in the output indicate two passing tests (one per test function).</a:t>
            </a:r>
            <a:endParaRPr lang="en-US"/>
          </a:p>
          <a:p>
            <a:r>
              <a:rPr lang="en-US"/>
              <a:t>The last line confirms that two tests passed successfully.</a:t>
            </a:r>
            <a:endParaRPr lang="en-US"/>
          </a:p>
          <a:p>
            <a:r>
              <a:rPr lang="en-US"/>
              <a:t>This signifies that get_formatted_name() works correctly for both names with and without middle names.</a:t>
            </a:r>
            <a:endParaRPr lang="en-US"/>
          </a:p>
          <a:p>
            <a:endParaRPr lang="en-US"/>
          </a:p>
          <a:p>
            <a:r>
              <a:rPr lang="en-US"/>
              <a:t>Exercises:</a:t>
            </a:r>
            <a:endParaRPr lang="en-US"/>
          </a:p>
          <a:p>
            <a:r>
              <a:rPr lang="en-US"/>
              <a:t>11-1 City, Country Function:</a:t>
            </a:r>
            <a:endParaRPr lang="en-US"/>
          </a:p>
          <a:p>
            <a:r>
              <a:rPr lang="en-US"/>
              <a:t>Create a function in city_functions.py that takes city and country names as arguments and returns a formatted string (City, Country).</a:t>
            </a:r>
            <a:endParaRPr lang="en-US"/>
          </a:p>
          <a:p>
            <a:r>
              <a:rPr lang="en-US"/>
              <a:t>Create a test file (test_cities.py) with a test function (test_city_country()) to verify the output for a specific city and country (e.g., 'Santiago', 'Chile').</a:t>
            </a:r>
            <a:endParaRPr lang="en-US"/>
          </a:p>
          <a:p>
            <a:r>
              <a:rPr lang="en-US"/>
              <a:t>Run tests with pytest and ensure the test passes.</a:t>
            </a:r>
            <a:endParaRPr lang="en-US"/>
          </a:p>
          <a:p>
            <a:r>
              <a:rPr lang="en-US"/>
              <a:t>11-2 Population Parameter:</a:t>
            </a:r>
            <a:endParaRPr lang="en-US"/>
          </a:p>
          <a:p>
            <a:r>
              <a:rPr lang="en-US"/>
              <a:t>Modify the function in city_functions.py to accept a third optional parameter for population.</a:t>
            </a:r>
            <a:endParaRPr lang="en-US"/>
          </a:p>
          <a:p>
            <a:r>
              <a:rPr lang="en-US"/>
              <a:t>Update the test in test_cities.py to expect a failing test now due to the missing population argument.</a:t>
            </a:r>
            <a:endParaRPr lang="en-US"/>
          </a:p>
          <a:p>
            <a:r>
              <a:rPr lang="en-US"/>
              <a:t>Make the population parameter optional with a default value (e.g., 0).</a:t>
            </a:r>
            <a:endParaRPr lang="en-US"/>
          </a:p>
          <a:p>
            <a:r>
              <a:rPr lang="en-US"/>
              <a:t>Run tests again to ensure the original test passes.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/>
          </a:bodyPr>
          <a:p>
            <a:r>
              <a:rPr lang="en-US"/>
              <a:t>11-2 Testing Population:</a:t>
            </a:r>
            <a:endParaRPr lang="en-US"/>
          </a:p>
          <a:p>
            <a:r>
              <a:rPr lang="en-US"/>
              <a:t>Add a new test function (test_city_country_population()) in test_cities.py to verify the function works with all three arguments (city, country, population).</a:t>
            </a:r>
            <a:endParaRPr lang="en-US"/>
          </a:p>
          <a:p>
            <a:r>
              <a:rPr lang="en-US"/>
              <a:t>Run tests to ensure both tests pass.</a:t>
            </a:r>
            <a:endParaRPr lang="en-US"/>
          </a:p>
          <a:p>
            <a:endParaRPr lang="en-US"/>
          </a:p>
          <a:p>
            <a:r>
              <a:rPr lang="en-US"/>
              <a:t>Testing Classes:</a:t>
            </a:r>
            <a:endParaRPr lang="en-US"/>
          </a:p>
          <a:p>
            <a:r>
              <a:rPr lang="en-US"/>
              <a:t>Importance of testing classes:</a:t>
            </a:r>
            <a:endParaRPr lang="en-US"/>
          </a:p>
          <a:p>
            <a:r>
              <a:rPr lang="en-US"/>
              <a:t>Verifies the class functions as intended.</a:t>
            </a:r>
            <a:endParaRPr lang="en-US"/>
          </a:p>
          <a:p>
            <a:r>
              <a:rPr lang="en-US"/>
              <a:t>Ensures changes don't break existing functionality.</a:t>
            </a:r>
            <a:endParaRPr lang="en-US"/>
          </a:p>
          <a:p>
            <a:endParaRPr lang="en-US"/>
          </a:p>
          <a:p>
            <a:r>
              <a:rPr lang="en-US"/>
              <a:t>Variety of Assertions:</a:t>
            </a:r>
            <a:endParaRPr lang="en-US"/>
          </a:p>
          <a:p>
            <a:r>
              <a:rPr lang="en-US"/>
              <a:t>Assertions go beyond string comparisons.</a:t>
            </a:r>
            <a:endParaRPr lang="en-US"/>
          </a:p>
          <a:p>
            <a:r>
              <a:rPr lang="en-US"/>
              <a:t>They can be any conditional statement to verify program state or behavior.</a:t>
            </a:r>
            <a:endParaRPr lang="en-US"/>
          </a:p>
          <a:p>
            <a:r>
              <a:rPr lang="en-US"/>
              <a:t>Example: Asserting a value is greater than another value.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16915</Words>
  <Application>WPS Presentation</Application>
  <PresentationFormat>Widescreen</PresentationFormat>
  <Paragraphs>396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matht</cp:lastModifiedBy>
  <cp:revision>6</cp:revision>
  <dcterms:created xsi:type="dcterms:W3CDTF">2024-05-16T03:06:34Z</dcterms:created>
  <dcterms:modified xsi:type="dcterms:W3CDTF">2024-05-16T06:26:07Z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477B6753A8774948A1734F9D4BCF943C_11</vt:lpwstr>
  </property>
  <property fmtid="{D5CDD505-2E9C-101B-9397-08002B2CF9AE}" pid="3" name="KSOProductBuildVer">
    <vt:lpwstr>1033-12.2.0.16909</vt:lpwstr>
  </property>
</Properties>
</file>