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4" r:id="rId5"/>
    <p:sldId id="263" r:id="rId6"/>
    <p:sldId id="262" r:id="rId7"/>
    <p:sldId id="261" r:id="rId8"/>
    <p:sldId id="260" r:id="rId9"/>
    <p:sldId id="259" r:id="rId10"/>
    <p:sldId id="258" r:id="rId11"/>
    <p:sldId id="257" r:id="rId12"/>
    <p:sldId id="266" r:id="rId13"/>
    <p:sldId id="267" r:id="rId14"/>
    <p:sldId id="268" r:id="rId15"/>
    <p:sldId id="269" r:id="rId16"/>
    <p:sldId id="270" r:id="rId17"/>
    <p:sldId id="286"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225 Part II PROJECTS</a:t>
            </a:r>
            <a:endParaRPr lang="en-US"/>
          </a:p>
        </p:txBody>
      </p:sp>
      <p:sp>
        <p:nvSpPr>
          <p:cNvPr id="5" name="Content Placeholder 4"/>
          <p:cNvSpPr>
            <a:spLocks noGrp="1"/>
          </p:cNvSpPr>
          <p:nvPr>
            <p:ph sz="half" idx="1"/>
          </p:nvPr>
        </p:nvSpPr>
        <p:spPr/>
        <p:txBody>
          <a:bodyPr>
            <a:normAutofit fontScale="40000"/>
          </a:bodyPr>
          <a:p>
            <a:pPr marL="0" indent="0">
              <a:buNone/>
            </a:pPr>
            <a:r>
              <a:rPr lang="en-US"/>
              <a:t>This section of the text congratulates you on acquiring the basics of Python and encourages you to solidify your knowledge by building projects. It offers three different project categories you can choose from, allowing you the flexibility to pick what interests you most.</a:t>
            </a:r>
            <a:endParaRPr lang="en-US"/>
          </a:p>
          <a:p>
            <a:r>
              <a:rPr lang="en-US"/>
              <a:t>* **Target Audience:** Learners with foundational Python knowledge.</a:t>
            </a:r>
            <a:endParaRPr lang="en-US"/>
          </a:p>
          <a:p>
            <a:r>
              <a:rPr lang="en-US"/>
              <a:t>* **Project Goal:** Apply Python skills to build interactive projects.</a:t>
            </a:r>
            <a:endParaRPr lang="en-US"/>
          </a:p>
          <a:p>
            <a:r>
              <a:rPr lang="en-US"/>
              <a:t>* **Project Categories (3):**</a:t>
            </a:r>
            <a:endParaRPr lang="en-US"/>
          </a:p>
          <a:p>
            <a:r>
              <a:rPr lang="en-US"/>
              <a:t>    * **Alien Invasion Game (Chapters 12-14):** Develop a 2D shooting game using Pygame, progressively increasing difficulty.</a:t>
            </a:r>
            <a:endParaRPr lang="en-US"/>
          </a:p>
          <a:p>
            <a:r>
              <a:rPr lang="en-US"/>
              <a:t>    * **Data Visualization (Chapters 15-17):**</a:t>
            </a:r>
            <a:endParaRPr lang="en-US"/>
          </a:p>
          <a:p>
            <a:r>
              <a:rPr lang="en-US"/>
              <a:t>        * **Data Generation &amp; Visualization (Chapter 15):** Create visualizations using Matplotlib and Plotly.</a:t>
            </a:r>
            <a:endParaRPr lang="en-US"/>
          </a:p>
          <a:p>
            <a:r>
              <a:rPr lang="en-US"/>
              <a:t>        * **Data Acquisition &amp; Visualization (Chapter 16):** Access and visualize online data (weather, earthquakes)</a:t>
            </a:r>
            <a:endParaRPr lang="en-US"/>
          </a:p>
          <a:p>
            <a:r>
              <a:rPr lang="en-US"/>
              <a:t>        * **Data Download Automation (Chapter 17):** Write a program to download data automatically. </a:t>
            </a:r>
            <a:endParaRPr lang="en-US"/>
          </a:p>
          <a:p>
            <a:r>
              <a:rPr lang="en-US"/>
              <a:t>* **Learning Outcomes:** Develop 2D games with Pygame, create data visualizations with Matplotlib and Plotly, and access/automate data download for visualization.</a:t>
            </a:r>
            <a:endParaRPr lang="en-US"/>
          </a:p>
        </p:txBody>
      </p:sp>
      <p:sp>
        <p:nvSpPr>
          <p:cNvPr id="6" name="Content Placeholder 5"/>
          <p:cNvSpPr>
            <a:spLocks noGrp="1"/>
          </p:cNvSpPr>
          <p:nvPr>
            <p:ph sz="half" idx="2"/>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234 Creating the Ship Class</a:t>
            </a:r>
            <a:endParaRPr lang="en-US"/>
          </a:p>
        </p:txBody>
      </p:sp>
      <p:sp>
        <p:nvSpPr>
          <p:cNvPr id="3" name="Content Placeholder 2"/>
          <p:cNvSpPr>
            <a:spLocks noGrp="1"/>
          </p:cNvSpPr>
          <p:nvPr>
            <p:ph sz="half" idx="1"/>
          </p:nvPr>
        </p:nvSpPr>
        <p:spPr/>
        <p:txBody>
          <a:bodyPr>
            <a:noAutofit/>
          </a:bodyPr>
          <a:p>
            <a:pPr marL="0" indent="0">
              <a:buNone/>
            </a:pPr>
            <a:endParaRPr lang="en-US" sz="1200"/>
          </a:p>
          <a:p>
            <a:r>
              <a:rPr lang="en-US" sz="1200"/>
              <a:t>We create a `Ship` class to manage the player's ship behavior and display it on the screen using a ship image.</a:t>
            </a:r>
            <a:endParaRPr lang="en-US" sz="1200"/>
          </a:p>
          <a:p>
            <a:endParaRPr lang="en-US" sz="1200"/>
          </a:p>
          <a:p>
            <a:r>
              <a:rPr lang="en-US" sz="1200"/>
              <a:t>**Technical Details:**</a:t>
            </a:r>
            <a:endParaRPr lang="en-US" sz="1200"/>
          </a:p>
          <a:p>
            <a:r>
              <a:rPr lang="en-US" sz="1200"/>
              <a:t>1. **Initialize Ship Class:**</a:t>
            </a:r>
            <a:endParaRPr lang="en-US" sz="1200"/>
          </a:p>
          <a:p>
            <a:r>
              <a:rPr lang="en-US" sz="1200"/>
              <a:t>   - Import `pygame` and define the `Ship` class.</a:t>
            </a:r>
            <a:endParaRPr lang="en-US" sz="1200"/>
          </a:p>
          <a:p>
            <a:r>
              <a:rPr lang="en-US" sz="1200"/>
              <a:t>   - In `__init__()`, set `self.screen` to `ai_game.screen` and get its rectangle (`self.screen_rect`).</a:t>
            </a:r>
            <a:endParaRPr lang="en-US" sz="1200"/>
          </a:p>
          <a:p>
            <a:r>
              <a:rPr lang="en-US" sz="1200"/>
              <a:t>2. **Load Ship Image:**</a:t>
            </a:r>
            <a:endParaRPr lang="en-US" sz="1200"/>
          </a:p>
          <a:p>
            <a:r>
              <a:rPr lang="en-US" sz="1200"/>
              <a:t>   - Load the ship image (`ship.bmp`) and get its rectangle (`self.rect`).</a:t>
            </a:r>
            <a:endParaRPr lang="en-US" sz="1200"/>
          </a:p>
          <a:p>
            <a:r>
              <a:rPr lang="en-US" sz="1200"/>
              <a:t>   - Position the ship at the screen's bottom center (`self.rect.midbottom`).</a:t>
            </a:r>
            <a:endParaRPr lang="en-US" sz="1200"/>
          </a:p>
          <a:p>
            <a:r>
              <a:rPr lang="en-US" sz="1200"/>
              <a:t>3. **Draw Ship:**</a:t>
            </a:r>
            <a:endParaRPr lang="en-US" sz="1200"/>
          </a:p>
          <a:p>
            <a:r>
              <a:rPr lang="en-US" sz="1200"/>
              <a:t>   - Implement `blitme()` to draw the ship using `self.screen.blit(self.image, self.rect)`.</a:t>
            </a:r>
            <a:endParaRPr lang="en-US" sz="1200"/>
          </a:p>
          <a:p>
            <a:r>
              <a:rPr lang="en-US" sz="1200"/>
              <a:t>This setup efficiently handles game elements as rectangles, simplifying collision detection and rendering.</a:t>
            </a:r>
            <a:endParaRPr lang="en-US" sz="12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235  </a:t>
            </a:r>
            <a:endParaRPr lang="en-US"/>
          </a:p>
        </p:txBody>
      </p:sp>
      <p:sp>
        <p:nvSpPr>
          <p:cNvPr id="3" name="Content Placeholder 2"/>
          <p:cNvSpPr>
            <a:spLocks noGrp="1"/>
          </p:cNvSpPr>
          <p:nvPr>
            <p:ph sz="half" idx="1"/>
          </p:nvPr>
        </p:nvSpPr>
        <p:spPr/>
        <p:txBody>
          <a:bodyPr>
            <a:noAutofit/>
          </a:bodyPr>
          <a:p>
            <a:pPr marL="0" indent="0">
              <a:buNone/>
            </a:pPr>
            <a:endParaRPr lang="en-US" sz="1400"/>
          </a:p>
          <a:p>
            <a:r>
              <a:rPr lang="en-US" sz="1400"/>
              <a:t>Pygame efficiently handles game elements as rectangles for quick collision detection and positioning. We define a `Ship` class to manage the ship’s behavior and display it using an image.</a:t>
            </a:r>
            <a:endParaRPr lang="en-US" sz="1400"/>
          </a:p>
          <a:p>
            <a:r>
              <a:rPr lang="en-US" sz="1400"/>
              <a:t>**Technical Details:**</a:t>
            </a:r>
            <a:endParaRPr lang="en-US" sz="1400"/>
          </a:p>
          <a:p>
            <a:r>
              <a:rPr lang="en-US" sz="1400"/>
              <a:t>1. **Initialize Ship:**</a:t>
            </a:r>
            <a:endParaRPr lang="en-US" sz="1400"/>
          </a:p>
          <a:p>
            <a:r>
              <a:rPr lang="en-US" sz="1400"/>
              <a:t>   - Import `pygame`.</a:t>
            </a:r>
            <a:endParaRPr lang="en-US" sz="1400"/>
          </a:p>
          <a:p>
            <a:r>
              <a:rPr lang="en-US" sz="1400"/>
              <a:t>   - `Ship.__init__()` receives `ai_game` to access game resources, sets `self.screen`, and retrieves `self.screen_rect`.</a:t>
            </a:r>
            <a:endParaRPr lang="en-US" sz="1400"/>
          </a:p>
          <a:p>
            <a:r>
              <a:rPr lang="en-US" sz="1400"/>
              <a:t>2. **Load and Position Ship:**</a:t>
            </a:r>
            <a:endParaRPr lang="en-US" sz="1400"/>
          </a:p>
          <a:p>
            <a:r>
              <a:rPr lang="en-US" sz="1400"/>
              <a:t>   - Load the ship image with `pygame.image.load()` and set `self.rect` using `get_rect()`.</a:t>
            </a:r>
            <a:endParaRPr lang="en-US" sz="1400"/>
          </a:p>
          <a:p>
            <a:r>
              <a:rPr lang="en-US" sz="1400"/>
              <a:t>   - Position the ship at the screen's bottom center with `self.rect.midbottom`.</a:t>
            </a:r>
            <a:endParaRPr lang="en-US" sz="1400"/>
          </a:p>
          <a:p>
            <a:r>
              <a:rPr lang="en-US" sz="1400"/>
              <a:t>3. **Draw Ship:**</a:t>
            </a:r>
            <a:endParaRPr lang="en-US" sz="1400"/>
          </a:p>
          <a:p>
            <a:r>
              <a:rPr lang="en-US" sz="1400"/>
              <a:t>   - `blitme()` method draws the ship at `self.rect`'s location using `self.screen.blit(self.image, self.rect)`.</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236 Drawing the Ship to the Screen</a:t>
            </a:r>
            <a:endParaRPr lang="en-US"/>
          </a:p>
        </p:txBody>
      </p:sp>
      <p:sp>
        <p:nvSpPr>
          <p:cNvPr id="3" name="Content Placeholder 2"/>
          <p:cNvSpPr>
            <a:spLocks noGrp="1"/>
          </p:cNvSpPr>
          <p:nvPr>
            <p:ph sz="half" idx="1"/>
          </p:nvPr>
        </p:nvSpPr>
        <p:spPr/>
        <p:txBody>
          <a:bodyPr>
            <a:normAutofit fontScale="60000"/>
          </a:bodyPr>
          <a:p>
            <a:pPr marL="0" indent="0">
              <a:buNone/>
            </a:pPr>
            <a:endParaRPr lang="en-US"/>
          </a:p>
          <a:p>
            <a:r>
              <a:rPr lang="en-US"/>
              <a:t>We update `alien_invasion.py` to create and display the ship using the `Ship` class, drawing it on the screen each frame.</a:t>
            </a:r>
            <a:endParaRPr lang="en-US"/>
          </a:p>
          <a:p>
            <a:r>
              <a:rPr lang="en-US"/>
              <a:t>**Technical Details:**</a:t>
            </a:r>
            <a:endParaRPr lang="en-US"/>
          </a:p>
          <a:p>
            <a:r>
              <a:rPr lang="en-US"/>
              <a:t>1. **Initialize Ship:**</a:t>
            </a:r>
            <a:endParaRPr lang="en-US"/>
          </a:p>
          <a:p>
            <a:r>
              <a:rPr lang="en-US"/>
              <a:t>   - Import `Ship` and create an instance `self.ship` after setting up the screen.</a:t>
            </a:r>
            <a:endParaRPr lang="en-US"/>
          </a:p>
          <a:p>
            <a:r>
              <a:rPr lang="en-US"/>
              <a:t>2. **Draw Ship:**</a:t>
            </a:r>
            <a:endParaRPr lang="en-US"/>
          </a:p>
          <a:p>
            <a:r>
              <a:rPr lang="en-US"/>
              <a:t>   - In `run_game()`, fill the screen with the background color and call `self.ship.blitme()` to draw the ship.</a:t>
            </a:r>
            <a:endParaRPr lang="en-US"/>
          </a:p>
          <a:p>
            <a:r>
              <a:rPr lang="en-US"/>
              <a:t>When you run `alien_invasion.py`, the game window displays the ship at the bottom center of the screen.</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237 Refactoring: The _check_events() and _update_screen() Methods</a:t>
            </a:r>
            <a:endParaRPr lang="en-US"/>
          </a:p>
        </p:txBody>
      </p:sp>
      <p:sp>
        <p:nvSpPr>
          <p:cNvPr id="3" name="Content Placeholder 2"/>
          <p:cNvSpPr>
            <a:spLocks noGrp="1"/>
          </p:cNvSpPr>
          <p:nvPr>
            <p:ph sz="half" idx="1"/>
          </p:nvPr>
        </p:nvSpPr>
        <p:spPr/>
        <p:txBody>
          <a:bodyPr>
            <a:noAutofit/>
          </a:bodyPr>
          <a:p>
            <a:pPr marL="0" indent="0">
              <a:buNone/>
            </a:pPr>
            <a:endParaRPr lang="en-US" sz="1400"/>
          </a:p>
          <a:p>
            <a:r>
              <a:rPr lang="en-US" sz="1400"/>
              <a:t>We refactor the `run_game()` method to improve code structure and readability by creating helper methods `_check_events()` and `_update_screen()`.</a:t>
            </a:r>
            <a:endParaRPr lang="en-US" sz="1400"/>
          </a:p>
          <a:p>
            <a:r>
              <a:rPr lang="en-US" sz="1400"/>
              <a:t>**Technical Details:**</a:t>
            </a:r>
            <a:endParaRPr lang="en-US" sz="1400"/>
          </a:p>
          <a:p>
            <a:r>
              <a:rPr lang="en-US" sz="1400"/>
              <a:t>1. **Refactor Event Handling:**</a:t>
            </a:r>
            <a:endParaRPr lang="en-US" sz="1400"/>
          </a:p>
          <a:p>
            <a:r>
              <a:rPr lang="en-US" sz="1400"/>
              <a:t>   - Create `_check_events()` to manage events, isolating the event loop.</a:t>
            </a:r>
            <a:endParaRPr lang="en-US" sz="1400"/>
          </a:p>
          <a:p>
            <a:r>
              <a:rPr lang="en-US" sz="1400"/>
              <a:t>   - Move event-checking code into `_check_events()` and call it from `run_game()`.</a:t>
            </a:r>
            <a:endParaRPr lang="en-US" sz="1400"/>
          </a:p>
          <a:p>
            <a:r>
              <a:rPr lang="en-US" sz="1400"/>
              <a:t>2. **Refactor Screen Updates:**</a:t>
            </a:r>
            <a:endParaRPr lang="en-US" sz="1400"/>
          </a:p>
          <a:p>
            <a:r>
              <a:rPr lang="en-US" sz="1400"/>
              <a:t>   - Create `_update_screen()` to handle screen updates.</a:t>
            </a:r>
            <a:endParaRPr lang="en-US" sz="1400"/>
          </a:p>
          <a:p>
            <a:r>
              <a:rPr lang="en-US" sz="1400"/>
              <a:t>   - Move screen updating code into `_update_screen()` and call it from `run_game()`.</a:t>
            </a:r>
            <a:endParaRPr lang="en-US" sz="1400"/>
          </a:p>
          <a:p>
            <a:r>
              <a:rPr lang="en-US" sz="1400"/>
              <a:t>This refactoring simplifies `run_game()`, making the code more modular and maintainable.</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238 Piloting the Ship, Responding to a Keypass</a:t>
            </a:r>
            <a:endParaRPr lang="en-US"/>
          </a:p>
        </p:txBody>
      </p:sp>
      <p:sp>
        <p:nvSpPr>
          <p:cNvPr id="3" name="Content Placeholder 2"/>
          <p:cNvSpPr>
            <a:spLocks noGrp="1"/>
          </p:cNvSpPr>
          <p:nvPr>
            <p:ph sz="half" idx="1"/>
          </p:nvPr>
        </p:nvSpPr>
        <p:spPr/>
        <p:txBody>
          <a:bodyPr>
            <a:normAutofit fontScale="50000"/>
          </a:bodyPr>
          <a:p>
            <a:pPr marL="0" indent="0">
              <a:buNone/>
            </a:pPr>
            <a:endParaRPr lang="en-US"/>
          </a:p>
          <a:p>
            <a:r>
              <a:rPr lang="en-US"/>
              <a:t>We refactor `run_game()` for simplicity by moving screen update logic to `_update_screen()`, enhancing code clarity and maintainability.</a:t>
            </a:r>
            <a:endParaRPr lang="en-US"/>
          </a:p>
          <a:p>
            <a:r>
              <a:rPr lang="en-US"/>
              <a:t>**Technical Details:**</a:t>
            </a:r>
            <a:endParaRPr lang="en-US"/>
          </a:p>
          <a:p>
            <a:r>
              <a:rPr lang="en-US"/>
              <a:t>1. **Refactor Screen Updates:**</a:t>
            </a:r>
            <a:endParaRPr lang="en-US"/>
          </a:p>
          <a:p>
            <a:r>
              <a:rPr lang="en-US"/>
              <a:t>   - Create `_update_screen()` to handle drawing the background and ship, then flipping the display.</a:t>
            </a:r>
            <a:endParaRPr lang="en-US"/>
          </a:p>
          <a:p>
            <a:r>
              <a:rPr lang="en-US"/>
              <a:t>   - Call `_update_screen()` in `run_game()`.</a:t>
            </a:r>
            <a:endParaRPr lang="en-US"/>
          </a:p>
          <a:p>
            <a:r>
              <a:rPr lang="en-US"/>
              <a:t>This makes the main loop in `run_game()` cleaner, showing event checking, screen updating, and clock ticking. This approach allows easier expansion and management of dynamic game elements. </a:t>
            </a:r>
            <a:endParaRPr lang="en-US"/>
          </a:p>
          <a:p>
            <a:r>
              <a:rPr lang="en-US"/>
              <a:t>**Exercises:**</a:t>
            </a:r>
            <a:endParaRPr lang="en-US"/>
          </a:p>
          <a:p>
            <a:r>
              <a:rPr lang="en-US"/>
              <a:t>- Create a Pygame window with a blue background.</a:t>
            </a:r>
            <a:endParaRPr lang="en-US"/>
          </a:p>
          <a:p>
            <a:r>
              <a:rPr lang="en-US"/>
              <a:t>- Display a game character image at the screen's center.</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239 Allowing Continuous Movement</a:t>
            </a:r>
            <a:endParaRPr lang="en-US"/>
          </a:p>
        </p:txBody>
      </p:sp>
      <p:sp>
        <p:nvSpPr>
          <p:cNvPr id="3" name="Content Placeholder 2"/>
          <p:cNvSpPr>
            <a:spLocks noGrp="1"/>
          </p:cNvSpPr>
          <p:nvPr>
            <p:ph sz="half" idx="1"/>
          </p:nvPr>
        </p:nvSpPr>
        <p:spPr/>
        <p:txBody>
          <a:bodyPr>
            <a:normAutofit fontScale="50000"/>
          </a:bodyPr>
          <a:p>
            <a:pPr marL="0" indent="0">
              <a:buNone/>
            </a:pPr>
            <a:endParaRPr lang="en-US"/>
          </a:p>
          <a:p>
            <a:r>
              <a:rPr lang="en-US"/>
              <a:t>We implement keypress detection in Pygame to move the ship right using the arrow key, and introduce continuous movement for smoother control.</a:t>
            </a:r>
            <a:endParaRPr lang="en-US"/>
          </a:p>
          <a:p>
            <a:r>
              <a:rPr lang="en-US"/>
              <a:t>**Technical Details:**</a:t>
            </a:r>
            <a:endParaRPr lang="en-US"/>
          </a:p>
          <a:p>
            <a:r>
              <a:rPr lang="en-US"/>
              <a:t>1. **Keypress Detection:**</a:t>
            </a:r>
            <a:endParaRPr lang="en-US"/>
          </a:p>
          <a:p>
            <a:r>
              <a:rPr lang="en-US"/>
              <a:t>   - In `_check_events()`, detect `KEYDOWN` events.</a:t>
            </a:r>
            <a:endParaRPr lang="en-US"/>
          </a:p>
          <a:p>
            <a:r>
              <a:rPr lang="en-US"/>
              <a:t>   - If the right arrow key (`pygame.K_RIGHT`) is pressed, increase `self.ship.rect.x` by 1 to move the ship.</a:t>
            </a:r>
            <a:endParaRPr lang="en-US"/>
          </a:p>
          <a:p>
            <a:r>
              <a:rPr lang="en-US"/>
              <a:t>2. **Continuous Movement:**</a:t>
            </a:r>
            <a:endParaRPr lang="en-US"/>
          </a:p>
          <a:p>
            <a:r>
              <a:rPr lang="en-US"/>
              <a:t>   - Detect `KEYUP` events and use a `moving_right` flag.</a:t>
            </a:r>
            <a:endParaRPr lang="en-US"/>
          </a:p>
          <a:p>
            <a:r>
              <a:rPr lang="en-US"/>
              <a:t>   - In the `Ship` class, add `moving_right` attribute and `update()` method to move the ship when the flag is `True`.</a:t>
            </a:r>
            <a:endParaRPr lang="en-US"/>
          </a:p>
          <a:p>
            <a:r>
              <a:rPr lang="en-US"/>
              <a:t>This approach allows smooth, continuous movement of the ship when the right arrow key is held down.</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240 </a:t>
            </a:r>
            <a:endParaRPr lang="en-US"/>
          </a:p>
        </p:txBody>
      </p:sp>
      <p:sp>
        <p:nvSpPr>
          <p:cNvPr id="3" name="Content Placeholder 2"/>
          <p:cNvSpPr>
            <a:spLocks noGrp="1"/>
          </p:cNvSpPr>
          <p:nvPr>
            <p:ph sz="half" idx="1"/>
          </p:nvPr>
        </p:nvSpPr>
        <p:spPr/>
        <p:txBody>
          <a:bodyPr>
            <a:normAutofit fontScale="40000"/>
          </a:bodyPr>
          <a:p>
            <a:pPr marL="0" indent="0">
              <a:buNone/>
            </a:pPr>
            <a:endParaRPr lang="en-US"/>
          </a:p>
          <a:p>
            <a:r>
              <a:rPr lang="en-US"/>
              <a:t>We enhance ship movement by adding a continuous motion flag and updating the ship's position based on keypress events.</a:t>
            </a:r>
            <a:endParaRPr lang="en-US"/>
          </a:p>
          <a:p>
            <a:r>
              <a:rPr lang="en-US"/>
              <a:t>**Technical Details:**</a:t>
            </a:r>
            <a:endParaRPr lang="en-US"/>
          </a:p>
          <a:p>
            <a:r>
              <a:rPr lang="en-US"/>
              <a:t>1. **Ship Class Updates:**</a:t>
            </a:r>
            <a:endParaRPr lang="en-US"/>
          </a:p>
          <a:p>
            <a:r>
              <a:rPr lang="en-US"/>
              <a:t>   - Add `self.moving_right` flag in `__init__()` set to `False`.</a:t>
            </a:r>
            <a:endParaRPr lang="en-US"/>
          </a:p>
          <a:p>
            <a:r>
              <a:rPr lang="en-US"/>
              <a:t>   - Implement `update()` method to move the ship right if `moving_right` is `True`.</a:t>
            </a:r>
            <a:endParaRPr lang="en-US"/>
          </a:p>
          <a:p>
            <a:r>
              <a:rPr lang="en-US"/>
              <a:t>2. **Event Handling:**</a:t>
            </a:r>
            <a:endParaRPr lang="en-US"/>
          </a:p>
          <a:p>
            <a:r>
              <a:rPr lang="en-US"/>
              <a:t>   - Modify `_check_events()` to set `self.ship.moving_right` to `True` on `KEYDOWN` and `False` on `KEYUP` for the right arrow key.</a:t>
            </a:r>
            <a:endParaRPr lang="en-US"/>
          </a:p>
          <a:p>
            <a:r>
              <a:rPr lang="en-US"/>
              <a:t>3. **Main Loop Update:**</a:t>
            </a:r>
            <a:endParaRPr lang="en-US"/>
          </a:p>
          <a:p>
            <a:r>
              <a:rPr lang="en-US"/>
              <a:t>   - In `run_game()`, call `self.ship.update()` to adjust the ship's position before updating the screen.</a:t>
            </a:r>
            <a:endParaRPr lang="en-US"/>
          </a:p>
          <a:p>
            <a:r>
              <a:rPr lang="en-US"/>
              <a:t>Running `alien_invasion.py` now allows the ship to move continuously right when the right arrow key is held down.</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241 Moving Both Left and Right</a:t>
            </a:r>
            <a:endParaRPr lang="en-US"/>
          </a:p>
        </p:txBody>
      </p:sp>
      <p:sp>
        <p:nvSpPr>
          <p:cNvPr id="3" name="Content Placeholder 2"/>
          <p:cNvSpPr>
            <a:spLocks noGrp="1"/>
          </p:cNvSpPr>
          <p:nvPr>
            <p:ph sz="half" idx="1"/>
          </p:nvPr>
        </p:nvSpPr>
        <p:spPr/>
        <p:txBody>
          <a:bodyPr>
            <a:normAutofit fontScale="50000"/>
          </a:bodyPr>
          <a:p>
            <a:pPr marL="0" indent="0">
              <a:buNone/>
            </a:pPr>
            <a:endParaRPr lang="en-US"/>
          </a:p>
          <a:p>
            <a:r>
              <a:rPr lang="en-US"/>
              <a:t>We enable the ship to move left and right by adding movement flags and updating the event handling code.</a:t>
            </a:r>
            <a:endParaRPr lang="en-US"/>
          </a:p>
          <a:p>
            <a:r>
              <a:rPr lang="en-US"/>
              <a:t>**Technical Details:**</a:t>
            </a:r>
            <a:endParaRPr lang="en-US"/>
          </a:p>
          <a:p>
            <a:r>
              <a:rPr lang="en-US"/>
              <a:t>1. **Ship Class Updates:**</a:t>
            </a:r>
            <a:endParaRPr lang="en-US"/>
          </a:p>
          <a:p>
            <a:r>
              <a:rPr lang="en-US"/>
              <a:t>   - Add `self.moving_left` flag in `__init__()`.</a:t>
            </a:r>
            <a:endParaRPr lang="en-US"/>
          </a:p>
          <a:p>
            <a:r>
              <a:rPr lang="en-US"/>
              <a:t>   - Update `update()` to move the ship left or right based on flags.</a:t>
            </a:r>
            <a:endParaRPr lang="en-US"/>
          </a:p>
          <a:p>
            <a:r>
              <a:rPr lang="en-US"/>
              <a:t>2. **Event Handling:**</a:t>
            </a:r>
            <a:endParaRPr lang="en-US"/>
          </a:p>
          <a:p>
            <a:r>
              <a:rPr lang="en-US"/>
              <a:t>   - Modify `_check_events()` to set `self.ship.moving_left` and `self.ship.moving_right` flags on `KEYDOWN` and `KEYUP` events for the left and right arrow keys.</a:t>
            </a:r>
            <a:endParaRPr lang="en-US"/>
          </a:p>
          <a:p>
            <a:r>
              <a:rPr lang="en-US"/>
              <a:t>The ship can now move continuously left and right, and stops when both keys are held down.</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242 Adjusting the Ship’s Speed</a:t>
            </a:r>
            <a:endParaRPr lang="en-US"/>
          </a:p>
        </p:txBody>
      </p:sp>
      <p:sp>
        <p:nvSpPr>
          <p:cNvPr id="3" name="Content Placeholder 2"/>
          <p:cNvSpPr>
            <a:spLocks noGrp="1"/>
          </p:cNvSpPr>
          <p:nvPr>
            <p:ph sz="half" idx="1"/>
          </p:nvPr>
        </p:nvSpPr>
        <p:spPr/>
        <p:txBody>
          <a:bodyPr>
            <a:normAutofit fontScale="50000"/>
          </a:bodyPr>
          <a:p>
            <a:pPr marL="0" indent="0">
              <a:buNone/>
            </a:pPr>
            <a:endParaRPr lang="en-US"/>
          </a:p>
          <a:p>
            <a:r>
              <a:rPr lang="en-US"/>
              <a:t>We refine the ship's movement by adjusting its speed and preventing it from moving off-screen.</a:t>
            </a:r>
            <a:endParaRPr lang="en-US"/>
          </a:p>
          <a:p>
            <a:r>
              <a:rPr lang="en-US"/>
              <a:t>**Technical Details:**</a:t>
            </a:r>
            <a:endParaRPr lang="en-US"/>
          </a:p>
          <a:p>
            <a:r>
              <a:rPr lang="en-US"/>
              <a:t>1. **Adjust Ship Speed:**</a:t>
            </a:r>
            <a:endParaRPr lang="en-US"/>
          </a:p>
          <a:p>
            <a:r>
              <a:rPr lang="en-US"/>
              <a:t>   - Add `self.ship_speed` attribute in `Settings` class, set to 1.5 for finer control.</a:t>
            </a:r>
            <a:endParaRPr lang="en-US"/>
          </a:p>
          <a:p>
            <a:r>
              <a:rPr lang="en-US"/>
              <a:t>2. **Update Ship Class:**</a:t>
            </a:r>
            <a:endParaRPr lang="en-US"/>
          </a:p>
          <a:p>
            <a:r>
              <a:rPr lang="en-US"/>
              <a:t>   - Store `self.settings` in `Ship`.</a:t>
            </a:r>
            <a:endParaRPr lang="en-US"/>
          </a:p>
          <a:p>
            <a:r>
              <a:rPr lang="en-US"/>
              <a:t>   - Use a float `self.x` to track the ship's exact position.</a:t>
            </a:r>
            <a:endParaRPr lang="en-US"/>
          </a:p>
          <a:p>
            <a:r>
              <a:rPr lang="en-US"/>
              <a:t>   - Modify `update()` to adjust `self.x` by `self.settings.ship_speed` and update `self.rect.x`.</a:t>
            </a:r>
            <a:endParaRPr lang="en-US"/>
          </a:p>
          <a:p>
            <a:r>
              <a:rPr lang="en-US"/>
              <a:t>These changes enable smoother and more controlled ship movement, ensuring it doesn't disappear off the screen.</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243 Limiting the Ship’s Range</a:t>
            </a:r>
            <a:endParaRPr lang="en-US"/>
          </a:p>
        </p:txBody>
      </p:sp>
      <p:sp>
        <p:nvSpPr>
          <p:cNvPr id="3" name="Content Placeholder 2"/>
          <p:cNvSpPr>
            <a:spLocks noGrp="1"/>
          </p:cNvSpPr>
          <p:nvPr>
            <p:ph sz="half" idx="1"/>
          </p:nvPr>
        </p:nvSpPr>
        <p:spPr>
          <a:xfrm>
            <a:off x="0" y="1826260"/>
            <a:ext cx="6019800" cy="4351020"/>
          </a:xfrm>
        </p:spPr>
        <p:txBody>
          <a:bodyPr>
            <a:noAutofit/>
          </a:bodyPr>
          <a:p>
            <a:pPr>
              <a:buFont typeface="Arial" panose="020B0604020202020204" pitchFamily="34" charset="0"/>
              <a:buChar char="•"/>
            </a:pPr>
            <a:r>
              <a:rPr lang="en-US" sz="1400"/>
              <a:t>We refine the ship's movement by adjusting its speed and limiting its range to prevent it from disappearing off-screen.</a:t>
            </a:r>
            <a:endParaRPr lang="en-US" sz="1400"/>
          </a:p>
          <a:p>
            <a:r>
              <a:rPr lang="en-US" sz="1400"/>
              <a:t>**Technical Details:**</a:t>
            </a:r>
            <a:endParaRPr lang="en-US" sz="1400"/>
          </a:p>
          <a:p>
            <a:r>
              <a:rPr lang="en-US" sz="1400"/>
              <a:t>1. **Ship Speed Adjustment:**</a:t>
            </a:r>
            <a:endParaRPr lang="en-US" sz="1400"/>
          </a:p>
          <a:p>
            <a:r>
              <a:rPr lang="en-US" sz="1400"/>
              <a:t>   - Use `self.settings` in `Ship` to set `self.ship_speed`.</a:t>
            </a:r>
            <a:endParaRPr lang="en-US" sz="1400"/>
          </a:p>
          <a:p>
            <a:r>
              <a:rPr lang="en-US" sz="1400"/>
              <a:t>   - Track ship's position with a float `self.x` to handle fractional movement.</a:t>
            </a:r>
            <a:endParaRPr lang="en-US" sz="1400"/>
          </a:p>
          <a:p>
            <a:r>
              <a:rPr lang="en-US" sz="1400"/>
              <a:t>2. **Movement Update:**</a:t>
            </a:r>
            <a:endParaRPr lang="en-US" sz="1400"/>
          </a:p>
          <a:p>
            <a:r>
              <a:rPr lang="en-US" sz="1400"/>
              <a:t>   - In `update()`, adjust `self.x` by `self.settings.ship_speed` and update `self.rect.x`.</a:t>
            </a:r>
            <a:endParaRPr lang="en-US" sz="1400"/>
          </a:p>
          <a:p>
            <a:r>
              <a:rPr lang="en-US" sz="1400"/>
              <a:t>3. **Limit Ship Range:**</a:t>
            </a:r>
            <a:endParaRPr lang="en-US" sz="1400"/>
          </a:p>
          <a:p>
            <a:r>
              <a:rPr lang="en-US" sz="1400"/>
              <a:t>   - Modify `update()` to check screen boundaries before moving:</a:t>
            </a:r>
            <a:endParaRPr lang="en-US" sz="1400"/>
          </a:p>
          <a:p>
            <a:r>
              <a:rPr lang="en-US" sz="1400"/>
              <a:t>     - `self.moving_right` checks `self.rect.right &lt; self.screen_rect.right`.</a:t>
            </a:r>
            <a:endParaRPr lang="en-US" sz="1400"/>
          </a:p>
          <a:p>
            <a:r>
              <a:rPr lang="en-US" sz="1400"/>
              <a:t>     - `self.moving_left` checks `self.rect.left &gt; 0`.</a:t>
            </a:r>
            <a:endParaRPr lang="en-US" sz="1400"/>
          </a:p>
          <a:p>
            <a:r>
              <a:rPr lang="en-US" sz="1400"/>
              <a:t>These changes ensure smooth, controlled movement and keep the ship within screen bounds.</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226 Web Applications</a:t>
            </a:r>
            <a:endParaRPr lang="en-US"/>
          </a:p>
        </p:txBody>
      </p:sp>
      <p:sp>
        <p:nvSpPr>
          <p:cNvPr id="3" name="Content Placeholder 2"/>
          <p:cNvSpPr>
            <a:spLocks noGrp="1"/>
          </p:cNvSpPr>
          <p:nvPr>
            <p:ph sz="half" idx="1"/>
          </p:nvPr>
        </p:nvSpPr>
        <p:spPr/>
        <p:txBody>
          <a:bodyPr>
            <a:normAutofit fontScale="50000"/>
          </a:bodyPr>
          <a:p>
            <a:pPr marL="0" indent="0">
              <a:buNone/>
            </a:pPr>
            <a:r>
              <a:rPr lang="en-US"/>
              <a:t>This section introduces a project on building a web application for learning journals using Django. You'll learn to create user accounts, manage topics, and deploy the app to a public server. </a:t>
            </a:r>
            <a:endParaRPr lang="en-US"/>
          </a:p>
          <a:p>
            <a:r>
              <a:rPr lang="en-US"/>
              <a:t>* **Project Focus:** Web application development with Django.</a:t>
            </a:r>
            <a:endParaRPr lang="en-US"/>
          </a:p>
          <a:p>
            <a:r>
              <a:rPr lang="en-US"/>
              <a:t>* **Application Purpose:** Create and manage learning journals with user accounts, topics, and entries.</a:t>
            </a:r>
            <a:endParaRPr lang="en-US"/>
          </a:p>
          <a:p>
            <a:r>
              <a:rPr lang="en-US"/>
              <a:t>* **Key Skills Learned:**</a:t>
            </a:r>
            <a:endParaRPr lang="en-US"/>
          </a:p>
          <a:p>
            <a:r>
              <a:rPr lang="en-US"/>
              <a:t>    * User account creation and management with Django.</a:t>
            </a:r>
            <a:endParaRPr lang="en-US"/>
          </a:p>
          <a:p>
            <a:r>
              <a:rPr lang="en-US"/>
              <a:t>    * Data handling for topics and entries.</a:t>
            </a:r>
            <a:endParaRPr lang="en-US"/>
          </a:p>
          <a:p>
            <a:r>
              <a:rPr lang="en-US"/>
              <a:t>    * Web application deployment to a remote server.</a:t>
            </a:r>
            <a:endParaRPr lang="en-US"/>
          </a:p>
          <a:p>
            <a:r>
              <a:rPr lang="en-US"/>
              <a:t>* **Target Audience:** Learners with foundational Python knowledge (presumably from Part I).</a:t>
            </a:r>
            <a:endParaRPr lang="en-US"/>
          </a:p>
          <a:p>
            <a:r>
              <a:rPr lang="en-US"/>
              <a:t>* **Learning Outcome:** Build basic web applications using Django framework.</a:t>
            </a:r>
            <a:endParaRPr lang="en-US"/>
          </a:p>
          <a:p>
            <a:r>
              <a:rPr lang="en-US"/>
              <a:t>* **Next Steps:** Explore more advanced Django resources for complex web app development.</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244 Refactoring _check_events()</a:t>
            </a:r>
            <a:endParaRPr lang="en-US"/>
          </a:p>
        </p:txBody>
      </p:sp>
      <p:sp>
        <p:nvSpPr>
          <p:cNvPr id="3" name="Content Placeholder 2"/>
          <p:cNvSpPr>
            <a:spLocks noGrp="1"/>
          </p:cNvSpPr>
          <p:nvPr>
            <p:ph sz="half" idx="1"/>
          </p:nvPr>
        </p:nvSpPr>
        <p:spPr/>
        <p:txBody>
          <a:bodyPr>
            <a:noAutofit/>
          </a:bodyPr>
          <a:p>
            <a:pPr>
              <a:buFont typeface="Arial" panose="020B0604020202020204" pitchFamily="34" charset="0"/>
              <a:buChar char="•"/>
            </a:pPr>
            <a:r>
              <a:rPr lang="en-US" sz="1400"/>
              <a:t>We refactor `_check_events()` for better organization and add a keyboard shortcut to quit the game.</a:t>
            </a:r>
            <a:endParaRPr lang="en-US" sz="1400"/>
          </a:p>
          <a:p>
            <a:r>
              <a:rPr lang="en-US" sz="1400"/>
              <a:t>**Technical Details:**</a:t>
            </a:r>
            <a:endParaRPr lang="en-US" sz="1400"/>
          </a:p>
          <a:p>
            <a:r>
              <a:rPr lang="en-US" sz="1400"/>
              <a:t>1. **Event Handling Refactor:**</a:t>
            </a:r>
            <a:endParaRPr lang="en-US" sz="1400"/>
          </a:p>
          <a:p>
            <a:r>
              <a:rPr lang="en-US" sz="1400"/>
              <a:t>   - Split `_check_events()` into `_check_keydown_events()` and `_check_keyup_events()`.</a:t>
            </a:r>
            <a:endParaRPr lang="en-US" sz="1400"/>
          </a:p>
          <a:p>
            <a:r>
              <a:rPr lang="en-US" sz="1400"/>
              <a:t>   - Handle `KEYDOWN` and `KEYUP` events separately for cleaner code.</a:t>
            </a:r>
            <a:endParaRPr lang="en-US" sz="1400"/>
          </a:p>
          <a:p>
            <a:r>
              <a:rPr lang="en-US" sz="1400"/>
              <a:t>2. **Quit Shortcut:**</a:t>
            </a:r>
            <a:endParaRPr lang="en-US" sz="1400"/>
          </a:p>
          <a:p>
            <a:r>
              <a:rPr lang="en-US" sz="1400"/>
              <a:t>   - In `_check_keydown_events()`, add functionality to quit the game when `Q` is pressed.</a:t>
            </a:r>
            <a:endParaRPr lang="en-US" sz="1400"/>
          </a:p>
          <a:p>
            <a:r>
              <a:rPr lang="en-US" sz="1400"/>
              <a:t>This refactor simplifies event handling, making future development easier, and adds a convenient keyboard shortcut for quitting the game.</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245 Running the Game in Fullscreen Mode</a:t>
            </a:r>
            <a:endParaRPr lang="en-US"/>
          </a:p>
        </p:txBody>
      </p:sp>
      <p:sp>
        <p:nvSpPr>
          <p:cNvPr id="3" name="Content Placeholder 2"/>
          <p:cNvSpPr>
            <a:spLocks noGrp="1"/>
          </p:cNvSpPr>
          <p:nvPr>
            <p:ph sz="half" idx="1"/>
          </p:nvPr>
        </p:nvSpPr>
        <p:spPr/>
        <p:txBody>
          <a:bodyPr>
            <a:normAutofit fontScale="60000"/>
          </a:bodyPr>
          <a:p>
            <a:pPr marL="0" indent="0">
              <a:buNone/>
            </a:pPr>
            <a:r>
              <a:rPr lang="en-US"/>
              <a:t>We enable fullscreen mode in Pygame for better visual experience and potentially improved performance on some systems.</a:t>
            </a:r>
            <a:endParaRPr lang="en-US"/>
          </a:p>
          <a:p>
            <a:pPr marL="0" indent="0">
              <a:buNone/>
            </a:pPr>
            <a:r>
              <a:rPr lang="en-US"/>
              <a:t>**Technical Details:**</a:t>
            </a:r>
            <a:endParaRPr lang="en-US"/>
          </a:p>
          <a:p>
            <a:pPr marL="0" indent="0">
              <a:buNone/>
            </a:pPr>
            <a:r>
              <a:rPr lang="en-US"/>
              <a:t>1. **Initialize Fullscreen Mode:**</a:t>
            </a:r>
            <a:endParaRPr lang="en-US"/>
          </a:p>
          <a:p>
            <a:pPr marL="0" indent="0">
              <a:buNone/>
            </a:pPr>
            <a:r>
              <a:rPr lang="en-US"/>
              <a:t>   - In `__init__()`, set the screen mode to fullscreen with `pygame.display.set_mode((0, 0), pygame.FULLSCREEN)`.</a:t>
            </a:r>
            <a:endParaRPr lang="en-US"/>
          </a:p>
          <a:p>
            <a:pPr marL="0" indent="0">
              <a:buNone/>
            </a:pPr>
            <a:r>
              <a:rPr lang="en-US"/>
              <a:t>   - Update `screen_width` and `screen_height` in settings using the screen's rect attributes.</a:t>
            </a:r>
            <a:endParaRPr lang="en-US"/>
          </a:p>
          <a:p>
            <a:pPr marL="0" indent="0">
              <a:buNone/>
            </a:pPr>
            <a:r>
              <a:rPr lang="en-US"/>
              <a:t>Ensure the quit shortcut (`Q` key) is functional for convenient exiting from fullscreen mode. If fullscreen isn't preferred, revert to the original windowed mode settings.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246 alien_invasion.py </a:t>
            </a:r>
            <a:endParaRPr lang="en-US"/>
          </a:p>
        </p:txBody>
      </p:sp>
      <p:sp>
        <p:nvSpPr>
          <p:cNvPr id="3" name="Content Placeholder 2"/>
          <p:cNvSpPr>
            <a:spLocks noGrp="1"/>
          </p:cNvSpPr>
          <p:nvPr>
            <p:ph sz="half" idx="1"/>
          </p:nvPr>
        </p:nvSpPr>
        <p:spPr/>
        <p:txBody>
          <a:bodyPr>
            <a:noAutofit/>
          </a:bodyPr>
          <a:p>
            <a:pPr>
              <a:buFont typeface="Arial" panose="020B0604020202020204" pitchFamily="34" charset="0"/>
              <a:buChar char="•"/>
            </a:pPr>
            <a:r>
              <a:rPr lang="en-US" sz="1400"/>
              <a:t>Before adding the ability to shoot bullets, we review the organization of our project files to clarify their roles and structure.</a:t>
            </a:r>
            <a:endParaRPr lang="en-US" sz="1400"/>
          </a:p>
          <a:p>
            <a:r>
              <a:rPr lang="en-US" sz="1400"/>
              <a:t>**Technical Details:**</a:t>
            </a:r>
            <a:endParaRPr lang="en-US" sz="1400"/>
          </a:p>
          <a:p>
            <a:r>
              <a:rPr lang="en-US" sz="1400"/>
              <a:t>1. **alien_invasion.py:**</a:t>
            </a:r>
            <a:endParaRPr lang="en-US" sz="1400"/>
          </a:p>
          <a:p>
            <a:r>
              <a:rPr lang="en-US" sz="1400"/>
              <a:t>   - Contains the `AlienInvasion` class, which initializes settings, the display surface, and the ship instance.</a:t>
            </a:r>
            <a:endParaRPr lang="en-US" sz="1400"/>
          </a:p>
          <a:p>
            <a:r>
              <a:rPr lang="en-US" sz="1400"/>
              <a:t>   - The main loop calls `_check_events()`, `ship.update()`, and `_update_screen()`, and ticks the clock.</a:t>
            </a:r>
            <a:endParaRPr lang="en-US" sz="1400"/>
          </a:p>
          <a:p>
            <a:r>
              <a:rPr lang="en-US" sz="1400"/>
              <a:t>2. **settings.py:**</a:t>
            </a:r>
            <a:endParaRPr lang="en-US" sz="1400"/>
          </a:p>
          <a:p>
            <a:r>
              <a:rPr lang="en-US" sz="1400"/>
              <a:t>   - Contains the `Settings` class to initialize game appearance and ship speed.</a:t>
            </a:r>
            <a:endParaRPr lang="en-US" sz="1400"/>
          </a:p>
          <a:p>
            <a:r>
              <a:rPr lang="en-US" sz="1400"/>
              <a:t>3. **ship.py:**</a:t>
            </a:r>
            <a:endParaRPr lang="en-US" sz="1400"/>
          </a:p>
          <a:p>
            <a:r>
              <a:rPr lang="en-US" sz="1400"/>
              <a:t>   - Contains the `Ship` class with methods for initialization (`__init__()`), position updates (`update()`), and drawing (`blitme()`).</a:t>
            </a:r>
            <a:endParaRPr lang="en-US" sz="1400"/>
          </a:p>
          <a:p>
            <a:r>
              <a:rPr lang="en-US" sz="1400"/>
              <a:t>These files are imported into `alien_invasion.py`, the main file to run the game. Next, we'll add bullet functionality.</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247 Shooting Bullets</a:t>
            </a:r>
            <a:endParaRPr lang="en-US"/>
          </a:p>
        </p:txBody>
      </p:sp>
      <p:sp>
        <p:nvSpPr>
          <p:cNvPr id="3" name="Content Placeholder 2"/>
          <p:cNvSpPr>
            <a:spLocks noGrp="1"/>
          </p:cNvSpPr>
          <p:nvPr>
            <p:ph sz="half" idx="1"/>
          </p:nvPr>
        </p:nvSpPr>
        <p:spPr/>
        <p:txBody>
          <a:bodyPr/>
          <a:p>
            <a:pPr>
              <a:buFont typeface="Arial" panose="020B0604020202020204" pitchFamily="34" charset="0"/>
              <a:buChar char="•"/>
            </a:pPr>
            <a:r>
              <a:rPr lang="en-US" sz="1600"/>
              <a:t>We add the ability to shoot bullets by creating a `Bullet` class and updating game settings to handle bullet attributes and behavior.</a:t>
            </a:r>
            <a:endParaRPr lang="en-US" sz="1600"/>
          </a:p>
          <a:p>
            <a:r>
              <a:rPr lang="en-US" sz="1600"/>
              <a:t>**Technical Details:**</a:t>
            </a:r>
            <a:endParaRPr lang="en-US" sz="1600"/>
          </a:p>
          <a:p>
            <a:r>
              <a:rPr lang="en-US" sz="1600"/>
              <a:t>1. **Bullet Settings:**</a:t>
            </a:r>
            <a:endParaRPr lang="en-US" sz="1600"/>
          </a:p>
          <a:p>
            <a:r>
              <a:rPr lang="en-US" sz="1600"/>
              <a:t>   - In `settings.py`, define bullet attributes: speed, size, and color.</a:t>
            </a:r>
            <a:endParaRPr lang="en-US" sz="1600"/>
          </a:p>
          <a:p>
            <a:r>
              <a:rPr lang="en-US" sz="1600"/>
              <a:t>2. **Create Bullet Class:**</a:t>
            </a:r>
            <a:endParaRPr lang="en-US" sz="1600"/>
          </a:p>
          <a:p>
            <a:r>
              <a:rPr lang="en-US" sz="1600"/>
              <a:t>   - In `bullet.py`, create the `Bullet` class inheriting from `Sprite`.</a:t>
            </a:r>
            <a:endParaRPr lang="en-US" sz="1600"/>
          </a:p>
          <a:p>
            <a:r>
              <a:rPr lang="en-US" sz="1600"/>
              <a:t>   - Initialize bullet properties and set its initial position based on the ship's current position.</a:t>
            </a:r>
            <a:endParaRPr lang="en-US" sz="1600"/>
          </a:p>
          <a:p>
            <a:r>
              <a:rPr lang="en-US" sz="1600"/>
              <a:t>This setup allows the player to fire bullets by pressing the spacebar, with bullets traveling upward until they exit the screen.</a:t>
            </a: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248 Storing Bullets in a Group</a:t>
            </a:r>
            <a:endParaRPr lang="en-US"/>
          </a:p>
        </p:txBody>
      </p:sp>
      <p:sp>
        <p:nvSpPr>
          <p:cNvPr id="3" name="Content Placeholder 2"/>
          <p:cNvSpPr>
            <a:spLocks noGrp="1"/>
          </p:cNvSpPr>
          <p:nvPr>
            <p:ph sz="half" idx="1"/>
          </p:nvPr>
        </p:nvSpPr>
        <p:spPr/>
        <p:txBody>
          <a:bodyPr>
            <a:noAutofit/>
          </a:bodyPr>
          <a:p>
            <a:pPr>
              <a:buFont typeface="Arial" panose="020B0604020202020204" pitchFamily="34" charset="0"/>
              <a:buChar char="•"/>
            </a:pPr>
            <a:r>
              <a:rPr lang="en-US" sz="1200"/>
              <a:t>We enhance the game by adding the ability to shoot bullets. This involves creating a `Bullet` class, managing bullet movement, and storing bullets in a group for easy management.</a:t>
            </a:r>
            <a:endParaRPr lang="en-US" sz="1200"/>
          </a:p>
          <a:p>
            <a:r>
              <a:rPr lang="en-US" sz="1200"/>
              <a:t>**Technical Details:**</a:t>
            </a:r>
            <a:endParaRPr lang="en-US" sz="1200"/>
          </a:p>
          <a:p>
            <a:r>
              <a:rPr lang="en-US" sz="1200"/>
              <a:t>1. **Initialize Bullet:**</a:t>
            </a:r>
            <a:endParaRPr lang="en-US" sz="1200"/>
          </a:p>
          <a:p>
            <a:r>
              <a:rPr lang="en-US" sz="1200"/>
              <a:t>   - Inherit from `Sprite` using `super()`.</a:t>
            </a:r>
            <a:endParaRPr lang="en-US" sz="1200"/>
          </a:p>
          <a:p>
            <a:r>
              <a:rPr lang="en-US" sz="1200"/>
              <a:t>   - Create bullet's `rect` using `pygame.Rect()`, setting its position relative to the ship.</a:t>
            </a:r>
            <a:endParaRPr lang="en-US" sz="1200"/>
          </a:p>
          <a:p>
            <a:r>
              <a:rPr lang="en-US" sz="1200"/>
              <a:t>   - Use a float for the bullet's y-coordinate for fine speed adjustments.</a:t>
            </a:r>
            <a:endParaRPr lang="en-US" sz="1200"/>
          </a:p>
          <a:p>
            <a:r>
              <a:rPr lang="en-US" sz="1200"/>
              <a:t>2. **Bullet Movement and Drawing:**</a:t>
            </a:r>
            <a:endParaRPr lang="en-US" sz="1200"/>
          </a:p>
          <a:p>
            <a:r>
              <a:rPr lang="en-US" sz="1200"/>
              <a:t>   - `update()`: Move the bullet up by decreasing its y-coordinate.</a:t>
            </a:r>
            <a:endParaRPr lang="en-US" sz="1200"/>
          </a:p>
          <a:p>
            <a:r>
              <a:rPr lang="en-US" sz="1200"/>
              <a:t>   - `draw_bullet()`: Draw the bullet on the screen using `pygame.draw.rect()`.</a:t>
            </a:r>
            <a:endParaRPr lang="en-US" sz="1200"/>
          </a:p>
          <a:p>
            <a:r>
              <a:rPr lang="en-US" sz="1200"/>
              <a:t>3. **Store Bullets:**</a:t>
            </a:r>
            <a:endParaRPr lang="en-US" sz="1200"/>
          </a:p>
          <a:p>
            <a:r>
              <a:rPr lang="en-US" sz="1200"/>
              <a:t>   - Use `pygame.sprite.Group` in `AlienInvasion` to manage active bullets and update their positions and display.</a:t>
            </a:r>
            <a:endParaRPr lang="en-US" sz="1200"/>
          </a:p>
          <a:p>
            <a:r>
              <a:rPr lang="en-US" sz="1200"/>
              <a:t>These additions allow firing and managing bullets effectively in the game.</a:t>
            </a:r>
            <a:endParaRPr lang="en-US" sz="12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249 Firing Bullets</a:t>
            </a:r>
            <a:endParaRPr lang="en-US"/>
          </a:p>
        </p:txBody>
      </p:sp>
      <p:sp>
        <p:nvSpPr>
          <p:cNvPr id="3" name="Content Placeholder 2"/>
          <p:cNvSpPr>
            <a:spLocks noGrp="1"/>
          </p:cNvSpPr>
          <p:nvPr>
            <p:ph sz="half" idx="1"/>
          </p:nvPr>
        </p:nvSpPr>
        <p:spPr/>
        <p:txBody>
          <a:bodyPr>
            <a:noAutofit/>
          </a:bodyPr>
          <a:p>
            <a:pPr marL="0" indent="0">
              <a:buNone/>
            </a:pPr>
            <a:endParaRPr lang="en-US" sz="1400"/>
          </a:p>
          <a:p>
            <a:r>
              <a:rPr lang="en-US" sz="1400"/>
              <a:t>We add bullet firing capability by integrating the `Bullet` class, updating bullet positions, and managing bullet groups.</a:t>
            </a:r>
            <a:endParaRPr lang="en-US" sz="1400"/>
          </a:p>
          <a:p>
            <a:r>
              <a:rPr lang="en-US" sz="1400"/>
              <a:t>**Technical Details:**</a:t>
            </a:r>
            <a:endParaRPr lang="en-US" sz="1400"/>
          </a:p>
          <a:p>
            <a:r>
              <a:rPr lang="en-US" sz="1400"/>
              <a:t>1. **Import and Initialize Bullets:**</a:t>
            </a:r>
            <a:endParaRPr lang="en-US" sz="1400"/>
          </a:p>
          <a:p>
            <a:r>
              <a:rPr lang="en-US" sz="1400"/>
              <a:t>   - Import `Bullet` class.</a:t>
            </a:r>
            <a:endParaRPr lang="en-US" sz="1400"/>
          </a:p>
          <a:p>
            <a:r>
              <a:rPr lang="en-US" sz="1400"/>
              <a:t>   - Initialize a `pygame.sprite.Group` for bullets in `__init__()`.</a:t>
            </a:r>
            <a:endParaRPr lang="en-US" sz="1400"/>
          </a:p>
          <a:p>
            <a:r>
              <a:rPr lang="en-US" sz="1400"/>
              <a:t>2. **Update Bullet Positions:**</a:t>
            </a:r>
            <a:endParaRPr lang="en-US" sz="1400"/>
          </a:p>
          <a:p>
            <a:r>
              <a:rPr lang="en-US" sz="1400"/>
              <a:t>   - Call `self.bullets.update()` in the main loop to update each bullet's position.</a:t>
            </a:r>
            <a:endParaRPr lang="en-US" sz="1400"/>
          </a:p>
          <a:p>
            <a:r>
              <a:rPr lang="en-US" sz="1400"/>
              <a:t>3. **Fire Bullets:**</a:t>
            </a:r>
            <a:endParaRPr lang="en-US" sz="1400"/>
          </a:p>
          <a:p>
            <a:r>
              <a:rPr lang="en-US" sz="1400"/>
              <a:t>   - Modify `_check_keydown_events()` to call `_fire_bullet()` when the spacebar is pressed.</a:t>
            </a:r>
            <a:endParaRPr lang="en-US" sz="1400"/>
          </a:p>
          <a:p>
            <a:r>
              <a:rPr lang="en-US" sz="1400"/>
              <a:t>   - `_fire_bullet()` creates a new bullet and adds it to the `bullets` group.</a:t>
            </a:r>
            <a:endParaRPr lang="en-US" sz="1400"/>
          </a:p>
          <a:p>
            <a:r>
              <a:rPr lang="en-US" sz="1400"/>
              <a:t>These changes enable the player to fire bullets that move and are drawn on the screen.</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250 Deleting Old Bullets</a:t>
            </a:r>
            <a:endParaRPr lang="en-US"/>
          </a:p>
        </p:txBody>
      </p:sp>
      <p:sp>
        <p:nvSpPr>
          <p:cNvPr id="3" name="Content Placeholder 2"/>
          <p:cNvSpPr>
            <a:spLocks noGrp="1"/>
          </p:cNvSpPr>
          <p:nvPr>
            <p:ph sz="half" idx="1"/>
          </p:nvPr>
        </p:nvSpPr>
        <p:spPr/>
        <p:txBody>
          <a:bodyPr>
            <a:noAutofit/>
          </a:bodyPr>
          <a:p>
            <a:pPr>
              <a:buFont typeface="Arial" panose="020B0604020202020204" pitchFamily="34" charset="0"/>
              <a:buChar char="•"/>
            </a:pPr>
            <a:r>
              <a:rPr lang="en-US" sz="1400"/>
              <a:t>We enable bullet firing, drawing, and manage bullet cleanup to prevent memory and processing issues.</a:t>
            </a:r>
            <a:endParaRPr lang="en-US" sz="1400"/>
          </a:p>
          <a:p>
            <a:r>
              <a:rPr lang="en-US" sz="1400"/>
              <a:t>**Technical Details:**</a:t>
            </a:r>
            <a:endParaRPr lang="en-US" sz="1400"/>
          </a:p>
          <a:p>
            <a:r>
              <a:rPr lang="en-US" sz="1400"/>
              <a:t>1. **Update Screen:**</a:t>
            </a:r>
            <a:endParaRPr lang="en-US" sz="1400"/>
          </a:p>
          <a:p>
            <a:r>
              <a:rPr lang="en-US" sz="1400"/>
              <a:t>   - In `_update_screen()`, fill the background, draw each bullet, draw the ship, and flip the display.</a:t>
            </a:r>
            <a:endParaRPr lang="en-US" sz="1400"/>
          </a:p>
          <a:p>
            <a:r>
              <a:rPr lang="en-US" sz="1400"/>
              <a:t>   - Use `for bullet in self.bullets.sprites(): bullet.draw_bullet()` to draw all bullets.</a:t>
            </a:r>
            <a:endParaRPr lang="en-US" sz="1400"/>
          </a:p>
          <a:p>
            <a:r>
              <a:rPr lang="en-US" sz="1400"/>
              <a:t>2. **Fire Bullets:**</a:t>
            </a:r>
            <a:endParaRPr lang="en-US" sz="1400"/>
          </a:p>
          <a:p>
            <a:r>
              <a:rPr lang="en-US" sz="1400"/>
              <a:t>   - `_fire_bullet()` creates and adds a new bullet to `self.bullets` when the spacebar is pressed.</a:t>
            </a:r>
            <a:endParaRPr lang="en-US" sz="1400"/>
          </a:p>
          <a:p>
            <a:r>
              <a:rPr lang="en-US" sz="1400"/>
              <a:t>3. **Bullet Cleanup:**</a:t>
            </a:r>
            <a:endParaRPr lang="en-US" sz="1400"/>
          </a:p>
          <a:p>
            <a:r>
              <a:rPr lang="en-US" sz="1400"/>
              <a:t>   - Ensure bullets are properly removed from memory after they move off-screen.</a:t>
            </a:r>
            <a:endParaRPr lang="en-US" sz="1400"/>
          </a:p>
          <a:p>
            <a:r>
              <a:rPr lang="en-US" sz="1400"/>
              <a:t>These changes allow continuous ship movement, bullet firing, and efficient memory usage.</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251 Limiting the Number of Bullets</a:t>
            </a:r>
            <a:endParaRPr lang="en-US"/>
          </a:p>
        </p:txBody>
      </p:sp>
      <p:sp>
        <p:nvSpPr>
          <p:cNvPr id="3" name="Content Placeholder 2"/>
          <p:cNvSpPr>
            <a:spLocks noGrp="1"/>
          </p:cNvSpPr>
          <p:nvPr>
            <p:ph sz="half" idx="1"/>
          </p:nvPr>
        </p:nvSpPr>
        <p:spPr/>
        <p:txBody>
          <a:bodyPr/>
          <a:p>
            <a:pPr marL="0" indent="0">
              <a:buNone/>
            </a:pPr>
            <a:endParaRPr lang="en-US" sz="1600"/>
          </a:p>
          <a:p>
            <a:r>
              <a:rPr lang="en-US" sz="1600"/>
              <a:t>We optimize bullet management by removing off-screen bullets and limiting the number of active bullets to enhance performance and gameplay.</a:t>
            </a:r>
            <a:endParaRPr lang="en-US" sz="1600"/>
          </a:p>
          <a:p>
            <a:r>
              <a:rPr lang="en-US" sz="1600"/>
              <a:t>**Technical Details:**</a:t>
            </a:r>
            <a:endParaRPr lang="en-US" sz="1600"/>
          </a:p>
          <a:p>
            <a:r>
              <a:rPr lang="en-US" sz="1600"/>
              <a:t>1. **Remove Old Bullets:**</a:t>
            </a:r>
            <a:endParaRPr lang="en-US" sz="1600"/>
          </a:p>
          <a:p>
            <a:r>
              <a:rPr lang="en-US" sz="1600"/>
              <a:t>   - In `run_game()`, iterate over a copy of `self.bullets` and remove bullets whose `rect.bottom` is less than or equal to 0.</a:t>
            </a:r>
            <a:endParaRPr lang="en-US" sz="1600"/>
          </a:p>
          <a:p>
            <a:r>
              <a:rPr lang="en-US" sz="1600"/>
              <a:t>2. **Limit Bullets:**</a:t>
            </a:r>
            <a:endParaRPr lang="en-US" sz="1600"/>
          </a:p>
          <a:p>
            <a:r>
              <a:rPr lang="en-US" sz="1600"/>
              <a:t>   - In `settings.py`, add `self.bullets_allowed` to limit the number of active bullets.</a:t>
            </a:r>
            <a:endParaRPr lang="en-US" sz="1600"/>
          </a:p>
          <a:p>
            <a:r>
              <a:rPr lang="en-US" sz="1600"/>
              <a:t>This ensures old bullets are cleaned up efficiently and encourages accurate shooting by limiting the number of bullets on screen.</a:t>
            </a: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252 Creating the _update_bullets() Method</a:t>
            </a:r>
            <a:endParaRPr lang="en-US"/>
          </a:p>
        </p:txBody>
      </p:sp>
      <p:sp>
        <p:nvSpPr>
          <p:cNvPr id="3" name="Content Placeholder 2"/>
          <p:cNvSpPr>
            <a:spLocks noGrp="1"/>
          </p:cNvSpPr>
          <p:nvPr>
            <p:ph sz="half" idx="1"/>
          </p:nvPr>
        </p:nvSpPr>
        <p:spPr/>
        <p:txBody>
          <a:bodyPr>
            <a:normAutofit fontScale="50000"/>
          </a:bodyPr>
          <a:p>
            <a:pPr marL="0" indent="0">
              <a:buNone/>
            </a:pPr>
            <a:endParaRPr lang="en-US"/>
          </a:p>
          <a:p>
            <a:r>
              <a:rPr lang="en-US"/>
              <a:t>We limit the number of bullets to three and refactor bullet management into a separate method to keep the main game loop clean and efficient.</a:t>
            </a:r>
            <a:endParaRPr lang="en-US"/>
          </a:p>
          <a:p>
            <a:r>
              <a:rPr lang="en-US"/>
              <a:t>**Technical Details:**</a:t>
            </a:r>
            <a:endParaRPr lang="en-US"/>
          </a:p>
          <a:p>
            <a:r>
              <a:rPr lang="en-US"/>
              <a:t>1. **Limit Bullets:**</a:t>
            </a:r>
            <a:endParaRPr lang="en-US"/>
          </a:p>
          <a:p>
            <a:r>
              <a:rPr lang="en-US"/>
              <a:t>   - In `_fire_bullet()`, check if the number of bullets is less than `self.settings.bullets_allowed` before adding a new bullet.</a:t>
            </a:r>
            <a:endParaRPr lang="en-US"/>
          </a:p>
          <a:p>
            <a:r>
              <a:rPr lang="en-US"/>
              <a:t>2. **Refactor Bullet Updates:**</a:t>
            </a:r>
            <a:endParaRPr lang="en-US"/>
          </a:p>
          <a:p>
            <a:r>
              <a:rPr lang="en-US"/>
              <a:t>   - Move bullet update and cleanup logic to `_update_bullets()`.</a:t>
            </a:r>
            <a:endParaRPr lang="en-US"/>
          </a:p>
          <a:p>
            <a:r>
              <a:rPr lang="en-US"/>
              <a:t>3. **Main Loop Simplification:**</a:t>
            </a:r>
            <a:endParaRPr lang="en-US"/>
          </a:p>
          <a:p>
            <a:r>
              <a:rPr lang="en-US"/>
              <a:t>   - The main loop in `run_game()` now calls `_check_events()`, `self.ship.update()`, `_update_bullets()`, and `_update_screen()`, keeping it concise.</a:t>
            </a:r>
            <a:endParaRPr lang="en-US"/>
          </a:p>
          <a:p>
            <a:r>
              <a:rPr lang="en-US"/>
              <a:t>These changes enhance performance and maintain a clean, organized code structure.</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253 Summary</a:t>
            </a:r>
            <a:endParaRPr lang="en-US"/>
          </a:p>
        </p:txBody>
      </p:sp>
      <p:sp>
        <p:nvSpPr>
          <p:cNvPr id="3" name="Content Placeholder 2"/>
          <p:cNvSpPr>
            <a:spLocks noGrp="1"/>
          </p:cNvSpPr>
          <p:nvPr>
            <p:ph sz="half" idx="1"/>
          </p:nvPr>
        </p:nvSpPr>
        <p:spPr>
          <a:xfrm>
            <a:off x="838200" y="1691005"/>
            <a:ext cx="5181600" cy="4486275"/>
          </a:xfrm>
        </p:spPr>
        <p:txBody>
          <a:bodyPr>
            <a:noAutofit/>
          </a:bodyPr>
          <a:p>
            <a:pPr>
              <a:buFont typeface="Arial" panose="020B0604020202020204" pitchFamily="34" charset="0"/>
              <a:buChar char="•"/>
            </a:pPr>
            <a:r>
              <a:rPr lang="en-US" sz="1400"/>
              <a:t>We verify the bullet-firing functionality and summarize key concepts learned, preparing to add more features in the next chapter.</a:t>
            </a:r>
            <a:endParaRPr lang="en-US" sz="1400"/>
          </a:p>
          <a:p>
            <a:r>
              <a:rPr lang="en-US" sz="1400"/>
              <a:t>**Technical Details:**</a:t>
            </a:r>
            <a:endParaRPr lang="en-US" sz="1400"/>
          </a:p>
          <a:p>
            <a:r>
              <a:rPr lang="en-US" sz="1400"/>
              <a:t>1. **Verify Bullet Firing:**</a:t>
            </a:r>
            <a:endParaRPr lang="en-US" sz="1400"/>
          </a:p>
          <a:p>
            <a:r>
              <a:rPr lang="en-US" sz="1400"/>
              <a:t>   - Run `alien_invasion.py` to ensure bullets fire correctly without errors.</a:t>
            </a:r>
            <a:endParaRPr lang="en-US" sz="1400"/>
          </a:p>
          <a:p>
            <a:r>
              <a:rPr lang="en-US" sz="1400"/>
              <a:t>2. **Sideways Shooter Exercise:**</a:t>
            </a:r>
            <a:endParaRPr lang="en-US" sz="1400"/>
          </a:p>
          <a:p>
            <a:r>
              <a:rPr lang="en-US" sz="1400"/>
              <a:t>   - Create a game where a ship moves up and down on the left side and fires bullets to the right.</a:t>
            </a:r>
            <a:endParaRPr lang="en-US" sz="1400"/>
          </a:p>
          <a:p>
            <a:r>
              <a:rPr lang="en-US" sz="1400"/>
              <a:t>**Summary:**</a:t>
            </a:r>
            <a:endParaRPr lang="en-US" sz="1400"/>
          </a:p>
          <a:p>
            <a:r>
              <a:rPr lang="en-US" sz="1400"/>
              <a:t>- Planned and structured a Pygame project.</a:t>
            </a:r>
            <a:endParaRPr lang="en-US" sz="1400"/>
          </a:p>
          <a:p>
            <a:r>
              <a:rPr lang="en-US" sz="1400"/>
              <a:t>- Set background colors and stored settings in a class.</a:t>
            </a:r>
            <a:endParaRPr lang="en-US" sz="1400"/>
          </a:p>
          <a:p>
            <a:r>
              <a:rPr lang="en-US" sz="1400"/>
              <a:t>- Drew images and enabled player-controlled movement.</a:t>
            </a:r>
            <a:endParaRPr lang="en-US" sz="1400"/>
          </a:p>
          <a:p>
            <a:r>
              <a:rPr lang="en-US" sz="1400"/>
              <a:t>- Managed moving elements like bullets and cleaned up unused objects.</a:t>
            </a:r>
            <a:endParaRPr lang="en-US" sz="1400"/>
          </a:p>
          <a:p>
            <a:r>
              <a:rPr lang="en-US" sz="1400"/>
              <a:t>- Refactored code regularly for maintainability.</a:t>
            </a:r>
            <a:endParaRPr lang="en-US" sz="1400"/>
          </a:p>
          <a:p>
            <a:r>
              <a:rPr lang="en-US" sz="1400"/>
              <a:t>Next, we’ll add aliens to the game in Chapter 13.</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227 A SHIP THAT FIRES BULLETS</a:t>
            </a:r>
            <a:endParaRPr lang="en-US"/>
          </a:p>
        </p:txBody>
      </p:sp>
      <p:sp>
        <p:nvSpPr>
          <p:cNvPr id="3" name="Content Placeholder 2"/>
          <p:cNvSpPr>
            <a:spLocks noGrp="1"/>
          </p:cNvSpPr>
          <p:nvPr>
            <p:ph sz="half" idx="1"/>
          </p:nvPr>
        </p:nvSpPr>
        <p:spPr/>
        <p:txBody>
          <a:bodyPr>
            <a:normAutofit fontScale="40000"/>
          </a:bodyPr>
          <a:p>
            <a:pPr marL="0" indent="0">
              <a:buNone/>
            </a:pPr>
            <a:r>
              <a:rPr lang="en-US"/>
              <a:t>This chapter marks the beginning of the "Alien Invasion" game project, designed to teach you game development with Pygame. Pygame simplifies building games by handling graphics, animation, and sound, allowing you to focus on core game mechanics. </a:t>
            </a:r>
            <a:endParaRPr lang="en-US"/>
          </a:p>
          <a:p>
            <a:r>
              <a:rPr lang="en-US"/>
              <a:t>* **Project:** Alien Invasion - A 2D shooting game.</a:t>
            </a:r>
            <a:endParaRPr lang="en-US"/>
          </a:p>
          <a:p>
            <a:r>
              <a:rPr lang="en-US"/>
              <a:t>* **Development Framework:** Pygame</a:t>
            </a:r>
            <a:endParaRPr lang="en-US"/>
          </a:p>
          <a:p>
            <a:r>
              <a:rPr lang="en-US"/>
              <a:t>* **Learning Objectives:**</a:t>
            </a:r>
            <a:endParaRPr lang="en-US"/>
          </a:p>
          <a:p>
            <a:r>
              <a:rPr lang="en-US"/>
              <a:t>    * Implement basic game mechanics like movement and shooting using Pygame.</a:t>
            </a:r>
            <a:endParaRPr lang="en-US"/>
          </a:p>
          <a:p>
            <a:r>
              <a:rPr lang="en-US"/>
              <a:t>    * Design and manage game elements like a player spaceship and bullets.</a:t>
            </a:r>
            <a:endParaRPr lang="en-US"/>
          </a:p>
          <a:p>
            <a:r>
              <a:rPr lang="en-US"/>
              <a:t>    * Structure a game project across multiple files for efficiency and organization.</a:t>
            </a:r>
            <a:endParaRPr lang="en-US"/>
          </a:p>
          <a:p>
            <a:r>
              <a:rPr lang="en-US"/>
              <a:t>    * (In later chapters) - Introduce enemies (aliens) and refine the game with features like ship limits and a scoreboard.</a:t>
            </a:r>
            <a:endParaRPr lang="en-US"/>
          </a:p>
          <a:p>
            <a:r>
              <a:rPr lang="en-US"/>
              <a:t>* **Target Audience:** Learners with foundational Python knowledge (presumably from Part I). </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228 Planning Your Project, Installing Pygame</a:t>
            </a:r>
            <a:endParaRPr lang="en-US"/>
          </a:p>
        </p:txBody>
      </p:sp>
      <p:sp>
        <p:nvSpPr>
          <p:cNvPr id="3" name="Content Placeholder 2"/>
          <p:cNvSpPr>
            <a:spLocks noGrp="1"/>
          </p:cNvSpPr>
          <p:nvPr>
            <p:ph sz="half" idx="1"/>
          </p:nvPr>
        </p:nvSpPr>
        <p:spPr/>
        <p:txBody>
          <a:bodyPr>
            <a:normAutofit fontScale="35000"/>
          </a:bodyPr>
          <a:p>
            <a:pPr marL="0" indent="0">
              <a:buNone/>
            </a:pPr>
            <a:endParaRPr lang="en-US"/>
          </a:p>
          <a:p>
            <a:r>
              <a:rPr lang="en-US"/>
              <a:t>This chapter delves into practical game development using the Alien Invasion project. It emphasizes the value of games for learning programming while introducing Pygame's role in simplifying development. </a:t>
            </a:r>
            <a:endParaRPr lang="en-US"/>
          </a:p>
          <a:p>
            <a:r>
              <a:rPr lang="en-US"/>
              <a:t>* **Project:**  Alien Invasion (continued)</a:t>
            </a:r>
            <a:endParaRPr lang="en-US"/>
          </a:p>
          <a:p>
            <a:r>
              <a:rPr lang="en-US"/>
              <a:t>* **Learning Objectives:**</a:t>
            </a:r>
            <a:endParaRPr lang="en-US"/>
          </a:p>
          <a:p>
            <a:r>
              <a:rPr lang="en-US"/>
              <a:t>    * Implement core game mechanics with Pygame (movement, shooting).</a:t>
            </a:r>
            <a:endParaRPr lang="en-US"/>
          </a:p>
          <a:p>
            <a:r>
              <a:rPr lang="en-US"/>
              <a:t>    * Experiment with code to understand gameplay interactions. </a:t>
            </a:r>
            <a:endParaRPr lang="en-US"/>
          </a:p>
          <a:p>
            <a:r>
              <a:rPr lang="en-US"/>
              <a:t>    * Organize code efficiently using multiple files and proper imports.</a:t>
            </a:r>
            <a:endParaRPr lang="en-US"/>
          </a:p>
          <a:p>
            <a:r>
              <a:rPr lang="en-US"/>
              <a:t>    * (Optional) Utilize version control for project management. </a:t>
            </a:r>
            <a:endParaRPr lang="en-US"/>
          </a:p>
          <a:p>
            <a:r>
              <a:rPr lang="en-US"/>
              <a:t>* **Target Audience:** Learners with foundational Python knowledge (presumably from Part I).</a:t>
            </a:r>
            <a:endParaRPr lang="en-US"/>
          </a:p>
          <a:p>
            <a:r>
              <a:rPr lang="en-US"/>
              <a:t>**Additional Notes:**</a:t>
            </a:r>
            <a:endParaRPr lang="en-US"/>
          </a:p>
          <a:p>
            <a:r>
              <a:rPr lang="en-US"/>
              <a:t>* The chapter provides a high-level overview of the Alien Invasion game's mechanics.</a:t>
            </a:r>
            <a:endParaRPr lang="en-US"/>
          </a:p>
          <a:p>
            <a:r>
              <a:rPr lang="en-US"/>
              <a:t>* It highlights the importance of project planning before coding.</a:t>
            </a:r>
            <a:endParaRPr lang="en-US"/>
          </a:p>
          <a:p>
            <a:r>
              <a:rPr lang="en-US"/>
              <a:t>* It guides users on setting up Pygame using pip for dependency management. </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229 Starting the Game Project</a:t>
            </a:r>
            <a:endParaRPr lang="en-US"/>
          </a:p>
        </p:txBody>
      </p:sp>
      <p:sp>
        <p:nvSpPr>
          <p:cNvPr id="3" name="Content Placeholder 2"/>
          <p:cNvSpPr>
            <a:spLocks noGrp="1"/>
          </p:cNvSpPr>
          <p:nvPr>
            <p:ph sz="half" idx="1"/>
          </p:nvPr>
        </p:nvSpPr>
        <p:spPr/>
        <p:txBody>
          <a:bodyPr>
            <a:noAutofit/>
          </a:bodyPr>
          <a:p>
            <a:pPr marL="0" indent="0">
              <a:buNone/>
            </a:pPr>
            <a:endParaRPr lang="en-US" sz="1400"/>
          </a:p>
          <a:p>
            <a:r>
              <a:rPr lang="en-US" sz="1400"/>
              <a:t>We will initiate the game project by creating an empty Pygame window and eventually incorporating game elements like the ship and aliens. The game will respond to user inputs, set a background color, and load a ship image. </a:t>
            </a:r>
            <a:endParaRPr lang="en-US" sz="1400"/>
          </a:p>
          <a:p>
            <a:r>
              <a:rPr lang="en-US" sz="1400"/>
              <a:t>**Technical Details:**</a:t>
            </a:r>
            <a:endParaRPr lang="en-US" sz="1400"/>
          </a:p>
          <a:p>
            <a:r>
              <a:rPr lang="en-US" sz="1400"/>
              <a:t>1. **Create Pygame Window:**</a:t>
            </a:r>
            <a:endParaRPr lang="en-US" sz="1400"/>
          </a:p>
          <a:p>
            <a:r>
              <a:rPr lang="en-US" sz="1400"/>
              <a:t>   - Import `sys` and `pygame`.</a:t>
            </a:r>
            <a:endParaRPr lang="en-US" sz="1400"/>
          </a:p>
          <a:p>
            <a:r>
              <a:rPr lang="en-US" sz="1400"/>
              <a:t>   - Define `AlienInvasion` class to manage game assets.</a:t>
            </a:r>
            <a:endParaRPr lang="en-US" sz="1400"/>
          </a:p>
          <a:p>
            <a:r>
              <a:rPr lang="en-US" sz="1400"/>
              <a:t>   - In `__init__()`, call `pygame.init()` and set display mode to (1200, 800) pixels.</a:t>
            </a:r>
            <a:endParaRPr lang="en-US" sz="1400"/>
          </a:p>
          <a:p>
            <a:r>
              <a:rPr lang="en-US" sz="1400"/>
              <a:t>   - Implement `run_game()` to handle event loop and update the display.</a:t>
            </a:r>
            <a:endParaRPr lang="en-US" sz="1400"/>
          </a:p>
          <a:p>
            <a:r>
              <a:rPr lang="en-US" sz="1400"/>
              <a:t>2. **Run Game:**</a:t>
            </a:r>
            <a:endParaRPr lang="en-US" sz="1400"/>
          </a:p>
          <a:p>
            <a:r>
              <a:rPr lang="en-US" sz="1400"/>
              <a:t>   - Instantiate `AlienInvasion`.</a:t>
            </a:r>
            <a:endParaRPr lang="en-US" sz="1400"/>
          </a:p>
          <a:p>
            <a:r>
              <a:rPr lang="en-US" sz="1400"/>
              <a:t>   - Start the game loop.</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230 Controlling the Frame Rate</a:t>
            </a:r>
            <a:endParaRPr lang="en-US"/>
          </a:p>
        </p:txBody>
      </p:sp>
      <p:sp>
        <p:nvSpPr>
          <p:cNvPr id="3" name="Content Placeholder 2"/>
          <p:cNvSpPr>
            <a:spLocks noGrp="1"/>
          </p:cNvSpPr>
          <p:nvPr>
            <p:ph sz="half" idx="1"/>
          </p:nvPr>
        </p:nvSpPr>
        <p:spPr/>
        <p:txBody>
          <a:bodyPr>
            <a:noAutofit/>
          </a:bodyPr>
          <a:p>
            <a:pPr marL="0" indent="0">
              <a:buNone/>
            </a:pPr>
            <a:r>
              <a:rPr lang="en-US" sz="1400"/>
              <a:t>We create a Pygame window and assign it to `self.screen`, which is a surface where game elements are displayed. Each game element, like the ship or aliens, is a surface updated in the animation loop. </a:t>
            </a:r>
            <a:endParaRPr lang="en-US" sz="1400"/>
          </a:p>
          <a:p>
            <a:r>
              <a:rPr lang="en-US" sz="1400"/>
              <a:t>**Technical Details:**</a:t>
            </a:r>
            <a:endParaRPr lang="en-US" sz="1400"/>
          </a:p>
          <a:p>
            <a:r>
              <a:rPr lang="en-US" sz="1400"/>
              <a:t>1. **Initialize Game Window:**</a:t>
            </a:r>
            <a:endParaRPr lang="en-US" sz="1400"/>
          </a:p>
          <a:p>
            <a:r>
              <a:rPr lang="en-US" sz="1400"/>
              <a:t>   - `self.screen` holds the display surface from `pygame.display.set_mode()`.</a:t>
            </a:r>
            <a:endParaRPr lang="en-US" sz="1400"/>
          </a:p>
          <a:p>
            <a:r>
              <a:rPr lang="en-US" sz="1400"/>
              <a:t>   - Surfaces are redrawn in the animation loop to reflect changes from user input.</a:t>
            </a:r>
            <a:endParaRPr lang="en-US" sz="1400"/>
          </a:p>
          <a:p>
            <a:r>
              <a:rPr lang="en-US" sz="1400"/>
              <a:t>2. **Event Handling:**</a:t>
            </a:r>
            <a:endParaRPr lang="en-US" sz="1400"/>
          </a:p>
          <a:p>
            <a:r>
              <a:rPr lang="en-US" sz="1400"/>
              <a:t>   - `run_game()` method contains a while loop with an event loop using `pygame.event.get()`.</a:t>
            </a:r>
            <a:endParaRPr lang="en-US" sz="1400"/>
          </a:p>
          <a:p>
            <a:r>
              <a:rPr lang="en-US" sz="1400"/>
              <a:t>   - Respond to events, such as `pygame.QUIT` to exit the game.</a:t>
            </a:r>
            <a:endParaRPr lang="en-US" sz="1400"/>
          </a:p>
          <a:p>
            <a:r>
              <a:rPr lang="en-US" sz="1400"/>
              <a:t>3. **Screen Updates:**</a:t>
            </a:r>
            <a:endParaRPr lang="en-US" sz="1400"/>
          </a:p>
          <a:p>
            <a:r>
              <a:rPr lang="en-US" sz="1400"/>
              <a:t>   - `pygame.display.flip()` updates the screen each loop iteration.</a:t>
            </a:r>
            <a:endParaRPr lang="en-US" sz="1400"/>
          </a:p>
          <a:p>
            <a:r>
              <a:rPr lang="en-US" sz="1400"/>
              <a:t>4. **Frame Rate Control:**</a:t>
            </a:r>
            <a:endParaRPr lang="en-US" sz="1400"/>
          </a:p>
          <a:p>
            <a:r>
              <a:rPr lang="en-US" sz="1400"/>
              <a:t>   - Use a clock to maintain a consistent frame rate across systems.</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231 Setting the Background Color</a:t>
            </a:r>
            <a:endParaRPr lang="en-US"/>
          </a:p>
        </p:txBody>
      </p:sp>
      <p:sp>
        <p:nvSpPr>
          <p:cNvPr id="3" name="Content Placeholder 2"/>
          <p:cNvSpPr>
            <a:spLocks noGrp="1"/>
          </p:cNvSpPr>
          <p:nvPr>
            <p:ph sz="half" idx="1"/>
          </p:nvPr>
        </p:nvSpPr>
        <p:spPr/>
        <p:txBody>
          <a:bodyPr>
            <a:noAutofit/>
          </a:bodyPr>
          <a:p>
            <a:pPr>
              <a:buFont typeface="Arial" panose="020B0604020202020204" pitchFamily="34" charset="0"/>
              <a:buChar char="•"/>
            </a:pPr>
            <a:r>
              <a:rPr lang="en-US" sz="1800"/>
              <a:t>We initialize the game by creating a Pygame window, setting a background color, and controlling the frame rate for consistent performance.</a:t>
            </a:r>
            <a:endParaRPr lang="en-US" sz="1800"/>
          </a:p>
          <a:p>
            <a:r>
              <a:rPr lang="en-US" sz="1800"/>
              <a:t>**Technical Details:**</a:t>
            </a:r>
            <a:endParaRPr lang="en-US" sz="1800"/>
          </a:p>
          <a:p>
            <a:r>
              <a:rPr lang="en-US" sz="1800"/>
              <a:t>1. **Initialize Game and Clock:**</a:t>
            </a:r>
            <a:endParaRPr lang="en-US" sz="1800"/>
          </a:p>
          <a:p>
            <a:r>
              <a:rPr lang="en-US" sz="1800"/>
              <a:t>   - In `__init__()`, initialize Pygame and create a clock instance with `self.clock = pygame.time.Clock()`.</a:t>
            </a:r>
            <a:endParaRPr lang="en-US" sz="1800"/>
          </a:p>
          <a:p>
            <a:r>
              <a:rPr lang="en-US" sz="1800"/>
              <a:t>2. **Set Frame Rate:**</a:t>
            </a:r>
            <a:endParaRPr lang="en-US" sz="1800"/>
          </a:p>
          <a:p>
            <a:r>
              <a:rPr lang="en-US" sz="1800"/>
              <a:t>   - In `run_game()`, use `self.clock.tick(60)` to aim for 60 frames per second.</a:t>
            </a:r>
            <a:endParaRPr lang="en-US" sz="1800"/>
          </a:p>
          <a:p>
            <a:r>
              <a:rPr lang="en-US" sz="1800"/>
              <a:t>3. **Background Color:**</a:t>
            </a:r>
            <a:endParaRPr lang="en-US" sz="1800"/>
          </a:p>
          <a:p>
            <a:r>
              <a:rPr lang="en-US" sz="1800"/>
              <a:t>   - Set `self.bg_color` to (230, 230, 230) for a light gray background.</a:t>
            </a:r>
            <a:endParaRPr lang="en-US" sz="1800"/>
          </a:p>
          <a:p>
            <a:r>
              <a:rPr lang="en-US" sz="1800"/>
              <a:t>   - Fill the screen with this color using `self.screen.fill(self.bg_color)` each loop iteration.</a:t>
            </a:r>
            <a:endParaRPr lang="en-US" sz="18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232 Creating a Setting Class</a:t>
            </a:r>
            <a:endParaRPr lang="en-US"/>
          </a:p>
        </p:txBody>
      </p:sp>
      <p:sp>
        <p:nvSpPr>
          <p:cNvPr id="3" name="Content Placeholder 2"/>
          <p:cNvSpPr>
            <a:spLocks noGrp="1"/>
          </p:cNvSpPr>
          <p:nvPr>
            <p:ph sz="half" idx="1"/>
          </p:nvPr>
        </p:nvSpPr>
        <p:spPr/>
        <p:txBody>
          <a:bodyPr>
            <a:normAutofit fontScale="60000"/>
          </a:bodyPr>
          <a:p>
            <a:pPr>
              <a:buFont typeface="Arial" panose="020B0604020202020204" pitchFamily="34" charset="0"/>
              <a:buChar char="•"/>
            </a:pPr>
            <a:r>
              <a:rPr lang="en-US"/>
              <a:t>We define a light gray background using RGB values and create a settings class to centralize game configuration.</a:t>
            </a:r>
            <a:endParaRPr lang="en-US"/>
          </a:p>
          <a:p>
            <a:r>
              <a:rPr lang="en-US"/>
              <a:t>**Technical Details:**</a:t>
            </a:r>
            <a:endParaRPr lang="en-US"/>
          </a:p>
          <a:p>
            <a:r>
              <a:rPr lang="en-US"/>
              <a:t>1. **Background Color:**</a:t>
            </a:r>
            <a:endParaRPr lang="en-US"/>
          </a:p>
          <a:p>
            <a:r>
              <a:rPr lang="en-US"/>
              <a:t>   - Light gray (230, 230, 230) is set using `self.bg_color` and applied with `self.screen.fill(self.bg_color)`.</a:t>
            </a:r>
            <a:endParaRPr lang="en-US"/>
          </a:p>
          <a:p>
            <a:r>
              <a:rPr lang="en-US"/>
              <a:t>2. **Settings Class:**</a:t>
            </a:r>
            <a:endParaRPr lang="en-US"/>
          </a:p>
          <a:p>
            <a:r>
              <a:rPr lang="en-US"/>
              <a:t>   - In `settings.py`, the `Settings` class stores screen dimensions and background color.</a:t>
            </a:r>
            <a:endParaRPr lang="en-US"/>
          </a:p>
          <a:p>
            <a:r>
              <a:rPr lang="en-US"/>
              <a:t>   - Modify `alien_invasion.py` to use `Settings` for game configuration, enabling easy updates by accessing `self.settings`.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233 Adding the Ship Image</a:t>
            </a:r>
            <a:endParaRPr lang="en-US"/>
          </a:p>
        </p:txBody>
      </p:sp>
      <p:sp>
        <p:nvSpPr>
          <p:cNvPr id="3" name="Content Placeholder 2"/>
          <p:cNvSpPr>
            <a:spLocks noGrp="1"/>
          </p:cNvSpPr>
          <p:nvPr>
            <p:ph sz="half" idx="1"/>
          </p:nvPr>
        </p:nvSpPr>
        <p:spPr/>
        <p:txBody>
          <a:bodyPr>
            <a:noAutofit/>
          </a:bodyPr>
          <a:p>
            <a:pPr>
              <a:buFont typeface="Arial" panose="020B0604020202020204" pitchFamily="34" charset="0"/>
              <a:buChar char="•"/>
            </a:pPr>
            <a:r>
              <a:rPr lang="en-US" sz="1400"/>
              <a:t>We import and initialize settings for screen dimensions and background color, preparing to add new game elements like the ship image.</a:t>
            </a:r>
            <a:endParaRPr lang="en-US" sz="1400"/>
          </a:p>
          <a:p>
            <a:endParaRPr lang="en-US" sz="1400"/>
          </a:p>
          <a:p>
            <a:r>
              <a:rPr lang="en-US" sz="1400"/>
              <a:t>**Technical Details:**</a:t>
            </a:r>
            <a:endParaRPr lang="en-US" sz="1400"/>
          </a:p>
          <a:p>
            <a:r>
              <a:rPr lang="en-US" sz="1400"/>
              <a:t>1. **Initialize Settings:**</a:t>
            </a:r>
            <a:endParaRPr lang="en-US" sz="1400"/>
          </a:p>
          <a:p>
            <a:r>
              <a:rPr lang="en-US" sz="1400"/>
              <a:t>   - Import `Settings` and assign an instance to `self.settings` after `pygame.init()`.</a:t>
            </a:r>
            <a:endParaRPr lang="en-US" sz="1400"/>
          </a:p>
          <a:p>
            <a:r>
              <a:rPr lang="en-US" sz="1400"/>
              <a:t>   - Use `self.settings` for screen dimensions and background color.</a:t>
            </a:r>
            <a:endParaRPr lang="en-US" sz="1400"/>
          </a:p>
          <a:p>
            <a:r>
              <a:rPr lang="en-US" sz="1400"/>
              <a:t>2. **Add Ship Image:**</a:t>
            </a:r>
            <a:endParaRPr lang="en-US" sz="1400"/>
          </a:p>
          <a:p>
            <a:r>
              <a:rPr lang="en-US" sz="1400"/>
              <a:t>   - Load the ship image (`ship.bmp`) and use Pygame's `blit()` method to draw it.</a:t>
            </a:r>
            <a:endParaRPr lang="en-US" sz="1400"/>
          </a:p>
          <a:p>
            <a:r>
              <a:rPr lang="en-US" sz="1400"/>
              <a:t>   - Store `ship.bmp` in an `images` folder within the project directory.</a:t>
            </a:r>
            <a:endParaRPr lang="en-US" sz="1400"/>
          </a:p>
          <a:p>
            <a:r>
              <a:rPr lang="en-US" sz="1400"/>
              <a:t>With these settings centralized, future changes are streamlined, and we are ready to add visual elements to the game.</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20375</Words>
  <Application>WPS Presentation</Application>
  <PresentationFormat>Widescreen</PresentationFormat>
  <Paragraphs>365</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matht</dc:creator>
  <cp:lastModifiedBy>Mike Smith</cp:lastModifiedBy>
  <cp:revision>8</cp:revision>
  <dcterms:created xsi:type="dcterms:W3CDTF">2024-05-20T10:34:22Z</dcterms:created>
  <dcterms:modified xsi:type="dcterms:W3CDTF">2024-05-20T12:48:03Z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92C261E729F944A9801C59F3B40615C1_11</vt:lpwstr>
  </property>
  <property fmtid="{D5CDD505-2E9C-101B-9397-08002B2CF9AE}" pid="3" name="KSOProductBuildVer">
    <vt:lpwstr>1033-12.2.0.16909</vt:lpwstr>
  </property>
</Properties>
</file>