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3"/>
    <p:sldId id="256" r:id="rId4"/>
    <p:sldId id="257" r:id="rId5"/>
    <p:sldId id="259" r:id="rId6"/>
    <p:sldId id="258"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255 13 ALIENS!</a:t>
            </a:r>
            <a:endParaRPr lang="en-US"/>
          </a:p>
        </p:txBody>
      </p:sp>
      <p:sp>
        <p:nvSpPr>
          <p:cNvPr id="3" name="Content Placeholder 2"/>
          <p:cNvSpPr>
            <a:spLocks noGrp="1"/>
          </p:cNvSpPr>
          <p:nvPr>
            <p:ph sz="half" idx="1"/>
          </p:nvPr>
        </p:nvSpPr>
        <p:spPr/>
        <p:txBody>
          <a:bodyPr>
            <a:normAutofit fontScale="80000"/>
          </a:bodyPr>
          <a:p>
            <a:r>
              <a:rPr lang="en-US"/>
              <a:t>This chapter expands the Alien Invasion game. We'll create an alien fleet that moves and handle collisions with player bullets. The player will have limited ships, ending the game upon depletion. </a:t>
            </a:r>
            <a:endParaRPr lang="en-US"/>
          </a:p>
          <a:p>
            <a:endParaRPr lang="en-US"/>
          </a:p>
          <a:p>
            <a:r>
              <a:rPr lang="en-US"/>
              <a:t>Key learnings include managing complex projects, game object collision detection (bullets vs. aliens), and its importance for interactive game elements (e.g., mazes, ball passing). We'll maintain focus through a plan reviewed regularly before coding the alien fleet features. </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265 </a:t>
            </a:r>
            <a:r>
              <a:rPr lang="en-US" sz="4000" b="1" i="1"/>
              <a:t>Checking Whether an Alien Has Hit the Edge</a:t>
            </a:r>
            <a:endParaRPr lang="en-US" sz="4000" b="1" i="1"/>
          </a:p>
        </p:txBody>
      </p:sp>
      <p:sp>
        <p:nvSpPr>
          <p:cNvPr id="3" name="Content Placeholder 2"/>
          <p:cNvSpPr>
            <a:spLocks noGrp="1"/>
          </p:cNvSpPr>
          <p:nvPr>
            <p:ph idx="1"/>
          </p:nvPr>
        </p:nvSpPr>
        <p:spPr/>
        <p:txBody>
          <a:bodyPr>
            <a:noAutofit/>
          </a:bodyPr>
          <a:p>
            <a:pPr>
              <a:buFont typeface="Arial" panose="020B0604020202020204" pitchFamily="34" charset="0"/>
              <a:buChar char="•"/>
            </a:pPr>
            <a:r>
              <a:rPr lang="en-US" sz="1600"/>
              <a:t>**Objective:** Implement logic to check if an alien has reached the left or right edge of the screen.</a:t>
            </a:r>
            <a:endParaRPr lang="en-US" sz="1600"/>
          </a:p>
          <a:p>
            <a:r>
              <a:rPr lang="en-US" sz="1600"/>
              <a:t>**Methodology:**</a:t>
            </a:r>
            <a:endParaRPr lang="en-US" sz="1600"/>
          </a:p>
          <a:p>
            <a:r>
              <a:rPr lang="en-US" sz="1600"/>
              <a:t>1. Introduce `check_edges()` method in `alien.py`:</a:t>
            </a:r>
            <a:endParaRPr lang="en-US" sz="1600"/>
          </a:p>
          <a:p>
            <a:r>
              <a:rPr lang="en-US" sz="1600"/>
              <a:t>   - Gets the screen rectangle (`screen_rect`).</a:t>
            </a:r>
            <a:endParaRPr lang="en-US" sz="1600"/>
          </a:p>
          <a:p>
            <a:r>
              <a:rPr lang="en-US" sz="1600"/>
              <a:t>   - Returns `True` if the alien's right edge (`rect.right`) is greater than or equal to the screen's right edge, or if the alien's left edge (`rect.left`) is less than or equal to 0.</a:t>
            </a:r>
            <a:endParaRPr lang="en-US" sz="1600"/>
          </a:p>
          <a:p>
            <a:r>
              <a:rPr lang="en-US" sz="1600"/>
              <a:t>2. Modify `update()` method in `alien.py`:</a:t>
            </a:r>
            <a:endParaRPr lang="en-US" sz="1600"/>
          </a:p>
          <a:p>
            <a:r>
              <a:rPr lang="en-US" sz="1600"/>
              <a:t>   - Multiply `alien_speed` by `settings.fleet_direction`:</a:t>
            </a:r>
            <a:endParaRPr lang="en-US" sz="1600"/>
          </a:p>
          <a:p>
            <a:r>
              <a:rPr lang="en-US" sz="1600"/>
              <a:t>     - Positive `fleet_direction` (1) moves the alien right (adding speed).</a:t>
            </a:r>
            <a:endParaRPr lang="en-US" sz="1600"/>
          </a:p>
          <a:p>
            <a:r>
              <a:rPr lang="en-US" sz="1600"/>
              <a:t>     - Negative `fleet_direction` (-1) moves the alien left (subtracting speed).</a:t>
            </a:r>
            <a:endParaRPr lang="en-US" sz="1600"/>
          </a:p>
          <a:p>
            <a:r>
              <a:rPr lang="en-US" sz="1600"/>
              <a:t>   - Update `self.rect.x` to match the new `self.x` position.</a:t>
            </a:r>
            <a:endParaRPr lang="en-US" sz="1600"/>
          </a:p>
          <a:p>
            <a:r>
              <a:rPr lang="en-US" sz="1600"/>
              <a:t>**Key Finding:** `check_edges()` effectively determines if an alien needs to change direction.</a:t>
            </a:r>
            <a:endParaRPr lang="en-US" sz="1600"/>
          </a:p>
          <a:p>
            <a:r>
              <a:rPr lang="en-US" sz="1600"/>
              <a:t>**Implications:** This allows for coordinated fleet direction changes when aliens reach the edge of the screen, preventing them from going off-screen. </a:t>
            </a:r>
            <a:endParaRPr lang="en-US"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265-6 </a:t>
            </a:r>
            <a:r>
              <a:rPr lang="en-US" sz="4000" b="1" i="1"/>
              <a:t>Dropping the Fleet and Changing Direction</a:t>
            </a:r>
            <a:endParaRPr lang="en-US" sz="4000" b="1" i="1"/>
          </a:p>
        </p:txBody>
      </p:sp>
      <p:sp>
        <p:nvSpPr>
          <p:cNvPr id="3" name="Content Placeholder 2"/>
          <p:cNvSpPr>
            <a:spLocks noGrp="1"/>
          </p:cNvSpPr>
          <p:nvPr>
            <p:ph idx="1"/>
          </p:nvPr>
        </p:nvSpPr>
        <p:spPr/>
        <p:txBody>
          <a:bodyPr>
            <a:noAutofit/>
          </a:bodyPr>
          <a:p>
            <a:pPr>
              <a:buFont typeface="Arial" panose="020B0604020202020204" pitchFamily="34" charset="0"/>
              <a:buChar char="•"/>
            </a:pPr>
            <a:r>
              <a:rPr lang="en-US" sz="1600"/>
              <a:t>**Objectives:** Implement functionality for the alien fleet to drop down and change direction when reaching screen edges, adding realism to the game.</a:t>
            </a:r>
            <a:endParaRPr lang="en-US" sz="1600"/>
          </a:p>
          <a:p>
            <a:r>
              <a:rPr lang="en-US" sz="1600"/>
              <a:t>**Methodology:**</a:t>
            </a:r>
            <a:endParaRPr lang="en-US" sz="1600"/>
          </a:p>
          <a:p>
            <a:r>
              <a:rPr lang="en-US" sz="1600"/>
              <a:t>1. **Check Edges:** `_check_fleet_edges()` method loops through aliens, checking if any have reached an edge.</a:t>
            </a:r>
            <a:endParaRPr lang="en-US" sz="1600"/>
          </a:p>
          <a:p>
            <a:r>
              <a:rPr lang="en-US" sz="1600"/>
              <a:t>2. **Change Direction:** `_change_fleet_direction()` method drops the fleet down and reverses its direction.</a:t>
            </a:r>
            <a:endParaRPr lang="en-US" sz="1600"/>
          </a:p>
          <a:p>
            <a:r>
              <a:rPr lang="en-US" sz="1600"/>
              <a:t>3. **Update Aliens:** Modify `_update_aliens()` to call `_check_fleet_edges()` before updating positions.</a:t>
            </a:r>
            <a:endParaRPr lang="en-US" sz="1600"/>
          </a:p>
          <a:p>
            <a:r>
              <a:rPr lang="en-US" sz="1600"/>
              <a:t>**Data Trends and Significance:**</a:t>
            </a:r>
            <a:endParaRPr lang="en-US" sz="1600"/>
          </a:p>
          <a:p>
            <a:r>
              <a:rPr lang="en-US" sz="1600"/>
              <a:t>- **Edge Detection:** Ensures timely direction change, maintaining fleet cohesion.</a:t>
            </a:r>
            <a:endParaRPr lang="en-US" sz="1600"/>
          </a:p>
          <a:p>
            <a:r>
              <a:rPr lang="en-US" sz="1600"/>
              <a:t>- **Controlled Movement:** Separates vertical and horizontal movements for precise control.</a:t>
            </a:r>
            <a:endParaRPr lang="en-US" sz="1600"/>
          </a:p>
          <a:p>
            <a:r>
              <a:rPr lang="en-US" sz="1600"/>
              <a:t>### Summary of Key Findings and Implications</a:t>
            </a:r>
            <a:endParaRPr lang="en-US" sz="1600"/>
          </a:p>
          <a:p>
            <a:r>
              <a:rPr lang="en-US" sz="1600"/>
              <a:t>**Key Findings:** Implementing edge checks and direction changes ensures the fleet moves back and forth while dropping down, enhancing the gameplay dynamics.</a:t>
            </a:r>
            <a:endParaRPr lang="en-US" sz="1600"/>
          </a:p>
          <a:p>
            <a:r>
              <a:rPr lang="en-US" sz="1600"/>
              <a:t>**Implications:** This functionality provides a more engaging and challenging experience, as players must anticipate and respond to the fleet's movements, improving overall game interactivity.</a:t>
            </a:r>
            <a:endParaRPr lang="en-US"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267 </a:t>
            </a:r>
            <a:r>
              <a:rPr lang="en-US" sz="4000" b="1" i="1"/>
              <a:t>Detecting Bullet Collisions</a:t>
            </a:r>
            <a:endParaRPr lang="en-US" sz="4000" b="1" i="1"/>
          </a:p>
        </p:txBody>
      </p:sp>
      <p:sp>
        <p:nvSpPr>
          <p:cNvPr id="3" name="Content Placeholder 2"/>
          <p:cNvSpPr>
            <a:spLocks noGrp="1"/>
          </p:cNvSpPr>
          <p:nvPr>
            <p:ph idx="1"/>
          </p:nvPr>
        </p:nvSpPr>
        <p:spPr/>
        <p:txBody>
          <a:bodyPr>
            <a:noAutofit/>
          </a:bodyPr>
          <a:p>
            <a:pPr>
              <a:buFont typeface="Arial" panose="020B0604020202020204" pitchFamily="34" charset="0"/>
              <a:buChar char="•"/>
            </a:pPr>
            <a:r>
              <a:rPr lang="en-US" sz="2000"/>
              <a:t>**Objective:** Efficiently detect collisions between bullets and aliens for scoring and removing them.</a:t>
            </a:r>
            <a:endParaRPr lang="en-US" sz="2000"/>
          </a:p>
          <a:p>
            <a:r>
              <a:rPr lang="en-US" sz="2000"/>
              <a:t>**Methodology:**</a:t>
            </a:r>
            <a:endParaRPr lang="en-US" sz="2000"/>
          </a:p>
          <a:p>
            <a:r>
              <a:rPr lang="en-US" sz="2000"/>
              <a:t>1. Use `pygame.sprite.groupcollide()` after updating bullets in `_update_bullets()`.</a:t>
            </a:r>
            <a:endParaRPr lang="en-US" sz="2000"/>
          </a:p>
          <a:p>
            <a:r>
              <a:rPr lang="en-US" sz="2000"/>
              <a:t>2. The function compares rectangles of each bullet in `self.bullets` with each alien in `self.aliens`.</a:t>
            </a:r>
            <a:endParaRPr lang="en-US" sz="2000"/>
          </a:p>
          <a:p>
            <a:r>
              <a:rPr lang="en-US" sz="2000"/>
              <a:t>3. It returns a dictionary where keys are colliding bullets and values are the corresponding aliens hit.</a:t>
            </a:r>
            <a:endParaRPr lang="en-US" sz="2000"/>
          </a:p>
          <a:p>
            <a:r>
              <a:rPr lang="en-US" sz="2000"/>
              <a:t>4. Set both arguments in `groupcollide()` to `True` to remove both colliding bullets and aliens.</a:t>
            </a:r>
            <a:endParaRPr lang="en-US" sz="2000"/>
          </a:p>
          <a:p>
            <a:r>
              <a:rPr lang="en-US" sz="2000"/>
              <a:t>**Key Finding:** `groupcollide()` provides a concise way to identify and remove colliding sprite objects.</a:t>
            </a:r>
            <a:endParaRPr lang="en-US" sz="2000"/>
          </a:p>
          <a:p>
            <a:r>
              <a:rPr lang="en-US" sz="2000"/>
              <a:t>**Implications:** This allows for real-time collision detection between bullets and aliens, enabling removal of both upon collision and future scoring implementation based on the returned dictionary. </a:t>
            </a: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268 </a:t>
            </a:r>
            <a:r>
              <a:rPr lang="en-US" sz="4000" b="1" i="1"/>
              <a:t>Making Larger Bullets for Testing</a:t>
            </a:r>
            <a:endParaRPr lang="en-US" sz="4000" b="1" i="1"/>
          </a:p>
        </p:txBody>
      </p:sp>
      <p:sp>
        <p:nvSpPr>
          <p:cNvPr id="3" name="Content Placeholder 2"/>
          <p:cNvSpPr>
            <a:spLocks noGrp="1"/>
          </p:cNvSpPr>
          <p:nvPr>
            <p:ph idx="1"/>
          </p:nvPr>
        </p:nvSpPr>
        <p:spPr/>
        <p:txBody>
          <a:bodyPr>
            <a:noAutofit/>
          </a:bodyPr>
          <a:p>
            <a:pPr>
              <a:buFont typeface="Arial" panose="020B0604020202020204" pitchFamily="34" charset="0"/>
              <a:buChar char="•"/>
            </a:pPr>
            <a:r>
              <a:rPr lang="en-US" sz="1600"/>
              <a:t>**Objectives:** Efficiently test specific game features by temporarily modifying game settings, such as bullet size, speed, and screen dimensions.</a:t>
            </a:r>
            <a:endParaRPr lang="en-US" sz="1600"/>
          </a:p>
          <a:p>
            <a:r>
              <a:rPr lang="en-US" sz="1600"/>
              <a:t>**Methodology:**</a:t>
            </a:r>
            <a:endParaRPr lang="en-US" sz="1600"/>
          </a:p>
          <a:p>
            <a:r>
              <a:rPr lang="en-US" sz="1600"/>
              <a:t>1. **Adjust Game Settings:** Increase bullet width and speed, and reduce screen size to focus testing on particular areas.</a:t>
            </a:r>
            <a:endParaRPr lang="en-US" sz="1600"/>
          </a:p>
          <a:p>
            <a:r>
              <a:rPr lang="en-US" sz="1600"/>
              <a:t>2. **Test Features:** Use modified settings to quickly test the game's response to scenarios like an empty fleet or high-speed bullets.</a:t>
            </a:r>
            <a:endParaRPr lang="en-US" sz="1600"/>
          </a:p>
          <a:p>
            <a:r>
              <a:rPr lang="en-US" sz="1600"/>
              <a:t>**Data Trends and Significance:**</a:t>
            </a:r>
            <a:endParaRPr lang="en-US" sz="1600"/>
          </a:p>
          <a:p>
            <a:r>
              <a:rPr lang="en-US" sz="1600"/>
              <a:t>- **Wider Bullets:** Ensure rapid elimination of aliens, facilitating easier testing.</a:t>
            </a:r>
            <a:endParaRPr lang="en-US" sz="1600"/>
          </a:p>
          <a:p>
            <a:r>
              <a:rPr lang="en-US" sz="1600"/>
              <a:t>- **Adjustable Settings:** Allow targeted testing, making it easier to identify and fix issues.</a:t>
            </a:r>
            <a:endParaRPr lang="en-US" sz="1600"/>
          </a:p>
          <a:p>
            <a:r>
              <a:rPr lang="en-US" sz="1600"/>
              <a:t>### Summary of Key Findings and Implications</a:t>
            </a:r>
            <a:endParaRPr lang="en-US" sz="1600"/>
          </a:p>
          <a:p>
            <a:r>
              <a:rPr lang="en-US" sz="1600"/>
              <a:t>**Key Findings:** Temporarily modifying game settings, such as bullet width, allows for more efficient and focused testing of specific features.</a:t>
            </a:r>
            <a:endParaRPr lang="en-US" sz="1600"/>
          </a:p>
          <a:p>
            <a:pPr>
              <a:buFont typeface="Arial" panose="020B0604020202020204" pitchFamily="34" charset="0"/>
              <a:buChar char="•"/>
            </a:pPr>
            <a:r>
              <a:rPr lang="en-US" sz="1600"/>
              <a:t>**Implications:** These adjustments not only streamline the testing process but also inspire potential gameplay enhancements, like bonus powers, improving both development efficiency and gameplay experience.</a:t>
            </a:r>
            <a:endParaRPr lang="en-US"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268 </a:t>
            </a:r>
            <a:r>
              <a:rPr lang="en-US" sz="4000" b="1" i="1"/>
              <a:t>Repopulating the Fleet</a:t>
            </a:r>
            <a:endParaRPr lang="en-US" sz="4000" b="1" i="1"/>
          </a:p>
        </p:txBody>
      </p:sp>
      <p:sp>
        <p:nvSpPr>
          <p:cNvPr id="3" name="Content Placeholder 2"/>
          <p:cNvSpPr>
            <a:spLocks noGrp="1"/>
          </p:cNvSpPr>
          <p:nvPr>
            <p:ph idx="1"/>
          </p:nvPr>
        </p:nvSpPr>
        <p:spPr/>
        <p:txBody>
          <a:bodyPr>
            <a:noAutofit/>
          </a:bodyPr>
          <a:p>
            <a:r>
              <a:rPr lang="en-US" sz="1600"/>
              <a:t>**Objectives:** Ensure continuous gameplay in Alien Invasion by repopulating the alien fleet after it has been destroyed.</a:t>
            </a:r>
            <a:endParaRPr lang="en-US" sz="1600"/>
          </a:p>
          <a:p>
            <a:r>
              <a:rPr lang="en-US" sz="1600"/>
              <a:t>**Methodology:**</a:t>
            </a:r>
            <a:endParaRPr lang="en-US" sz="1600"/>
          </a:p>
          <a:p>
            <a:r>
              <a:rPr lang="en-US" sz="1600"/>
              <a:t>1. **Check for Empty Fleet:** At the end of `_update_bullets()`, verify if the `aliens` group is empty.</a:t>
            </a:r>
            <a:endParaRPr lang="en-US" sz="1600"/>
          </a:p>
          <a:p>
            <a:r>
              <a:rPr lang="en-US" sz="1600"/>
              <a:t>2. **Repopulate Fleet:** If the fleet is empty, clear existing bullets using `empty()` and call `_create_fleet()` to generate a new fleet.</a:t>
            </a:r>
            <a:endParaRPr lang="en-US" sz="1600"/>
          </a:p>
          <a:p>
            <a:r>
              <a:rPr lang="en-US" sz="1600"/>
              <a:t>**Data Trends and Significance:**</a:t>
            </a:r>
            <a:endParaRPr lang="en-US" sz="1600"/>
          </a:p>
          <a:p>
            <a:r>
              <a:rPr lang="en-US" sz="1600"/>
              <a:t>- **Empty Group Check:** Efficiently determines when to repopulate the fleet, maintaining game flow.</a:t>
            </a:r>
            <a:endParaRPr lang="en-US" sz="1600"/>
          </a:p>
          <a:p>
            <a:r>
              <a:rPr lang="en-US" sz="1600"/>
              <a:t>- **Bullet Clearance:** Ensures no leftover bullets interfere with the new fleet, providing a clean slate.</a:t>
            </a:r>
            <a:endParaRPr lang="en-US" sz="1600"/>
          </a:p>
          <a:p>
            <a:r>
              <a:rPr lang="en-US" sz="1600"/>
              <a:t>### Summary of Key Findings and Implications</a:t>
            </a:r>
            <a:endParaRPr lang="en-US" sz="1600"/>
          </a:p>
          <a:p>
            <a:r>
              <a:rPr lang="en-US" sz="1600"/>
              <a:t>**Key Findings:** The implementation effectively repopulates the alien fleet after destruction, ensuring relentless gameplay.</a:t>
            </a:r>
            <a:endParaRPr lang="en-US" sz="1600"/>
          </a:p>
          <a:p>
            <a:r>
              <a:rPr lang="en-US" sz="1600"/>
              <a:t>**Implications:** This approach maintains game continuity and challenge, enhancing player engagement by providing a consistent stream of enemies.</a:t>
            </a:r>
            <a:endParaRPr lang="en-US"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269 </a:t>
            </a:r>
            <a:r>
              <a:rPr lang="en-US" sz="4000" b="1" i="1"/>
              <a:t>Speeding Up the Bullets</a:t>
            </a:r>
            <a:endParaRPr lang="en-US" sz="4000" b="1" i="1"/>
          </a:p>
        </p:txBody>
      </p:sp>
      <p:sp>
        <p:nvSpPr>
          <p:cNvPr id="3" name="Content Placeholder 2"/>
          <p:cNvSpPr>
            <a:spLocks noGrp="1"/>
          </p:cNvSpPr>
          <p:nvPr>
            <p:ph idx="1"/>
          </p:nvPr>
        </p:nvSpPr>
        <p:spPr/>
        <p:txBody>
          <a:bodyPr>
            <a:normAutofit fontScale="90000"/>
          </a:bodyPr>
          <a:p>
            <a:pPr>
              <a:buFont typeface="Arial" panose="020B0604020202020204" pitchFamily="34" charset="0"/>
              <a:buChar char="•"/>
            </a:pPr>
            <a:r>
              <a:rPr lang="en-US"/>
              <a:t>**Objective:** Fine-tune bullet speed to enhance gameplay experience.</a:t>
            </a:r>
            <a:endParaRPr lang="en-US"/>
          </a:p>
          <a:p>
            <a:endParaRPr lang="en-US"/>
          </a:p>
          <a:p>
            <a:r>
              <a:rPr lang="en-US"/>
              <a:t>**Methodology:** Modify the `bullet_speed` setting in `settings.py`.</a:t>
            </a:r>
            <a:endParaRPr lang="en-US"/>
          </a:p>
          <a:p>
            <a:endParaRPr lang="en-US"/>
          </a:p>
          <a:p>
            <a:r>
              <a:rPr lang="en-US"/>
              <a:t>**Finding:**  Bullet speed directly affects gameplay pacing.</a:t>
            </a:r>
            <a:endParaRPr lang="en-US"/>
          </a:p>
          <a:p>
            <a:endParaRPr lang="en-US"/>
          </a:p>
          <a:p>
            <a:r>
              <a:rPr lang="en-US"/>
              <a:t>**Implications:** Experimenting with `bullet_speed` allows you to find a balance between slow, tedious gameplay and overly fast, challenging gameplay. </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269 </a:t>
            </a:r>
            <a:r>
              <a:rPr lang="en-US" sz="4000" b="1" i="1"/>
              <a:t>Refactoring _update_bullets()</a:t>
            </a:r>
            <a:endParaRPr lang="en-US" sz="4000" b="1" i="1"/>
          </a:p>
        </p:txBody>
      </p:sp>
      <p:sp>
        <p:nvSpPr>
          <p:cNvPr id="3" name="Content Placeholder 2"/>
          <p:cNvSpPr>
            <a:spLocks noGrp="1"/>
          </p:cNvSpPr>
          <p:nvPr>
            <p:ph idx="1"/>
          </p:nvPr>
        </p:nvSpPr>
        <p:spPr/>
        <p:txBody>
          <a:bodyPr>
            <a:normAutofit fontScale="90000"/>
          </a:bodyPr>
          <a:p>
            <a:r>
              <a:rPr lang="en-US"/>
              <a:t>**Objective:** Improve code organization and maintainability in `_update_bullets()`.</a:t>
            </a:r>
            <a:endParaRPr lang="en-US"/>
          </a:p>
          <a:p>
            <a:endParaRPr lang="en-US"/>
          </a:p>
          <a:p>
            <a:r>
              <a:rPr lang="en-US"/>
              <a:t>**Methodology:** Move bullet-alien collision handling to a new method `_check_bullet_alien_collisions()`.</a:t>
            </a:r>
            <a:endParaRPr lang="en-US"/>
          </a:p>
          <a:p>
            <a:endParaRPr lang="en-US"/>
          </a:p>
          <a:p>
            <a:r>
              <a:rPr lang="en-US"/>
              <a:t>**Finding:** Separating collision handling promotes cleaner code structure.</a:t>
            </a:r>
            <a:endParaRPr lang="en-US"/>
          </a:p>
          <a:p>
            <a:endParaRPr lang="en-US"/>
          </a:p>
          <a:p>
            <a:r>
              <a:rPr lang="en-US"/>
              <a:t>**Implications:** This allows for easier future modifications to bullet behavior and collision logic without affecting the core bullet update functionality. </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270 Ending the Game</a:t>
            </a:r>
            <a:br>
              <a:rPr lang="en-US"/>
            </a:br>
            <a:r>
              <a:rPr lang="en-US" sz="4000" b="1" i="1"/>
              <a:t>Detecting Alien-Ship Collisions</a:t>
            </a:r>
            <a:endParaRPr lang="en-US" sz="4000" b="1" i="1"/>
          </a:p>
        </p:txBody>
      </p:sp>
      <p:sp>
        <p:nvSpPr>
          <p:cNvPr id="3" name="Content Placeholder 2"/>
          <p:cNvSpPr>
            <a:spLocks noGrp="1"/>
          </p:cNvSpPr>
          <p:nvPr>
            <p:ph idx="1"/>
          </p:nvPr>
        </p:nvSpPr>
        <p:spPr/>
        <p:txBody>
          <a:bodyPr>
            <a:noAutofit/>
          </a:bodyPr>
          <a:p>
            <a:pPr>
              <a:buFont typeface="Arial" panose="020B0604020202020204" pitchFamily="34" charset="0"/>
              <a:buChar char="•"/>
            </a:pPr>
            <a:r>
              <a:rPr lang="en-US" sz="1600"/>
              <a:t>**Objectives:** Implement collision detection between aliens and the ship to respond appropriately when an alien hits the ship.</a:t>
            </a:r>
            <a:endParaRPr lang="en-US" sz="1600"/>
          </a:p>
          <a:p>
            <a:r>
              <a:rPr lang="en-US" sz="1600"/>
              <a:t>**Methodology:**</a:t>
            </a:r>
            <a:endParaRPr lang="en-US" sz="1600"/>
          </a:p>
          <a:p>
            <a:r>
              <a:rPr lang="en-US" sz="1600"/>
              <a:t>1. **Update Alien Positions:** Continue updating the positions of all aliens.</a:t>
            </a:r>
            <a:endParaRPr lang="en-US" sz="1600"/>
          </a:p>
          <a:p>
            <a:r>
              <a:rPr lang="en-US" sz="1600"/>
              <a:t>2. **Check for Collisions:** Use `pygame.sprite.spritecollideany(self.ship, self.aliens)` to detect any collisions between the ship and aliens.</a:t>
            </a:r>
            <a:endParaRPr lang="en-US" sz="1600"/>
          </a:p>
          <a:p>
            <a:r>
              <a:rPr lang="en-US" sz="1600"/>
              <a:t>3. **Verify Collision Detection:** Print a message ("Ship hit!!!") to confirm collision detection.</a:t>
            </a:r>
            <a:endParaRPr lang="en-US" sz="1600"/>
          </a:p>
          <a:p>
            <a:r>
              <a:rPr lang="en-US" sz="1600"/>
              <a:t>**Data Trends and Significance:**</a:t>
            </a:r>
            <a:endParaRPr lang="en-US" sz="1600"/>
          </a:p>
          <a:p>
            <a:r>
              <a:rPr lang="en-US" sz="1600"/>
              <a:t>- **Efficient Detection:** `spritecollideany` function quickly identifies collisions by stopping at the first detected instance.</a:t>
            </a:r>
            <a:endParaRPr lang="en-US" sz="1600"/>
          </a:p>
          <a:p>
            <a:r>
              <a:rPr lang="en-US" sz="1600"/>
              <a:t>- **Testing:** Use print statements to verify the collision detection mechanism works correctly.</a:t>
            </a:r>
            <a:endParaRPr lang="en-US" sz="1600"/>
          </a:p>
          <a:p>
            <a:r>
              <a:rPr lang="en-US" sz="1600"/>
              <a:t>### Summary of Key Findings and Implications</a:t>
            </a:r>
            <a:endParaRPr lang="en-US" sz="1600"/>
          </a:p>
          <a:p>
            <a:r>
              <a:rPr lang="en-US" sz="1600"/>
              <a:t>**Key Findings:** Using `spritecollideany` effectively detects collisions between the ship and aliens, as confirmed by the printed message "Ship hit!!!".</a:t>
            </a:r>
            <a:endParaRPr lang="en-US" sz="1600"/>
          </a:p>
          <a:p>
            <a:r>
              <a:rPr lang="en-US" sz="1600"/>
              <a:t>**Implications:** This detection method allows for immediate response to collisions, ensuring gameplay realism and enabling future development for handling collisions, such as resetting the game state or reducing player lives.</a:t>
            </a:r>
            <a:endParaRPr lang="en-US"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271 </a:t>
            </a:r>
            <a:r>
              <a:rPr lang="en-US" sz="4000" b="1" i="1"/>
              <a:t>Responding to Alien-Ship Collisions</a:t>
            </a:r>
            <a:endParaRPr lang="en-US" sz="4000" b="1" i="1"/>
          </a:p>
        </p:txBody>
      </p:sp>
      <p:sp>
        <p:nvSpPr>
          <p:cNvPr id="3" name="Content Placeholder 2"/>
          <p:cNvSpPr>
            <a:spLocks noGrp="1"/>
          </p:cNvSpPr>
          <p:nvPr>
            <p:ph idx="1"/>
          </p:nvPr>
        </p:nvSpPr>
        <p:spPr/>
        <p:txBody>
          <a:bodyPr>
            <a:noAutofit/>
          </a:bodyPr>
          <a:p>
            <a:r>
              <a:rPr lang="en-US" sz="1400"/>
              <a:t>**Objective:** Implement logic for handling collisions between aliens and the ship, considering ship lives and pausing for effect.</a:t>
            </a:r>
            <a:endParaRPr lang="en-US" sz="1400"/>
          </a:p>
          <a:p>
            <a:r>
              <a:rPr lang="en-US" sz="1400"/>
              <a:t>**Methodology:**</a:t>
            </a:r>
            <a:endParaRPr lang="en-US" sz="1400"/>
          </a:p>
          <a:p>
            <a:r>
              <a:rPr lang="en-US" sz="1400"/>
              <a:t>1. Create `GameStats` class to track game statistics like remaining ships.</a:t>
            </a:r>
            <a:endParaRPr lang="en-US" sz="1400"/>
          </a:p>
          <a:p>
            <a:r>
              <a:rPr lang="en-US" sz="1400"/>
              <a:t>2. In `alien_invasion.py`:</a:t>
            </a:r>
            <a:endParaRPr lang="en-US" sz="1400"/>
          </a:p>
          <a:p>
            <a:r>
              <a:rPr lang="en-US" sz="1400"/>
              <a:t>   - Create a `GameStats` instance in `__init__()`.</a:t>
            </a:r>
            <a:endParaRPr lang="en-US" sz="1400"/>
          </a:p>
          <a:p>
            <a:r>
              <a:rPr lang="en-US" sz="1400"/>
              <a:t>   - Introduce `_ship_hit()` to handle ship collisions:</a:t>
            </a:r>
            <a:endParaRPr lang="en-US" sz="1400"/>
          </a:p>
          <a:p>
            <a:r>
              <a:rPr lang="en-US" sz="1400"/>
              <a:t>     - Decrement `stats.ships_left`.</a:t>
            </a:r>
            <a:endParaRPr lang="en-US" sz="1400"/>
          </a:p>
          <a:p>
            <a:r>
              <a:rPr lang="en-US" sz="1400"/>
              <a:t>     - Empty `bullets` and `aliens` groups.</a:t>
            </a:r>
            <a:endParaRPr lang="en-US" sz="1400"/>
          </a:p>
          <a:p>
            <a:r>
              <a:rPr lang="en-US" sz="1400"/>
              <a:t>     - Call `_create_fleet()` and `ship.center_ship()`.</a:t>
            </a:r>
            <a:endParaRPr lang="en-US" sz="1400"/>
          </a:p>
          <a:p>
            <a:r>
              <a:rPr lang="en-US" sz="1400"/>
              <a:t>     - Pause the game briefly using `sleep(0.5)`.</a:t>
            </a:r>
            <a:endParaRPr lang="en-US" sz="1400"/>
          </a:p>
          <a:p>
            <a:r>
              <a:rPr lang="en-US" sz="1400"/>
              <a:t>3. In `_update_aliens()`, replace the print statement with a call to `_ship_hit()` when a collision occurs.</a:t>
            </a:r>
            <a:endParaRPr lang="en-US" sz="1400"/>
          </a:p>
          <a:p>
            <a:r>
              <a:rPr lang="en-US" sz="1400"/>
              <a:t>4. Create `center_ship()` in `ship.py` to center the ship on the screen.</a:t>
            </a:r>
            <a:endParaRPr lang="en-US" sz="1400"/>
          </a:p>
          <a:p>
            <a:r>
              <a:rPr lang="en-US" sz="1400"/>
              <a:t>**Key Finding:** Separating collision handling logic improves code organization and allows for future additions like scoring based on `GameStats`.</a:t>
            </a:r>
            <a:endParaRPr lang="en-US" sz="1400"/>
          </a:p>
          <a:p>
            <a:r>
              <a:rPr lang="en-US" sz="1400"/>
              <a:t>**Implications:** This approach allows for managing ship lives, resetting the game state after a collision, and creating a pause for a more engaging player experience.</a:t>
            </a:r>
            <a:endParaRPr lang="en-US"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273 </a:t>
            </a:r>
            <a:r>
              <a:rPr lang="en-US" sz="4000" b="1" i="1"/>
              <a:t>Aliens That Reach the Bottom of the Screen</a:t>
            </a:r>
            <a:endParaRPr lang="en-US" sz="4000" b="1" i="1"/>
          </a:p>
        </p:txBody>
      </p:sp>
      <p:sp>
        <p:nvSpPr>
          <p:cNvPr id="3" name="Content Placeholder 2"/>
          <p:cNvSpPr>
            <a:spLocks noGrp="1"/>
          </p:cNvSpPr>
          <p:nvPr>
            <p:ph idx="1"/>
          </p:nvPr>
        </p:nvSpPr>
        <p:spPr/>
        <p:txBody>
          <a:bodyPr>
            <a:noAutofit/>
          </a:bodyPr>
          <a:p>
            <a:r>
              <a:rPr lang="en-US" sz="1800"/>
              <a:t>**Objective:** Implement logic to check if any aliens reach the bottom of the screen and respond similarly to a ship collision.</a:t>
            </a:r>
            <a:endParaRPr lang="en-US" sz="1800"/>
          </a:p>
          <a:p>
            <a:r>
              <a:rPr lang="en-US" sz="1800"/>
              <a:t>**Methodology:**</a:t>
            </a:r>
            <a:endParaRPr lang="en-US" sz="1800"/>
          </a:p>
          <a:p>
            <a:r>
              <a:rPr lang="en-US" sz="1800"/>
              <a:t>1. Create `_check_aliens_bottom()` in `alien_invasion.py`:</a:t>
            </a:r>
            <a:endParaRPr lang="en-US" sz="1800"/>
          </a:p>
          <a:p>
            <a:r>
              <a:rPr lang="en-US" sz="1800"/>
              <a:t>   - Iterate through aliens in `self.aliens.sprites()`.</a:t>
            </a:r>
            <a:endParaRPr lang="en-US" sz="1800"/>
          </a:p>
          <a:p>
            <a:r>
              <a:rPr lang="en-US" sz="1800"/>
              <a:t>   - Check if an alien's `rect.bottom` is greater than or equal to `self.settings.screen_height`.</a:t>
            </a:r>
            <a:endParaRPr lang="en-US" sz="1800"/>
          </a:p>
          <a:p>
            <a:r>
              <a:rPr lang="en-US" sz="1800"/>
              <a:t>2. If an alien reaches the bottom:</a:t>
            </a:r>
            <a:endParaRPr lang="en-US" sz="1800"/>
          </a:p>
          <a:p>
            <a:r>
              <a:rPr lang="en-US" sz="1800"/>
              <a:t>   - Call `_ship_hit()` to mimic ship collision response (reduce lives, reset game state).</a:t>
            </a:r>
            <a:endParaRPr lang="en-US" sz="1800"/>
          </a:p>
          <a:p>
            <a:r>
              <a:rPr lang="en-US" sz="1800"/>
              <a:t>   - Use `break` to exit the loop after handling the first bottom-reaching alien.</a:t>
            </a:r>
            <a:endParaRPr lang="en-US" sz="1800"/>
          </a:p>
          <a:p>
            <a:r>
              <a:rPr lang="en-US" sz="1800"/>
              <a:t>**Key Finding:** `_check_aliens_bottom()` effectively identifies aliens reaching the screen's bottom.</a:t>
            </a:r>
            <a:endParaRPr lang="en-US" sz="1800"/>
          </a:p>
          <a:p>
            <a:r>
              <a:rPr lang="en-US" sz="1800"/>
              <a:t>**Implications:** This allows the game to respond consistently when either the ship is hit or an alien breaches the bottom boundary, maintaining game difficulty and preventing aliens from going off-screen. </a:t>
            </a:r>
            <a:endParaRPr lang="en-US"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p>
            <a:r>
              <a:rPr lang="en-US"/>
              <a:t>256 Reviewing the Project, Creating the First Alien</a:t>
            </a:r>
            <a:endParaRPr lang="en-US"/>
          </a:p>
        </p:txBody>
      </p:sp>
      <p:sp>
        <p:nvSpPr>
          <p:cNvPr id="5" name="Content Placeholder 4"/>
          <p:cNvSpPr>
            <a:spLocks noGrp="1"/>
          </p:cNvSpPr>
          <p:nvPr>
            <p:ph sz="half" idx="1"/>
          </p:nvPr>
        </p:nvSpPr>
        <p:spPr>
          <a:xfrm>
            <a:off x="0" y="1824990"/>
            <a:ext cx="6019800" cy="4352290"/>
          </a:xfrm>
        </p:spPr>
        <p:txBody>
          <a:bodyPr>
            <a:noAutofit/>
          </a:bodyPr>
          <a:p>
            <a:r>
              <a:rPr lang="en-US" sz="1800"/>
              <a:t>To start a new phase of development, revisit your plan and clarify objectives. In this chapter, we'll:</a:t>
            </a:r>
            <a:endParaRPr lang="en-US" sz="1800"/>
          </a:p>
          <a:p>
            <a:r>
              <a:rPr lang="en-US" sz="1800"/>
              <a:t>1. **Add a Single Alien**: Place an alien at the top-left corner with appropriate spacing to set up initial positioning.</a:t>
            </a:r>
            <a:endParaRPr lang="en-US" sz="1800"/>
          </a:p>
          <a:p>
            <a:r>
              <a:rPr lang="en-US" sz="1800"/>
              <a:t>2. **Fill the Screen with Aliens**: Populate the upper portion with horizontally and vertically spaced aliens to create a fleet.</a:t>
            </a:r>
            <a:endParaRPr lang="en-US" sz="1800"/>
          </a:p>
          <a:p>
            <a:r>
              <a:rPr lang="en-US" sz="1800"/>
              <a:t>3. **Move the Fleet**: Program the fleet to move sideways and down until all aliens are shot down, hit the ship, or reach the ground.</a:t>
            </a:r>
            <a:endParaRPr lang="en-US" sz="1800"/>
          </a:p>
          <a:p>
            <a:r>
              <a:rPr lang="en-US" sz="1800"/>
              <a:t>4. **Limit Player Ships**: Restrict the number of ships and end the game when all are lost, adding challenge and managing game flow.</a:t>
            </a:r>
            <a:endParaRPr lang="en-US" sz="1800"/>
          </a:p>
          <a:p>
            <a:r>
              <a:rPr lang="en-US" sz="1800"/>
              <a:t>Review existing code to ensure efficiency and clarity before adding new features, maintaining clean and manageable code.</a:t>
            </a:r>
            <a:endParaRPr lang="en-US" sz="1800"/>
          </a:p>
        </p:txBody>
      </p:sp>
      <p:sp>
        <p:nvSpPr>
          <p:cNvPr id="6" name="Content Placeholder 5"/>
          <p:cNvSpPr>
            <a:spLocks noGrp="1"/>
          </p:cNvSpPr>
          <p:nvPr>
            <p:ph sz="half" idx="2"/>
          </p:nvPr>
        </p:nvSpPr>
        <p:spPr/>
        <p:txBody>
          <a:bodyPr/>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274 </a:t>
            </a:r>
            <a:r>
              <a:rPr lang="en-US" sz="4000" b="1" i="1"/>
              <a:t>Game Over!</a:t>
            </a:r>
            <a:endParaRPr lang="en-US" sz="4000" b="1" i="1"/>
          </a:p>
        </p:txBody>
      </p:sp>
      <p:sp>
        <p:nvSpPr>
          <p:cNvPr id="3" name="Content Placeholder 2"/>
          <p:cNvSpPr>
            <a:spLocks noGrp="1"/>
          </p:cNvSpPr>
          <p:nvPr>
            <p:ph idx="1"/>
          </p:nvPr>
        </p:nvSpPr>
        <p:spPr/>
        <p:txBody>
          <a:bodyPr>
            <a:noAutofit/>
          </a:bodyPr>
          <a:p>
            <a:r>
              <a:rPr lang="en-US" sz="1400"/>
              <a:t>**Objectives:** Implement a game-over condition in Alien Invasion to end the game when the player runs out of ships.</a:t>
            </a:r>
            <a:endParaRPr lang="en-US" sz="1400"/>
          </a:p>
          <a:p>
            <a:r>
              <a:rPr lang="en-US" sz="1400"/>
              <a:t>**Methodology:**</a:t>
            </a:r>
            <a:endParaRPr lang="en-US" sz="1400"/>
          </a:p>
          <a:p>
            <a:r>
              <a:rPr lang="en-US" sz="1400"/>
              <a:t>1. **Game State Flag:** Introduce `game_active` flag in the `__init__()` method to track whether the game is active.</a:t>
            </a:r>
            <a:endParaRPr lang="en-US" sz="1400"/>
          </a:p>
          <a:p>
            <a:r>
              <a:rPr lang="en-US" sz="1400"/>
              <a:t>2. **Ship Hit Handling:** Modify `_ship_hit()` method to decrement `ships_left` and set `game_active` to `False` when no ships remain.</a:t>
            </a:r>
            <a:endParaRPr lang="en-US" sz="1400"/>
          </a:p>
          <a:p>
            <a:r>
              <a:rPr lang="en-US" sz="1400"/>
              <a:t>3. **Conditional Logic:** Use an if-else structure to manage the game's continuation or termination based on the number of ships left.</a:t>
            </a:r>
            <a:endParaRPr lang="en-US" sz="1400"/>
          </a:p>
          <a:p>
            <a:r>
              <a:rPr lang="en-US" sz="1400"/>
              <a:t>**Data Trends and Significance:**</a:t>
            </a:r>
            <a:endParaRPr lang="en-US" sz="1400"/>
          </a:p>
          <a:p>
            <a:r>
              <a:rPr lang="en-US" sz="1400"/>
              <a:t>- **Active Flag:** Provides a clear mechanism to control the game's state.</a:t>
            </a:r>
            <a:endParaRPr lang="en-US" sz="1400"/>
          </a:p>
          <a:p>
            <a:r>
              <a:rPr lang="en-US" sz="1400"/>
              <a:t>- **Game Termination:** Ensures the game ends logically when the player depletes all ships, enhancing game completeness.</a:t>
            </a:r>
            <a:endParaRPr lang="en-US" sz="1400"/>
          </a:p>
          <a:p>
            <a:r>
              <a:rPr lang="en-US" sz="1400"/>
              <a:t>### Summary of Key Findings and Implications</a:t>
            </a:r>
            <a:endParaRPr lang="en-US" sz="1400"/>
          </a:p>
          <a:p>
            <a:r>
              <a:rPr lang="en-US" sz="1400"/>
              <a:t>**Key Findings:** The `game_active` flag and updated `_ship_hit()` method effectively manage game termination when the player runs out of ships.</a:t>
            </a:r>
            <a:endParaRPr lang="en-US" sz="1400"/>
          </a:p>
          <a:p>
            <a:r>
              <a:rPr lang="en-US" sz="1400"/>
              <a:t>**Implications:** This enhancement ensures a complete gaming experience by logically ending the game, thus preventing indefinite play and allowing for potential implementation of end-game screens or restart options.</a:t>
            </a:r>
            <a:endParaRPr lang="en-US"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275</a:t>
            </a:r>
            <a:r>
              <a:rPr lang="en-US" sz="4000" b="1" i="1"/>
              <a:t> Identifying When Parts of the Game Should Run</a:t>
            </a:r>
            <a:endParaRPr lang="en-US" sz="4000" b="1" i="1"/>
          </a:p>
        </p:txBody>
      </p:sp>
      <p:sp>
        <p:nvSpPr>
          <p:cNvPr id="3" name="Content Placeholder 2"/>
          <p:cNvSpPr>
            <a:spLocks noGrp="1"/>
          </p:cNvSpPr>
          <p:nvPr>
            <p:ph idx="1"/>
          </p:nvPr>
        </p:nvSpPr>
        <p:spPr/>
        <p:txBody>
          <a:bodyPr>
            <a:normAutofit fontScale="60000"/>
          </a:bodyPr>
          <a:p>
            <a:r>
              <a:rPr lang="en-US"/>
              <a:t>**Objective:** Manage which parts of the game loop execute based on the game's active state.</a:t>
            </a:r>
            <a:endParaRPr lang="en-US"/>
          </a:p>
          <a:p>
            <a:r>
              <a:rPr lang="en-US"/>
              <a:t>**Methodology:**</a:t>
            </a:r>
            <a:endParaRPr lang="en-US"/>
          </a:p>
          <a:p>
            <a:r>
              <a:rPr lang="en-US"/>
              <a:t>1. Introduce `game_active` boolean flag.</a:t>
            </a:r>
            <a:endParaRPr lang="en-US"/>
          </a:p>
          <a:p>
            <a:r>
              <a:rPr lang="en-US"/>
              <a:t>2. In `run_game()`:</a:t>
            </a:r>
            <a:endParaRPr lang="en-US"/>
          </a:p>
          <a:p>
            <a:r>
              <a:rPr lang="en-US"/>
              <a:t>   - Always call `_check_events()` to capture user input.</a:t>
            </a:r>
            <a:endParaRPr lang="en-US"/>
          </a:p>
          <a:p>
            <a:r>
              <a:rPr lang="en-US"/>
              <a:t>   - Conditionally execute other update methods based on `game_active`:</a:t>
            </a:r>
            <a:endParaRPr lang="en-US"/>
          </a:p>
          <a:p>
            <a:r>
              <a:rPr lang="en-US"/>
              <a:t>     - If `game_active`: update ship, bullets, aliens, and screen.</a:t>
            </a:r>
            <a:endParaRPr lang="en-US"/>
          </a:p>
          <a:p>
            <a:r>
              <a:rPr lang="en-US"/>
              <a:t>     - If not `game_active`: only update the screen (for potential UI changes).</a:t>
            </a:r>
            <a:endParaRPr lang="en-US"/>
          </a:p>
          <a:p>
            <a:r>
              <a:rPr lang="en-US"/>
              <a:t>**Key Finding:** Separating logic based on `game_active` allows for efficient resource allocation and prevents unnecessary updates when the game is inactive.</a:t>
            </a:r>
            <a:endParaRPr lang="en-US"/>
          </a:p>
          <a:p>
            <a:pPr>
              <a:buFont typeface="Arial" panose="020B0604020202020204" pitchFamily="34" charset="0"/>
              <a:buChar char="•"/>
            </a:pPr>
            <a:r>
              <a:rPr lang="en-US"/>
              <a:t>**Implications:** This approach improves game responsiveness by stopping unnecessary computations during inactive states (e.g., after losing all ships) and allows for potential UI updates while the game is paused.</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275 Summary</a:t>
            </a:r>
            <a:endParaRPr lang="en-US"/>
          </a:p>
        </p:txBody>
      </p:sp>
      <p:sp>
        <p:nvSpPr>
          <p:cNvPr id="3" name="Content Placeholder 2"/>
          <p:cNvSpPr>
            <a:spLocks noGrp="1"/>
          </p:cNvSpPr>
          <p:nvPr>
            <p:ph idx="1"/>
          </p:nvPr>
        </p:nvSpPr>
        <p:spPr/>
        <p:txBody>
          <a:bodyPr>
            <a:noAutofit/>
          </a:bodyPr>
          <a:p>
            <a:pPr>
              <a:buFont typeface="Arial" panose="020B0604020202020204" pitchFamily="34" charset="0"/>
              <a:buChar char="•"/>
            </a:pPr>
            <a:r>
              <a:rPr lang="en-US" sz="1200"/>
              <a:t>**Objective:** Implement core mechanics for a functioning alien invasion game.</a:t>
            </a:r>
            <a:endParaRPr lang="en-US" sz="1200"/>
          </a:p>
          <a:p>
            <a:r>
              <a:rPr lang="en-US" sz="1200"/>
              <a:t>**Methodology:**</a:t>
            </a:r>
            <a:endParaRPr lang="en-US" sz="1200"/>
          </a:p>
          <a:p>
            <a:r>
              <a:rPr lang="en-US" sz="1200"/>
              <a:t>- Create a fleet of aliens using nested loops for efficient positioning.</a:t>
            </a:r>
            <a:endParaRPr lang="en-US" sz="1200"/>
          </a:p>
          <a:p>
            <a:r>
              <a:rPr lang="en-US" sz="1200"/>
              <a:t>- Control alien movement direction and edge handling.</a:t>
            </a:r>
            <a:endParaRPr lang="en-US" sz="1200"/>
          </a:p>
          <a:p>
            <a:r>
              <a:rPr lang="en-US" sz="1200"/>
              <a:t>- Detect and respond to collisions between bullets and aliens, and aliens and the ship.</a:t>
            </a:r>
            <a:endParaRPr lang="en-US" sz="1200"/>
          </a:p>
          <a:p>
            <a:r>
              <a:rPr lang="en-US" sz="1200"/>
              <a:t>- Track game statistics and manage the game state using a `game_active` flag.</a:t>
            </a:r>
            <a:endParaRPr lang="en-US" sz="1200"/>
          </a:p>
          <a:p>
            <a:r>
              <a:rPr lang="en-US" sz="1200"/>
              <a:t>**Key Findings:**</a:t>
            </a:r>
            <a:endParaRPr lang="en-US" sz="1200"/>
          </a:p>
          <a:p>
            <a:r>
              <a:rPr lang="en-US" sz="1200"/>
              <a:t>- Nested loops effectively create and manage a large number of identical game elements.</a:t>
            </a:r>
            <a:endParaRPr lang="en-US" sz="1200"/>
          </a:p>
          <a:p>
            <a:r>
              <a:rPr lang="en-US" sz="1200"/>
              <a:t>- Individual object updates with `update()` methods allow for coordinated fleet movement.</a:t>
            </a:r>
            <a:endParaRPr lang="en-US" sz="1200"/>
          </a:p>
          <a:p>
            <a:r>
              <a:rPr lang="en-US" sz="1200"/>
              <a:t>- Collision detection and response mechanisms are essential for gameplay.</a:t>
            </a:r>
            <a:endParaRPr lang="en-US" sz="1200"/>
          </a:p>
          <a:p>
            <a:r>
              <a:rPr lang="en-US" sz="1200"/>
              <a:t>- Game statistics and state management enhance the overall game experience. </a:t>
            </a:r>
            <a:endParaRPr lang="en-US" sz="1200"/>
          </a:p>
          <a:p>
            <a:r>
              <a:rPr lang="en-US" sz="1200"/>
              <a:t>**Implications:**</a:t>
            </a:r>
            <a:endParaRPr lang="en-US" sz="1200"/>
          </a:p>
          <a:p>
            <a:r>
              <a:rPr lang="en-US" sz="1200"/>
              <a:t>This chapter lays the foundation for a complete game with features like:</a:t>
            </a:r>
            <a:endParaRPr lang="en-US" sz="1200"/>
          </a:p>
          <a:p>
            <a:r>
              <a:rPr lang="en-US" sz="1200"/>
              <a:t>- Play button for user control over game initiation and restarts.</a:t>
            </a:r>
            <a:endParaRPr lang="en-US" sz="1200"/>
          </a:p>
          <a:p>
            <a:r>
              <a:rPr lang="en-US" sz="1200"/>
              <a:t>- Increasing difficulty with faster gameplay after clearing alien waves.</a:t>
            </a:r>
            <a:endParaRPr lang="en-US" sz="1200"/>
          </a:p>
          <a:p>
            <a:r>
              <a:rPr lang="en-US" sz="1200"/>
              <a:t>- Scoring system to reward player progress.</a:t>
            </a:r>
            <a:endParaRPr 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rmAutofit/>
          </a:bodyPr>
          <a:p>
            <a:r>
              <a:rPr lang="en-US"/>
              <a:t>257 Creating the Alien Class </a:t>
            </a:r>
            <a:endParaRPr lang="en-US"/>
          </a:p>
        </p:txBody>
      </p:sp>
      <p:sp>
        <p:nvSpPr>
          <p:cNvPr id="5" name="Content Placeholder 4"/>
          <p:cNvSpPr>
            <a:spLocks noGrp="1"/>
          </p:cNvSpPr>
          <p:nvPr>
            <p:ph idx="1"/>
          </p:nvPr>
        </p:nvSpPr>
        <p:spPr/>
        <p:txBody>
          <a:bodyPr>
            <a:noAutofit/>
          </a:bodyPr>
          <a:p>
            <a:pPr marL="0" indent="0">
              <a:buFont typeface="Arial" panose="020B0604020202020204" pitchFamily="34" charset="0"/>
              <a:buNone/>
            </a:pPr>
            <a:r>
              <a:rPr lang="en-US" sz="1800"/>
              <a:t>**Objective:** Create a class to represent individual aliens in the game.</a:t>
            </a:r>
            <a:endParaRPr lang="en-US" sz="1800"/>
          </a:p>
          <a:p>
            <a:pPr marL="0" indent="0">
              <a:buFont typeface="Arial" panose="020B0604020202020204" pitchFamily="34" charset="0"/>
              <a:buNone/>
            </a:pPr>
            <a:endParaRPr lang="en-US" sz="1800"/>
          </a:p>
          <a:p>
            <a:pPr marL="0" indent="0">
              <a:buFont typeface="Arial" panose="020B0604020202020204" pitchFamily="34" charset="0"/>
              <a:buNone/>
            </a:pPr>
            <a:r>
              <a:rPr lang="en-US" sz="1800"/>
              <a:t>**Methodology:** Define an `Alien` class inheriting from `pygame.sprite.Sprite`.</a:t>
            </a:r>
            <a:endParaRPr lang="en-US" sz="1800"/>
          </a:p>
          <a:p>
            <a:pPr marL="0" indent="0">
              <a:buFont typeface="Arial" panose="020B0604020202020204" pitchFamily="34" charset="0"/>
              <a:buNone/>
            </a:pPr>
            <a:endParaRPr lang="en-US" sz="1800"/>
          </a:p>
          <a:p>
            <a:pPr marL="0" indent="0">
              <a:buFont typeface="Arial" panose="020B0604020202020204" pitchFamily="34" charset="0"/>
              <a:buNone/>
            </a:pPr>
            <a:r>
              <a:rPr lang="en-US" sz="1800"/>
              <a:t>**Data Trends &amp; Significance:**</a:t>
            </a:r>
            <a:endParaRPr lang="en-US" sz="1800"/>
          </a:p>
          <a:p>
            <a:pPr marL="0" indent="0">
              <a:buFont typeface="Arial" panose="020B0604020202020204" pitchFamily="34" charset="0"/>
              <a:buNone/>
            </a:pPr>
            <a:endParaRPr lang="en-US" sz="1800"/>
          </a:p>
          <a:p>
            <a:pPr marL="0" indent="0">
              <a:buFont typeface="Arial" panose="020B0604020202020204" pitchFamily="34" charset="0"/>
              <a:buNone/>
            </a:pPr>
            <a:r>
              <a:rPr lang="en-US" sz="1800"/>
              <a:t>- The class stores alien image and its rectangular bounding box (`rect`).</a:t>
            </a:r>
            <a:endParaRPr lang="en-US" sz="1800"/>
          </a:p>
          <a:p>
            <a:pPr marL="0" indent="0">
              <a:buFont typeface="Arial" panose="020B0604020202020204" pitchFamily="34" charset="0"/>
              <a:buNone/>
            </a:pPr>
            <a:r>
              <a:rPr lang="en-US" sz="1800"/>
              <a:t>- Initial placement is near the top-left corner with some empty space around it (easier to see).</a:t>
            </a:r>
            <a:endParaRPr lang="en-US" sz="1800"/>
          </a:p>
          <a:p>
            <a:pPr marL="0" indent="0">
              <a:buFont typeface="Arial" panose="020B0604020202020204" pitchFamily="34" charset="0"/>
              <a:buNone/>
            </a:pPr>
            <a:r>
              <a:rPr lang="en-US" sz="1800"/>
              <a:t>- Tracks the alien's precise horizontal position (`self.x`) for movement control (focusing on horizontal movement initially).</a:t>
            </a:r>
            <a:endParaRPr lang="en-US" sz="1800"/>
          </a:p>
          <a:p>
            <a:pPr marL="0" indent="0">
              <a:buFont typeface="Arial" panose="020B0604020202020204" pitchFamily="34" charset="0"/>
              <a:buNone/>
            </a:pPr>
            <a:endParaRPr lang="en-US" sz="1800"/>
          </a:p>
          <a:p>
            <a:pPr marL="0" indent="0">
              <a:buFont typeface="Arial" panose="020B0604020202020204" pitchFamily="34" charset="0"/>
              <a:buNone/>
            </a:pPr>
            <a:r>
              <a:rPr lang="en-US" sz="1800"/>
              <a:t>**Key Finding:** The `Alien` class lays the foundation for managing individual aliens within the game, separate from drawing them (handled by Pygame groups). </a:t>
            </a:r>
            <a:endParaRPr 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257 Creating an Instance of the Alien</a:t>
            </a:r>
            <a:endParaRPr lang="en-US"/>
          </a:p>
        </p:txBody>
      </p:sp>
      <p:sp>
        <p:nvSpPr>
          <p:cNvPr id="5" name="Content Placeholder 4"/>
          <p:cNvSpPr>
            <a:spLocks noGrp="1"/>
          </p:cNvSpPr>
          <p:nvPr>
            <p:ph idx="1"/>
          </p:nvPr>
        </p:nvSpPr>
        <p:spPr/>
        <p:txBody>
          <a:bodyPr>
            <a:noAutofit/>
          </a:bodyPr>
          <a:p>
            <a:pPr>
              <a:buFont typeface="Arial" panose="020B0604020202020204" pitchFamily="34" charset="0"/>
              <a:buChar char="•"/>
            </a:pPr>
            <a:r>
              <a:rPr lang="en-US" sz="1800"/>
              <a:t>**Objective:** Create and display a single alien on the screen as the foundation for the alien fleet.</a:t>
            </a:r>
            <a:endParaRPr lang="en-US" sz="1800"/>
          </a:p>
          <a:p>
            <a:endParaRPr lang="en-US" sz="1800"/>
          </a:p>
          <a:p>
            <a:r>
              <a:rPr lang="en-US" sz="1800"/>
              <a:t>**Methodology:**</a:t>
            </a:r>
            <a:endParaRPr lang="en-US" sz="1800"/>
          </a:p>
          <a:p>
            <a:endParaRPr lang="en-US" sz="1800"/>
          </a:p>
          <a:p>
            <a:r>
              <a:rPr lang="en-US" sz="1800"/>
              <a:t>1. Import the `Alien` class in `AlienInvasion`.</a:t>
            </a:r>
            <a:endParaRPr lang="en-US" sz="1800"/>
          </a:p>
          <a:p>
            <a:r>
              <a:rPr lang="en-US" sz="1800"/>
              <a:t>2. Add a new method `_create_fleet()` to `AlienInvasion`.</a:t>
            </a:r>
            <a:endParaRPr lang="en-US" sz="1800"/>
          </a:p>
          <a:p>
            <a:r>
              <a:rPr lang="en-US" sz="1800"/>
              <a:t>3. Inside `_create_fleet()`, instantiate an `Alien` object and add it to the `aliens` group (used to manage the fleet).</a:t>
            </a:r>
            <a:endParaRPr lang="en-US" sz="1800"/>
          </a:p>
          <a:p>
            <a:r>
              <a:rPr lang="en-US" sz="1800"/>
              <a:t>4. Update `_update_screen()` to call the `draw()` method on the `aliens` group, displaying the alien on the screen using its `rect` attribute.</a:t>
            </a:r>
            <a:endParaRPr lang="en-US" sz="1800"/>
          </a:p>
          <a:p>
            <a:endParaRPr lang="en-US" sz="1800"/>
          </a:p>
          <a:p>
            <a:r>
              <a:rPr lang="en-US" sz="1800"/>
              <a:t>**Key Finding:** This approach allows creating and managing multiple aliens as a group, simplifying rendering and future fleet manipulation. </a:t>
            </a:r>
            <a:endParaRPr 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259 Building the Alien Fleet</a:t>
            </a:r>
            <a:br>
              <a:rPr lang="en-US"/>
            </a:br>
            <a:r>
              <a:rPr lang="en-US"/>
              <a:t>	</a:t>
            </a:r>
            <a:r>
              <a:rPr lang="en-US" sz="3600"/>
              <a:t>Creating a Row of Aliens</a:t>
            </a:r>
            <a:endParaRPr lang="en-US" sz="3600"/>
          </a:p>
        </p:txBody>
      </p:sp>
      <p:sp>
        <p:nvSpPr>
          <p:cNvPr id="6" name="Content Placeholder 5"/>
          <p:cNvSpPr>
            <a:spLocks noGrp="1"/>
          </p:cNvSpPr>
          <p:nvPr>
            <p:ph idx="1"/>
          </p:nvPr>
        </p:nvSpPr>
        <p:spPr/>
        <p:txBody>
          <a:bodyPr>
            <a:noAutofit/>
          </a:bodyPr>
          <a:p>
            <a:pPr marL="0" indent="0">
              <a:buNone/>
            </a:pPr>
            <a:r>
              <a:rPr lang="en-US" sz="1600"/>
              <a:t>**Objective:** Create a full alien fleet filling the upper portion of the screen.</a:t>
            </a:r>
            <a:endParaRPr lang="en-US" sz="1600"/>
          </a:p>
          <a:p>
            <a:pPr marL="0" indent="0">
              <a:buNone/>
            </a:pPr>
            <a:r>
              <a:rPr lang="en-US" sz="1600"/>
              <a:t>**Methodology:**</a:t>
            </a:r>
            <a:endParaRPr lang="en-US" sz="1600"/>
          </a:p>
          <a:p>
            <a:pPr marL="0" indent="0">
              <a:buNone/>
            </a:pPr>
            <a:r>
              <a:rPr lang="en-US" sz="1600"/>
              <a:t>1. Iterate until there's no horizontal space for an alien:</a:t>
            </a:r>
            <a:endParaRPr lang="en-US" sz="1600"/>
          </a:p>
          <a:p>
            <a:pPr marL="0" indent="0">
              <a:buNone/>
            </a:pPr>
            <a:r>
              <a:rPr lang="en-US" sz="1600"/>
              <a:t>   - Get alien width to calculate spacing.</a:t>
            </a:r>
            <a:endParaRPr lang="en-US" sz="1600"/>
          </a:p>
          <a:p>
            <a:pPr marL="0" indent="0">
              <a:buNone/>
            </a:pPr>
            <a:r>
              <a:rPr lang="en-US" sz="1600"/>
              <a:t>   - Set `current_x` for alien placement with some left margin.</a:t>
            </a:r>
            <a:endParaRPr lang="en-US" sz="1600"/>
          </a:p>
          <a:p>
            <a:pPr marL="0" indent="0">
              <a:buNone/>
            </a:pPr>
            <a:r>
              <a:rPr lang="en-US" sz="1600"/>
              <a:t>2. Inside the loop (per iteration):</a:t>
            </a:r>
            <a:endParaRPr lang="en-US" sz="1600"/>
          </a:p>
          <a:p>
            <a:pPr marL="0" indent="0">
              <a:buNone/>
            </a:pPr>
            <a:r>
              <a:rPr lang="en-US" sz="1600"/>
              <a:t>   - Create a new `Alien` object.</a:t>
            </a:r>
            <a:endParaRPr lang="en-US" sz="1600"/>
          </a:p>
          <a:p>
            <a:pPr marL="0" indent="0">
              <a:buNone/>
            </a:pPr>
            <a:r>
              <a:rPr lang="en-US" sz="1600"/>
              <a:t>   - Set its precise horizontal position (`x` and `rect.x`).</a:t>
            </a:r>
            <a:endParaRPr lang="en-US" sz="1600"/>
          </a:p>
          <a:p>
            <a:pPr marL="0" indent="0">
              <a:buNone/>
            </a:pPr>
            <a:r>
              <a:rPr lang="en-US" sz="1600"/>
              <a:t>   - Add the new alien to the `aliens` group.</a:t>
            </a:r>
            <a:endParaRPr lang="en-US" sz="1600"/>
          </a:p>
          <a:p>
            <a:pPr marL="0" indent="0">
              <a:buNone/>
            </a:pPr>
            <a:r>
              <a:rPr lang="en-US" sz="1600"/>
              <a:t>   - Update `current_x` to account for the alien's width and desired spacing.</a:t>
            </a:r>
            <a:endParaRPr lang="en-US" sz="1600"/>
          </a:p>
          <a:p>
            <a:pPr marL="0" indent="0">
              <a:buNone/>
            </a:pPr>
            <a:r>
              <a:rPr lang="en-US" sz="1600"/>
              <a:t>**Key Finding:** This approach ensures the alien fleet fills the available space horizontally with proper spacing, avoiding overcrowding on either side of the screen. </a:t>
            </a:r>
            <a:endParaRPr 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260 Refactoring _create_fleet()</a:t>
            </a:r>
            <a:endParaRPr lang="en-US"/>
          </a:p>
        </p:txBody>
      </p:sp>
      <p:sp>
        <p:nvSpPr>
          <p:cNvPr id="3" name="Content Placeholder 2"/>
          <p:cNvSpPr>
            <a:spLocks noGrp="1"/>
          </p:cNvSpPr>
          <p:nvPr>
            <p:ph idx="1"/>
          </p:nvPr>
        </p:nvSpPr>
        <p:spPr/>
        <p:txBody>
          <a:bodyPr>
            <a:noAutofit/>
          </a:bodyPr>
          <a:p>
            <a:pPr marL="0" indent="0">
              <a:buFont typeface="Arial" panose="020B0604020202020204" pitchFamily="34" charset="0"/>
              <a:buNone/>
            </a:pPr>
            <a:r>
              <a:rPr lang="en-US" sz="1200"/>
              <a:t>**Objectives:** Refactor the `_create_fleet()` method to simplify the code and facilitate adding new rows of aliens, creating a more organized structure.</a:t>
            </a:r>
            <a:endParaRPr lang="en-US" sz="1200"/>
          </a:p>
          <a:p>
            <a:pPr marL="0" indent="0">
              <a:buFont typeface="Arial" panose="020B0604020202020204" pitchFamily="34" charset="0"/>
              <a:buNone/>
            </a:pPr>
            <a:endParaRPr lang="en-US" sz="1200"/>
          </a:p>
          <a:p>
            <a:pPr marL="0" indent="0">
              <a:buFont typeface="Arial" panose="020B0604020202020204" pitchFamily="34" charset="0"/>
              <a:buNone/>
            </a:pPr>
            <a:r>
              <a:rPr lang="en-US" sz="1200"/>
              <a:t>**Methodology:**</a:t>
            </a:r>
            <a:endParaRPr lang="en-US" sz="1200"/>
          </a:p>
          <a:p>
            <a:pPr marL="0" indent="0">
              <a:buFont typeface="Arial" panose="020B0604020202020204" pitchFamily="34" charset="0"/>
              <a:buNone/>
            </a:pPr>
            <a:r>
              <a:rPr lang="en-US" sz="1200"/>
              <a:t>1. **Helper Method:** Introduce `_create_alien()` to handle individual alien creation and placement, called within `_create_fleet()`.</a:t>
            </a:r>
            <a:endParaRPr lang="en-US" sz="1200"/>
          </a:p>
          <a:p>
            <a:pPr marL="0" indent="0">
              <a:buFont typeface="Arial" panose="020B0604020202020204" pitchFamily="34" charset="0"/>
              <a:buNone/>
            </a:pPr>
            <a:r>
              <a:rPr lang="en-US" sz="1200"/>
              <a:t>2. **Parameterization:** Use the `x_position` parameter in `_create_alien()` to specify the alien's position, replacing `current_x`.</a:t>
            </a:r>
            <a:endParaRPr lang="en-US" sz="1200"/>
          </a:p>
          <a:p>
            <a:pPr marL="0" indent="0">
              <a:buFont typeface="Arial" panose="020B0604020202020204" pitchFamily="34" charset="0"/>
              <a:buNone/>
            </a:pPr>
            <a:endParaRPr lang="en-US" sz="1200"/>
          </a:p>
          <a:p>
            <a:pPr marL="0" indent="0">
              <a:buFont typeface="Arial" panose="020B0604020202020204" pitchFamily="34" charset="0"/>
              <a:buNone/>
            </a:pPr>
            <a:r>
              <a:rPr lang="en-US" sz="1200"/>
              <a:t>**Data Trends and Significance:**</a:t>
            </a:r>
            <a:endParaRPr lang="en-US" sz="1200"/>
          </a:p>
          <a:p>
            <a:pPr marL="0" indent="0">
              <a:buFont typeface="Arial" panose="020B0604020202020204" pitchFamily="34" charset="0"/>
              <a:buNone/>
            </a:pPr>
            <a:r>
              <a:rPr lang="en-US" sz="1200"/>
              <a:t>- **Refactoring:** Streamlines the fleet creation process, improving code readability and maintainability.</a:t>
            </a:r>
            <a:endParaRPr lang="en-US" sz="1200"/>
          </a:p>
          <a:p>
            <a:pPr marL="0" indent="0">
              <a:buFont typeface="Arial" panose="020B0604020202020204" pitchFamily="34" charset="0"/>
              <a:buNone/>
            </a:pPr>
            <a:r>
              <a:rPr lang="en-US" sz="1200"/>
              <a:t>- **Modularity:** Enhances scalability by isolating functionality into distinct methods.</a:t>
            </a:r>
            <a:endParaRPr lang="en-US" sz="1200"/>
          </a:p>
          <a:p>
            <a:pPr marL="0" indent="0">
              <a:buFont typeface="Arial" panose="020B0604020202020204" pitchFamily="34" charset="0"/>
              <a:buNone/>
            </a:pPr>
            <a:endParaRPr lang="en-US" sz="1200"/>
          </a:p>
          <a:p>
            <a:pPr marL="0" indent="0">
              <a:buFont typeface="Arial" panose="020B0604020202020204" pitchFamily="34" charset="0"/>
              <a:buNone/>
            </a:pPr>
            <a:r>
              <a:rPr lang="en-US" sz="1200"/>
              <a:t>### Summary of Key Findings and Implications</a:t>
            </a:r>
            <a:endParaRPr lang="en-US" sz="1200"/>
          </a:p>
          <a:p>
            <a:pPr marL="0" indent="0">
              <a:buFont typeface="Arial" panose="020B0604020202020204" pitchFamily="34" charset="0"/>
              <a:buNone/>
            </a:pPr>
            <a:endParaRPr lang="en-US" sz="1200"/>
          </a:p>
          <a:p>
            <a:pPr marL="0" indent="0">
              <a:buFont typeface="Arial" panose="020B0604020202020204" pitchFamily="34" charset="0"/>
              <a:buNone/>
            </a:pPr>
            <a:r>
              <a:rPr lang="en-US" sz="1200"/>
              <a:t>**Key Findings:** Refactoring with `_create_alien()` simplifies the fleet creation logic, making it easier to manage and extend.</a:t>
            </a:r>
            <a:endParaRPr lang="en-US" sz="1200"/>
          </a:p>
          <a:p>
            <a:pPr marL="0" indent="0">
              <a:buFont typeface="Arial" panose="020B0604020202020204" pitchFamily="34" charset="0"/>
              <a:buNone/>
            </a:pPr>
            <a:endParaRPr lang="en-US" sz="1200"/>
          </a:p>
          <a:p>
            <a:pPr marL="0" indent="0">
              <a:buFont typeface="Arial" panose="020B0604020202020204" pitchFamily="34" charset="0"/>
              <a:buNone/>
            </a:pPr>
            <a:r>
              <a:rPr lang="en-US" sz="1200"/>
              <a:t>**Implications:** This approach enhances code clarity and flexibility, allowing for straightforward addition of new features, such as multiple rows of aliens, thus improving overall game development efficiency.</a:t>
            </a:r>
            <a:endParaRPr lang="en-US"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261 Adding Rows</a:t>
            </a:r>
            <a:endParaRPr lang="en-US"/>
          </a:p>
        </p:txBody>
      </p:sp>
      <p:sp>
        <p:nvSpPr>
          <p:cNvPr id="3" name="Content Placeholder 2"/>
          <p:cNvSpPr>
            <a:spLocks noGrp="1"/>
          </p:cNvSpPr>
          <p:nvPr>
            <p:ph idx="1"/>
          </p:nvPr>
        </p:nvSpPr>
        <p:spPr/>
        <p:txBody>
          <a:bodyPr>
            <a:noAutofit/>
          </a:bodyPr>
          <a:p>
            <a:pPr>
              <a:buFont typeface="Arial" panose="020B0604020202020204" pitchFamily="34" charset="0"/>
              <a:buChar char="•"/>
            </a:pPr>
            <a:r>
              <a:rPr lang="en-US" sz="1600"/>
              <a:t>**Objective:** Create a complete alien fleet filling the available space efficiently.</a:t>
            </a:r>
            <a:endParaRPr lang="en-US" sz="1600"/>
          </a:p>
          <a:p>
            <a:endParaRPr lang="en-US" sz="1600"/>
          </a:p>
          <a:p>
            <a:r>
              <a:rPr lang="en-US" sz="1600"/>
              <a:t>**Methodology:**</a:t>
            </a:r>
            <a:endParaRPr lang="en-US" sz="1600"/>
          </a:p>
          <a:p>
            <a:endParaRPr lang="en-US" sz="1600"/>
          </a:p>
          <a:p>
            <a:r>
              <a:rPr lang="en-US" sz="1600"/>
              <a:t>1. Use nested loops in `_create_fleet()`:</a:t>
            </a:r>
            <a:endParaRPr lang="en-US" sz="1600"/>
          </a:p>
          <a:p>
            <a:r>
              <a:rPr lang="en-US" sz="1600"/>
              <a:t>   - Outer loop controls the number of rows based on screen height and desired space below the fleet.</a:t>
            </a:r>
            <a:endParaRPr lang="en-US" sz="1600"/>
          </a:p>
          <a:p>
            <a:r>
              <a:rPr lang="en-US" sz="1600"/>
              <a:t>   - Inner loop controls the number of aliens per row based on screen width and desired spacing between aliens.</a:t>
            </a:r>
            <a:endParaRPr lang="en-US" sz="1600"/>
          </a:p>
          <a:p>
            <a:r>
              <a:rPr lang="en-US" sz="1600"/>
              <a:t>   - Inside the inner loop, call `_create_alien(x_position, y_position)` to create and position an alien at the current coordinates.</a:t>
            </a:r>
            <a:endParaRPr lang="en-US" sz="1600"/>
          </a:p>
          <a:p>
            <a:r>
              <a:rPr lang="en-US" sz="1600"/>
              <a:t>2. Update `_create_alien(x_position, y_position)` to accept and set the vertical position (`y_position`) for the alien.</a:t>
            </a:r>
            <a:endParaRPr lang="en-US" sz="1600"/>
          </a:p>
          <a:p>
            <a:r>
              <a:rPr lang="en-US" sz="1600"/>
              <a:t>3. After each row, reset `current_x` for the next row's first alien and update `current_y` to move down to the next row position.</a:t>
            </a:r>
            <a:endParaRPr lang="en-US" sz="1600"/>
          </a:p>
          <a:p>
            <a:endParaRPr lang="en-US" sz="1600"/>
          </a:p>
          <a:p>
            <a:r>
              <a:rPr lang="en-US" sz="1600"/>
              <a:t>**Key Finding:** Nested loops combined with `_create_alien()` efficiently create and position aliens considering both horizontal and vertical space constraints.</a:t>
            </a:r>
            <a:endParaRPr 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263 Making the Fleet Move</a:t>
            </a:r>
            <a:br>
              <a:rPr lang="en-US"/>
            </a:br>
            <a:r>
              <a:rPr lang="en-US" sz="4000" i="1"/>
              <a:t>Moving the Aliens Right</a:t>
            </a:r>
            <a:endParaRPr lang="en-US" sz="4000" i="1"/>
          </a:p>
        </p:txBody>
      </p:sp>
      <p:sp>
        <p:nvSpPr>
          <p:cNvPr id="3" name="Content Placeholder 2"/>
          <p:cNvSpPr>
            <a:spLocks noGrp="1"/>
          </p:cNvSpPr>
          <p:nvPr>
            <p:ph idx="1"/>
          </p:nvPr>
        </p:nvSpPr>
        <p:spPr/>
        <p:txBody>
          <a:bodyPr>
            <a:noAutofit/>
          </a:bodyPr>
          <a:p>
            <a:pPr>
              <a:buFont typeface="Arial" panose="020B0604020202020204" pitchFamily="34" charset="0"/>
              <a:buChar char="•"/>
            </a:pPr>
            <a:r>
              <a:rPr lang="en-US" sz="1600"/>
              <a:t>**Objective:** Implement logic to move the alien fleet across the screen with direction changes and handle edge cases.</a:t>
            </a:r>
            <a:endParaRPr lang="en-US" sz="1600"/>
          </a:p>
          <a:p>
            <a:r>
              <a:rPr lang="en-US" sz="1600"/>
              <a:t>**Methodology:**</a:t>
            </a:r>
            <a:endParaRPr lang="en-US" sz="1600"/>
          </a:p>
          <a:p>
            <a:r>
              <a:rPr lang="en-US" sz="1600"/>
              <a:t>1. Introduce `alien_speed` setting in `settings.py` to control alien movement speed.</a:t>
            </a:r>
            <a:endParaRPr lang="en-US" sz="1600"/>
          </a:p>
          <a:p>
            <a:r>
              <a:rPr lang="en-US" sz="1600"/>
              <a:t>2. Add `update()` method to `alien.py`:</a:t>
            </a:r>
            <a:endParaRPr lang="en-US" sz="1600"/>
          </a:p>
          <a:p>
            <a:r>
              <a:rPr lang="en-US" sz="1600"/>
              <a:t>   - Increment `self.x` by `alien_speed` to move the alien right.</a:t>
            </a:r>
            <a:endParaRPr lang="en-US" sz="1600"/>
          </a:p>
          <a:p>
            <a:r>
              <a:rPr lang="en-US" sz="1600"/>
              <a:t>   - Update the alien's `rect.x` to match the new `self.x` position.</a:t>
            </a:r>
            <a:endParaRPr lang="en-US" sz="1600"/>
          </a:p>
          <a:p>
            <a:r>
              <a:rPr lang="en-US" sz="1600"/>
              <a:t>3. In `alien_invasion.py`:</a:t>
            </a:r>
            <a:endParaRPr lang="en-US" sz="1600"/>
          </a:p>
          <a:p>
            <a:r>
              <a:rPr lang="en-US" sz="1600"/>
              <a:t>   - Create `_update_aliens()` to update alien positions after bullets.</a:t>
            </a:r>
            <a:endParaRPr lang="en-US" sz="1600"/>
          </a:p>
          <a:p>
            <a:r>
              <a:rPr lang="en-US" sz="1600"/>
              <a:t>   - Call `self.aliens.update()` which triggers each alien's `update()`.</a:t>
            </a:r>
            <a:endParaRPr lang="en-US" sz="1600"/>
          </a:p>
          <a:p>
            <a:r>
              <a:rPr lang="en-US" sz="1600"/>
              <a:t>**Key Finding:** This approach allows for coordinated movement of the entire alien fleet while maintaining individual alien object control.</a:t>
            </a:r>
            <a:endParaRPr lang="en-US" sz="1600"/>
          </a:p>
          <a:p>
            <a:r>
              <a:rPr lang="en-US" sz="1600"/>
              <a:t>**Implications:** Lays the foundation for adding logic to change direction, handle edge cases (screen boundaries), and respond to collisions. </a:t>
            </a:r>
            <a:endParaRPr lang="en-US"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264 </a:t>
            </a:r>
            <a:r>
              <a:rPr lang="en-US" sz="4000" b="1" i="1"/>
              <a:t>Creating Settings for Fleet Direction</a:t>
            </a:r>
            <a:endParaRPr lang="en-US" sz="4000" b="1" i="1"/>
          </a:p>
        </p:txBody>
      </p:sp>
      <p:sp>
        <p:nvSpPr>
          <p:cNvPr id="3" name="Content Placeholder 2"/>
          <p:cNvSpPr>
            <a:spLocks noGrp="1"/>
          </p:cNvSpPr>
          <p:nvPr>
            <p:ph idx="1"/>
          </p:nvPr>
        </p:nvSpPr>
        <p:spPr/>
        <p:txBody>
          <a:bodyPr>
            <a:noAutofit/>
          </a:bodyPr>
          <a:p>
            <a:pPr>
              <a:buFont typeface="Arial" panose="020B0604020202020204" pitchFamily="34" charset="0"/>
              <a:buChar char="•"/>
            </a:pPr>
            <a:r>
              <a:rPr lang="en-US" sz="1400"/>
              <a:t>**Objectives:** Implement settings to make the alien fleet move down and change direction when hitting the screen edge, enhancing game dynamics.</a:t>
            </a:r>
            <a:endParaRPr lang="en-US" sz="1400"/>
          </a:p>
          <a:p>
            <a:r>
              <a:rPr lang="en-US" sz="1400"/>
              <a:t>**Methodology:**</a:t>
            </a:r>
            <a:endParaRPr lang="en-US" sz="1400"/>
          </a:p>
          <a:p>
            <a:r>
              <a:rPr lang="en-US" sz="1400"/>
              <a:t>1. **Define Settings:** </a:t>
            </a:r>
            <a:endParaRPr lang="en-US" sz="1400"/>
          </a:p>
          <a:p>
            <a:r>
              <a:rPr lang="en-US" sz="1400"/>
              <a:t>   - `alien_speed`: Controls horizontal movement speed.</a:t>
            </a:r>
            <a:endParaRPr lang="en-US" sz="1400"/>
          </a:p>
          <a:p>
            <a:r>
              <a:rPr lang="en-US" sz="1400"/>
              <a:t>   - `fleet_drop_speed`: Determines how fast the fleet moves down.</a:t>
            </a:r>
            <a:endParaRPr lang="en-US" sz="1400"/>
          </a:p>
          <a:p>
            <a:r>
              <a:rPr lang="en-US" sz="1400"/>
              <a:t>   - `fleet_direction`: Uses 1 and -1 to represent right and left directions, respectively.</a:t>
            </a:r>
            <a:endParaRPr lang="en-US" sz="1400"/>
          </a:p>
          <a:p>
            <a:r>
              <a:rPr lang="en-US" sz="1400"/>
              <a:t>2. **Adjust Movement Logic:** Use `fleet_direction` to switch directions and update positions based on screen edge detection.</a:t>
            </a:r>
            <a:endParaRPr lang="en-US" sz="1400"/>
          </a:p>
          <a:p>
            <a:r>
              <a:rPr lang="en-US" sz="1400"/>
              <a:t>**Data Trends and Significance:**</a:t>
            </a:r>
            <a:endParaRPr lang="en-US" sz="1400"/>
          </a:p>
          <a:p>
            <a:r>
              <a:rPr lang="en-US" sz="1400"/>
              <a:t>- **Separation of Speeds:** Allows independent adjustment of horizontal and vertical speeds, providing better control over game dynamics.</a:t>
            </a:r>
            <a:endParaRPr lang="en-US" sz="1400"/>
          </a:p>
          <a:p>
            <a:r>
              <a:rPr lang="en-US" sz="1400"/>
              <a:t>- **Directional Values:** Simplifies direction changes using numerical values, streamlining the movement logic.</a:t>
            </a:r>
            <a:endParaRPr lang="en-US" sz="1400"/>
          </a:p>
          <a:p>
            <a:r>
              <a:rPr lang="en-US" sz="1400"/>
              <a:t>### Summary of Key Findings and Implications</a:t>
            </a:r>
            <a:endParaRPr lang="en-US" sz="1400"/>
          </a:p>
          <a:p>
            <a:r>
              <a:rPr lang="en-US" sz="1400"/>
              <a:t>**Key Findings:** Using `fleet_drop_speed` and `fleet_direction` effectively controls the fleet's movement and direction change upon hitting screen edges.</a:t>
            </a:r>
            <a:endParaRPr lang="en-US" sz="1400"/>
          </a:p>
          <a:p>
            <a:r>
              <a:rPr lang="en-US" sz="1400"/>
              <a:t>**Implications:** This approach enhances gameplay by making alien movements more dynamic and responsive, contributing to a more engaging player experience.</a:t>
            </a:r>
            <a:endParaRPr lang="en-US" sz="1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19416</Words>
  <Application>WPS Presentation</Application>
  <PresentationFormat>Widescreen</PresentationFormat>
  <Paragraphs>295</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255 13 ALIENS!</dc:title>
  <dc:creator/>
  <cp:lastModifiedBy>Mike Smith</cp:lastModifiedBy>
  <cp:revision>1</cp:revision>
  <dcterms:created xsi:type="dcterms:W3CDTF">2024-05-23T05:50:20Z</dcterms:created>
  <dcterms:modified xsi:type="dcterms:W3CDTF">2024-05-23T05:50:20Z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B4A8340079CE4B8AB3344B37EE49F8DA_11</vt:lpwstr>
  </property>
  <property fmtid="{D5CDD505-2E9C-101B-9397-08002B2CF9AE}" pid="3" name="KSOProductBuildVer">
    <vt:lpwstr>1033-12.2.0.16909</vt:lpwstr>
  </property>
</Properties>
</file>