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277 14 SCORING, </a:t>
            </a:r>
            <a:br>
              <a:rPr lang="en-US"/>
            </a:br>
            <a:r>
              <a:rPr lang="en-US" sz="4000"/>
              <a:t>Adding the Play Button</a:t>
            </a:r>
            <a:endParaRPr lang="en-US" sz="4000"/>
          </a:p>
        </p:txBody>
      </p:sp>
      <p:sp>
        <p:nvSpPr>
          <p:cNvPr id="7" name="Text Placeholder 6"/>
          <p:cNvSpPr>
            <a:spLocks noGrp="1"/>
          </p:cNvSpPr>
          <p:nvPr>
            <p:ph type="body" idx="1"/>
          </p:nvPr>
        </p:nvSpPr>
        <p:spPr/>
        <p:txBody>
          <a:bodyPr/>
          <a:p>
            <a:r>
              <a:rPr lang="en-US"/>
              <a:t>Creating a Button Class</a:t>
            </a:r>
            <a:endParaRPr lang="en-US"/>
          </a:p>
        </p:txBody>
      </p:sp>
      <p:sp>
        <p:nvSpPr>
          <p:cNvPr id="5" name="Content Placeholder 4"/>
          <p:cNvSpPr>
            <a:spLocks noGrp="1"/>
          </p:cNvSpPr>
          <p:nvPr>
            <p:ph sz="half" idx="2"/>
          </p:nvPr>
        </p:nvSpPr>
        <p:spPr>
          <a:xfrm>
            <a:off x="840105" y="2505075"/>
            <a:ext cx="5331460" cy="3684905"/>
          </a:xfrm>
        </p:spPr>
        <p:txBody>
          <a:bodyPr>
            <a:normAutofit fontScale="60000"/>
          </a:bodyPr>
          <a:p>
            <a:r>
              <a:rPr lang="en-US"/>
              <a:t>In Chapter 14 of "Alien Invasion," the focus shifts to adding advanced features like a Play button and implementing a scoring system. The addition of a Play button allows players to start and restart the game at their convenience, enhancing user experience. To achieve this, the __init__() method is modified to initialize the game in an inactive state. The creation of a Button class facilitates the design of interactive elements within the game, demonstrating principles of user interface design and event-driven programming. By understanding these core concepts and applying them in practice, developers gain essential skills for creating engaging and interactive software applications.</a:t>
            </a:r>
            <a:endParaRPr lang="en-US"/>
          </a:p>
        </p:txBody>
      </p:sp>
      <p:sp>
        <p:nvSpPr>
          <p:cNvPr id="8" name="Text Placeholder 7"/>
          <p:cNvSpPr>
            <a:spLocks noGrp="1"/>
          </p:cNvSpPr>
          <p:nvPr>
            <p:ph type="body" sz="quarter" idx="3"/>
          </p:nvPr>
        </p:nvSpPr>
        <p:spPr/>
        <p:txBody>
          <a:bodyPr/>
          <a:p>
            <a:r>
              <a:rPr lang="en-US"/>
              <a:t>The complete alien_invasion.py file can be seen here:</a:t>
            </a:r>
            <a:endParaRPr lang="en-US"/>
          </a:p>
        </p:txBody>
      </p:sp>
      <p:sp>
        <p:nvSpPr>
          <p:cNvPr id="9" name="Content Placeholder 8"/>
          <p:cNvSpPr>
            <a:spLocks noGrp="1"/>
          </p:cNvSpPr>
          <p:nvPr>
            <p:ph sz="quarter" idx="4"/>
          </p:nvPr>
        </p:nvSpPr>
        <p:spPr/>
        <p:txBody>
          <a:bodyPr/>
          <a:p>
            <a:r>
              <a:rPr lang="en-US"/>
              <a:t>https://github.com/ehmatthes/pcc_3e/blob/main/chapter_14/scoring/alien_invasion.py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286 TRY IT YOURSELF</a:t>
            </a:r>
            <a:endParaRPr lang="en-US"/>
          </a:p>
        </p:txBody>
      </p:sp>
      <p:sp>
        <p:nvSpPr>
          <p:cNvPr id="3" name="Content Placeholder 2"/>
          <p:cNvSpPr>
            <a:spLocks noGrp="1"/>
          </p:cNvSpPr>
          <p:nvPr>
            <p:ph sz="half" idx="1"/>
          </p:nvPr>
        </p:nvSpPr>
        <p:spPr/>
        <p:txBody>
          <a:bodyPr>
            <a:normAutofit fontScale="60000"/>
          </a:bodyPr>
          <a:p>
            <a:r>
              <a:rPr lang="en-US"/>
              <a:t>The core concepts here revolve around dynamic game difficulty adjustment and user customization. Exercise 14-3 prompts the modification of target practice gameplay to increase the target's speed as the game progresses, enhancing challenge levels. Additionally, resetting the target to its original speed upon game restart ensures consistency. Exercise 14-4 introduces the concept of difficulty levels, empowering players to select their preferred challenge level through a set of buttons. This exercise highlights user-centric design principles, allowing players to tailor their gaming experience to their skill level or preference, enhancing overall engagement and satisfaction. It emphasizes adaptability in game design to accommodate varying player skill levels and preferences.</a:t>
            </a:r>
            <a:endParaRPr lang="en-US"/>
          </a:p>
        </p:txBody>
      </p:sp>
      <p:sp>
        <p:nvSpPr>
          <p:cNvPr id="4" name="Content Placeholder 3"/>
          <p:cNvSpPr>
            <a:spLocks noGrp="1"/>
          </p:cNvSpPr>
          <p:nvPr>
            <p:ph sz="half" idx="2"/>
          </p:nvPr>
        </p:nvSpPr>
        <p:spPr/>
        <p:txBody>
          <a:bodyPr/>
          <a:p>
            <a:r>
              <a:rPr lang="en-US"/>
              <a:t>complete game_stats.py:</a:t>
            </a:r>
            <a:endParaRPr lang="en-US"/>
          </a:p>
          <a:p>
            <a:r>
              <a:rPr lang="en-US"/>
              <a:t>https://github.com/ehmatthes/pcc_3e/blob/main/chapter_14/scoring/game_stats.py</a:t>
            </a:r>
            <a:endParaRPr lang="en-US"/>
          </a:p>
          <a:p>
            <a:endParaRPr lang="en-US"/>
          </a:p>
          <a:p>
            <a:r>
              <a:rPr lang="en-US"/>
              <a:t>complete scoreboard.py:</a:t>
            </a:r>
            <a:endParaRPr lang="en-US"/>
          </a:p>
          <a:p>
            <a:r>
              <a:rPr lang="en-US"/>
              <a:t>https://github.com/ehmatthes/pcc_3e/blob/main/chapter_14/scoring/scoreboard.py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286 Scoring, </a:t>
            </a:r>
            <a:r>
              <a:rPr lang="en-US" sz="4000" i="1"/>
              <a:t>Displaying the Score</a:t>
            </a:r>
            <a:endParaRPr lang="en-US" sz="4000" i="1"/>
          </a:p>
        </p:txBody>
      </p:sp>
      <p:sp>
        <p:nvSpPr>
          <p:cNvPr id="3" name="Content Placeholder 2"/>
          <p:cNvSpPr>
            <a:spLocks noGrp="1"/>
          </p:cNvSpPr>
          <p:nvPr>
            <p:ph sz="half" idx="1"/>
          </p:nvPr>
        </p:nvSpPr>
        <p:spPr/>
        <p:txBody>
          <a:bodyPr>
            <a:normAutofit fontScale="60000"/>
          </a:bodyPr>
          <a:p>
            <a:r>
              <a:rPr lang="en-US"/>
              <a:t>The core concepts here revolve around implementing a scoring system in a game, including tracking real-time scores and displaying relevant game statistics. The GameStats class is extended with a score attribute, reset each game initiation to ensure consistency. To display the score, a Scoreboard class is introduced, responsible for rendering and presenting the score on the screen. Utilizing the pygame.font module, Scoreboard converts the numerical score into a visual image. Positioning the score in the upper-right corner of the screen ensures visibility and adjusts dynamically with increasing score values. The show_score() method finalizes the display process by rendering the score image onto the screen, providing players with real-time feedback on their performance.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287 Making a Scoreboard</a:t>
            </a:r>
            <a:endParaRPr lang="en-US"/>
          </a:p>
        </p:txBody>
      </p:sp>
      <p:sp>
        <p:nvSpPr>
          <p:cNvPr id="3" name="Content Placeholder 2"/>
          <p:cNvSpPr>
            <a:spLocks noGrp="1"/>
          </p:cNvSpPr>
          <p:nvPr>
            <p:ph sz="half" idx="1"/>
          </p:nvPr>
        </p:nvSpPr>
        <p:spPr/>
        <p:txBody>
          <a:bodyPr>
            <a:normAutofit fontScale="60000"/>
          </a:bodyPr>
          <a:p>
            <a:r>
              <a:rPr lang="en-US"/>
              <a:t>The core concepts highlighted here include integrating a scoreboard into the game interface of Alien Invasion, achieved by creating a Scoreboard instance and updating the import statements accordingly. Within the game's initialization method, a Scoreboard instance is instantiated alongside other essential game components like GameStats. The scoreboard's visibility and functionality are ensured by calling the show_score() method within the _update_screen() function, positioning it appropriately on the screen. Although initially displaying zero points, this step lays the foundation for further development of the scoring system, setting the stage for assigning point values to game elements like aliens. This process enhances player engagement by providing real-time feedback on their performance, crucial for game progression and enjoyment.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289 Updating the Score as Aliens Are Shot Down</a:t>
            </a:r>
            <a:endParaRPr lang="en-US"/>
          </a:p>
        </p:txBody>
      </p:sp>
      <p:sp>
        <p:nvSpPr>
          <p:cNvPr id="3" name="Content Placeholder 2"/>
          <p:cNvSpPr>
            <a:spLocks noGrp="1"/>
          </p:cNvSpPr>
          <p:nvPr>
            <p:ph sz="half" idx="1"/>
          </p:nvPr>
        </p:nvSpPr>
        <p:spPr/>
        <p:txBody>
          <a:bodyPr>
            <a:normAutofit fontScale="60000"/>
          </a:bodyPr>
          <a:p>
            <a:r>
              <a:rPr lang="en-US"/>
              <a:t>The core concepts addressed here involve implementing a live scoring system in the Alien Invasion game. This is achieved by updating the value of the score attribute in the GameStats class whenever an alien is shot down. The point value assigned to each alien is determined by the alien_points attribute in the Settings class, allowing for flexibility in adjusting the score system. By incrementing the score upon successful collisions between bullets and aliens and subsequently updating the score image using the prep_score() method, players can track their progress and accumulate points during gameplay. This dynamic scoring mechanism enhances player engagement and provides immediate feedback on performance, contributing to an immersive gaming experience.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289 Resetting the Score</a:t>
            </a:r>
            <a:endParaRPr lang="en-US"/>
          </a:p>
        </p:txBody>
      </p:sp>
      <p:sp>
        <p:nvSpPr>
          <p:cNvPr id="3" name="Content Placeholder 2"/>
          <p:cNvSpPr>
            <a:spLocks noGrp="1"/>
          </p:cNvSpPr>
          <p:nvPr>
            <p:ph sz="half" idx="1"/>
          </p:nvPr>
        </p:nvSpPr>
        <p:spPr/>
        <p:txBody>
          <a:bodyPr>
            <a:normAutofit fontScale="60000"/>
          </a:bodyPr>
          <a:p>
            <a:r>
              <a:rPr lang="en-US"/>
              <a:t>The core concept here involves ensuring the proper functioning of the scoring system in the Alien Invasion game by resetting the score when starting a new game. Currently, the score from the previous game persists until the first alien is hit in the new game, which can lead to confusion. By calling the prep_score() method after resetting the game statistics in the _check_play_button() function, the scoreboard is appropriately prepped with a score of 0 when initiating a new game. This adjustment ensures that the scoring mechanism aligns with the gameplay, providing players with an accurate representation of their progress from the beginning of each gaming session.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290 Making Sure to Score All Hits</a:t>
            </a:r>
            <a:endParaRPr lang="en-US"/>
          </a:p>
        </p:txBody>
      </p:sp>
      <p:sp>
        <p:nvSpPr>
          <p:cNvPr id="3" name="Content Placeholder 2"/>
          <p:cNvSpPr>
            <a:spLocks noGrp="1"/>
          </p:cNvSpPr>
          <p:nvPr>
            <p:ph sz="half" idx="1"/>
          </p:nvPr>
        </p:nvSpPr>
        <p:spPr/>
        <p:txBody>
          <a:bodyPr>
            <a:normAutofit fontScale="60000"/>
          </a:bodyPr>
          <a:p>
            <a:r>
              <a:rPr lang="en-US"/>
              <a:t>The key concept here revolves around ensuring that all hits on aliens are accurately scored in the Alien Invasion game. Presently, the code might overlook scoring for some aliens, especially in scenarios like simultaneous collisions or when a single bullet hits multiple aliens. To rectify this, the method of detecting bullet-alien collisions is refined. By utilizing a dictionary where each bullet colliding with an alien becomes a key, with the associated value being a list of all aliens it collided with, the code ensures comprehensive scoring. By iterating through these values and awarding points for each alien hit, multiplied by the number of aliens hit, the scoring mechanism becomes more robust, accurately reflecting player performance. Testing with different bullet widths validates this improvement in scoring precision.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290 Increasing Pont Values</a:t>
            </a:r>
            <a:endParaRPr lang="en-US"/>
          </a:p>
        </p:txBody>
      </p:sp>
      <p:sp>
        <p:nvSpPr>
          <p:cNvPr id="3" name="Content Placeholder 2"/>
          <p:cNvSpPr>
            <a:spLocks noGrp="1"/>
          </p:cNvSpPr>
          <p:nvPr>
            <p:ph sz="half" idx="1"/>
          </p:nvPr>
        </p:nvSpPr>
        <p:spPr/>
        <p:txBody>
          <a:bodyPr>
            <a:normAutofit fontScale="60000"/>
          </a:bodyPr>
          <a:p>
            <a:r>
              <a:rPr lang="en-US"/>
              <a:t>The fundamental concept addressed here is the dynamic adjustment of point values in the Alien Invasion game to align with increasing difficulty levels. As players progress and the game becomes more challenging, aliens in later levels should be worth more points to incentivize continued engagement and reward skill progression. This functionality is achieved by introducing a scaling factor, termed score_scale, which determines the rate at which point values increase. By adjusting this scale, along with the speedup_scale for game speed, point values can be dynamically updated to reflect the evolving gameplay experience. Integration of these scalable point values ensures that scoring remains proportional to the game's difficulty, enhancing player engagement and satisfaction.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291 Rounding the Score</a:t>
            </a:r>
            <a:endParaRPr lang="en-US"/>
          </a:p>
        </p:txBody>
      </p:sp>
      <p:sp>
        <p:nvSpPr>
          <p:cNvPr id="3" name="Content Placeholder 2"/>
          <p:cNvSpPr>
            <a:spLocks noGrp="1"/>
          </p:cNvSpPr>
          <p:nvPr>
            <p:ph sz="half" idx="1"/>
          </p:nvPr>
        </p:nvSpPr>
        <p:spPr/>
        <p:txBody>
          <a:bodyPr>
            <a:normAutofit fontScale="60000"/>
          </a:bodyPr>
          <a:p>
            <a:r>
              <a:rPr lang="en-US"/>
              <a:t>The core principle demonstrated here is the formatting of scores to align with common arcade game conventions, enhancing user experience and readability. By rounding the score to the nearest multiple of 10 and incorporating comma separators for large numbers, the presentation of scores becomes more intuitive and visually appealing. This is achieved through the utilization of Python's round() function to round the score to the nearest 10 and the incorporation of format specifiers within f-strings to insert commas for appropriate numerical values. By adhering to established gaming conventions and implementing user-friendly formatting, the game interface becomes more engaging and accessible to players, fostering a more immersive gaming experience.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292 High Scores</a:t>
            </a:r>
            <a:endParaRPr lang="en-US"/>
          </a:p>
        </p:txBody>
      </p:sp>
      <p:sp>
        <p:nvSpPr>
          <p:cNvPr id="3" name="Content Placeholder 2"/>
          <p:cNvSpPr>
            <a:spLocks noGrp="1"/>
          </p:cNvSpPr>
          <p:nvPr>
            <p:ph sz="half" idx="1"/>
          </p:nvPr>
        </p:nvSpPr>
        <p:spPr/>
        <p:txBody>
          <a:bodyPr>
            <a:normAutofit fontScale="60000"/>
          </a:bodyPr>
          <a:p>
            <a:r>
              <a:rPr lang="en-US"/>
              <a:t>The core concept emphasized here is the implementation of a high score tracking system in the game. By storing high scores in GameStats and displaying them through Scoreboard, players are given a goal to strive for, enhancing motivation and engagement. The high score is initialized separately to ensure it persists across multiple game sessions. Utilizing methods like prep_high_score() and check_high_score(), the high score is formatted and updated accordingly, with visuals positioned prominently on the screen for player visibility. Through this feature, players are encouraged to improve their performance and achieve higher scores, adding depth and longevity to the gaming experience.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294 Displaying the Level</a:t>
            </a:r>
            <a:endParaRPr lang="en-US"/>
          </a:p>
        </p:txBody>
      </p:sp>
      <p:sp>
        <p:nvSpPr>
          <p:cNvPr id="3" name="Content Placeholder 2"/>
          <p:cNvSpPr>
            <a:spLocks noGrp="1"/>
          </p:cNvSpPr>
          <p:nvPr>
            <p:ph sz="half" idx="1"/>
          </p:nvPr>
        </p:nvSpPr>
        <p:spPr/>
        <p:txBody>
          <a:bodyPr>
            <a:normAutofit fontScale="60000"/>
          </a:bodyPr>
          <a:p>
            <a:r>
              <a:rPr lang="en-US"/>
              <a:t>The core concept highlighted here is the implementation of a level display feature within the game. By introducing a level attribute in GameStats and rendering it through Scoreboard, players are provided with a visual representation of their progress. The level attribute is initialized and updated alongside other game statistics, ensuring consistency and accuracy. Utilizing methods like prep_level(), the level is formatted and positioned appropriately on the screen for player visibility. Incrementing the level value upon completing a level and updating the display accordingly enhances player feedback and immersion. Through this feature, players can track their advancement through the game, adding depth and motivation to their gaming experience.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279 Drawing the Button to the Screen</a:t>
            </a:r>
            <a:endParaRPr lang="en-US"/>
          </a:p>
        </p:txBody>
      </p:sp>
      <p:sp>
        <p:nvSpPr>
          <p:cNvPr id="3" name="Content Placeholder 2"/>
          <p:cNvSpPr>
            <a:spLocks noGrp="1"/>
          </p:cNvSpPr>
          <p:nvPr>
            <p:ph sz="half" idx="1"/>
          </p:nvPr>
        </p:nvSpPr>
        <p:spPr/>
        <p:txBody>
          <a:bodyPr>
            <a:normAutofit fontScale="60000"/>
          </a:bodyPr>
          <a:p>
            <a:r>
              <a:rPr lang="en-US"/>
              <a:t>In "Alien Invasion," the core concept involves integrating interactive elements like the Play button into the game interface using the Button class. This entails updating import statements and creating a Play button instance in the __init__() method. However, merely creating the button is insufficient; it must be drawn to the screen. By calling the button's draw_button() method within the _update_screen() function, the Play button becomes visible. Placing the draw function within an if block ensures it appears only when the game is inactive, enhancing user interaction. This application demonstrates principles of user interface design, encapsulation, and conditional rendering, facilitating a seamless gaming experience in accordance with best practices.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296 Displaying the Nunber of Ships</a:t>
            </a:r>
            <a:endParaRPr lang="en-US"/>
          </a:p>
        </p:txBody>
      </p:sp>
      <p:sp>
        <p:nvSpPr>
          <p:cNvPr id="3" name="Content Placeholder 2"/>
          <p:cNvSpPr>
            <a:spLocks noGrp="1"/>
          </p:cNvSpPr>
          <p:nvPr>
            <p:ph sz="half" idx="1"/>
          </p:nvPr>
        </p:nvSpPr>
        <p:spPr/>
        <p:txBody>
          <a:bodyPr>
            <a:normAutofit fontScale="60000"/>
          </a:bodyPr>
          <a:p>
            <a:r>
              <a:rPr lang="en-US"/>
              <a:t>This section delves into incorporating a graphic representation of the remaining ships into the game interface, akin to classic arcade games. By ensuring that Ship objects inherit from the Sprite class, a group of ships can be effectively managed. The Scoreboard class is modified to handle the creation and display of this ship group. Through the prep_ships() method, ships are dynamically generated and positioned based on the number of ships the player has left. Drawing these ships on the screen is facilitated by calling the draw() method on the group. The integration of ship display functions seamlessly with other game elements, contributing to a comprehensive scoring system that enhances the gaming experience.</a:t>
            </a:r>
            <a:endParaRPr lang="en-US"/>
          </a:p>
        </p:txBody>
      </p:sp>
      <p:sp>
        <p:nvSpPr>
          <p:cNvPr id="4" name="Content Placeholder 3"/>
          <p:cNvSpPr>
            <a:spLocks noGrp="1"/>
          </p:cNvSpPr>
          <p:nvPr>
            <p:ph sz="half" idx="2"/>
          </p:nvPr>
        </p:nvSpPr>
        <p:spPr/>
        <p:txBody>
          <a:bodyPr/>
          <a:p>
            <a:r>
              <a:rPr lang="en-US"/>
              <a:t>complete ship.py:</a:t>
            </a:r>
            <a:endParaRPr lang="en-US"/>
          </a:p>
          <a:p>
            <a:r>
              <a:rPr lang="en-US"/>
              <a:t>https://github.com/ehmatthes/pcc_3e/blob/main/chapter_14/scoring/ship.py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299 TRY IT YOURSELF</a:t>
            </a:r>
            <a:endParaRPr lang="en-US"/>
          </a:p>
        </p:txBody>
      </p:sp>
      <p:sp>
        <p:nvSpPr>
          <p:cNvPr id="3" name="Content Placeholder 2"/>
          <p:cNvSpPr>
            <a:spLocks noGrp="1"/>
          </p:cNvSpPr>
          <p:nvPr>
            <p:ph sz="half" idx="1"/>
          </p:nvPr>
        </p:nvSpPr>
        <p:spPr/>
        <p:txBody>
          <a:bodyPr>
            <a:normAutofit fontScale="60000"/>
          </a:bodyPr>
          <a:p>
            <a:r>
              <a:rPr lang="en-US"/>
              <a:t>In these exercises, key programming principles are reinforced, including file handling for data persistence, refactoring for code organization and efficiency, and expanding game features for enhanced user experience. By addressing the high score reset issue, learners practice file I/O operations, ensuring data integrity across sessions. Refactoring encourages modularization and cleaner code structures, exemplified by breaking down complex methods into smaller, focused ones. The expansion prompts creative thinking, fostering innovation in game design through features like enemy projectiles, shields, and sound effects. Overall, these exercises promote mastery of fundamental programming concepts while encouraging learners to apply their skills to develop more robust and engaging applications.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299 Summary</a:t>
            </a:r>
            <a:endParaRPr lang="en-US"/>
          </a:p>
        </p:txBody>
      </p:sp>
      <p:pic>
        <p:nvPicPr>
          <p:cNvPr id="7" name="Content Placeholder 6"/>
          <p:cNvPicPr>
            <a:picLocks noChangeAspect="1"/>
          </p:cNvPicPr>
          <p:nvPr>
            <p:ph sz="half" idx="2"/>
          </p:nvPr>
        </p:nvPicPr>
        <p:blipFill>
          <a:blip r:embed="rId1"/>
          <a:stretch>
            <a:fillRect/>
          </a:stretch>
        </p:blipFill>
        <p:spPr>
          <a:xfrm>
            <a:off x="838200" y="1825625"/>
            <a:ext cx="2891790" cy="4397375"/>
          </a:xfrm>
          <a:prstGeom prst="rect">
            <a:avLst/>
          </a:prstGeom>
        </p:spPr>
      </p:pic>
      <p:sp>
        <p:nvSpPr>
          <p:cNvPr id="6" name="Content Placeholder 5"/>
          <p:cNvSpPr/>
          <p:nvPr>
            <p:ph sz="half"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281 Starting the Game</a:t>
            </a:r>
            <a:endParaRPr lang="en-US"/>
          </a:p>
        </p:txBody>
      </p:sp>
      <p:sp>
        <p:nvSpPr>
          <p:cNvPr id="3" name="Content Placeholder 2"/>
          <p:cNvSpPr>
            <a:spLocks noGrp="1"/>
          </p:cNvSpPr>
          <p:nvPr>
            <p:ph sz="half" idx="1"/>
          </p:nvPr>
        </p:nvSpPr>
        <p:spPr/>
        <p:txBody>
          <a:bodyPr>
            <a:normAutofit fontScale="60000"/>
          </a:bodyPr>
          <a:p>
            <a:r>
              <a:rPr lang="en-US"/>
              <a:t>The core concepts in this section revolve around initiating gameplay through user interaction with the Play button. By monitoring mouse events, specifically pygame.MOUSEBUTTONDOWN, the game can respond to player input effectively. Utilizing pygame.mouse.get_pos() ensures precise tracking of mouse clicks, allowing for targeted interaction with game elements. The _check_play_button() method, activated upon clicking, verifies if the click occurs within the boundaries of the Play button using the collidepoint() method. This application of event handling and collision detection facilitates seamless game initiation, enhancing user engagement. Overall, it underscores the principles of user interaction, event-driven programming, and efficient game control mechanisms, ensuring a smooth gaming experience for players.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281 Resetting the Game</a:t>
            </a:r>
            <a:endParaRPr lang="en-US"/>
          </a:p>
        </p:txBody>
      </p:sp>
      <p:sp>
        <p:nvSpPr>
          <p:cNvPr id="3" name="Content Placeholder 2"/>
          <p:cNvSpPr>
            <a:spLocks noGrp="1"/>
          </p:cNvSpPr>
          <p:nvPr>
            <p:ph sz="half" idx="1"/>
          </p:nvPr>
        </p:nvSpPr>
        <p:spPr/>
        <p:txBody>
          <a:bodyPr>
            <a:normAutofit fontScale="60000"/>
          </a:bodyPr>
          <a:p>
            <a:r>
              <a:rPr lang="en-US"/>
              <a:t>The core concepts in this section revolve around resetting the game state to ensure seamless gameplay continuity. Upon clicking the Play button, the game must undergo a thorough reset process to clear previous game elements and statistics. This entails resetting game statistics, such as player lives, to provide a fresh start for each gameplay session. Additionally, all existing aliens and bullets must be cleared from the screen to eliminate any remnants from previous games. Building a new fleet of aliens and repositioning the player's ship at the center of the screen ensures a consistent starting point for the player. Overall, this process highlights the importance of managing game state and ensuring a smooth transition between gameplay sessions, enhancing the overall gaming experience.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282 Deactivating the Play Button</a:t>
            </a:r>
            <a:endParaRPr lang="en-US"/>
          </a:p>
        </p:txBody>
      </p:sp>
      <p:sp>
        <p:nvSpPr>
          <p:cNvPr id="3" name="Content Placeholder 2"/>
          <p:cNvSpPr>
            <a:spLocks noGrp="1"/>
          </p:cNvSpPr>
          <p:nvPr>
            <p:ph sz="half" idx="1"/>
          </p:nvPr>
        </p:nvSpPr>
        <p:spPr/>
        <p:txBody>
          <a:bodyPr>
            <a:normAutofit fontScale="60000"/>
          </a:bodyPr>
          <a:p>
            <a:r>
              <a:rPr lang="en-US"/>
              <a:t>The core concept here is ensuring the effective deactivation of the Play button to prevent unintended game restarts. By addressing the issue of the button region remaining active even when the button isn't visible, the code employs a conditional check to ensure that the game only restarts when explicitly intended. The flag "button_clicked" is set based on mouse interaction with the button region, and the game restarts only if this flag is True and the game is not currently active. This approach enhances user experience by preventing accidental game restarts and underscores the importance of precise control mechanisms in game development.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283 Hiding the Mouse Cursor</a:t>
            </a:r>
            <a:endParaRPr lang="en-US"/>
          </a:p>
        </p:txBody>
      </p:sp>
      <p:sp>
        <p:nvSpPr>
          <p:cNvPr id="3" name="Content Placeholder 2"/>
          <p:cNvSpPr>
            <a:spLocks noGrp="1"/>
          </p:cNvSpPr>
          <p:nvPr>
            <p:ph sz="half" idx="1"/>
          </p:nvPr>
        </p:nvSpPr>
        <p:spPr/>
        <p:txBody>
          <a:bodyPr>
            <a:normAutofit fontScale="60000"/>
          </a:bodyPr>
          <a:p>
            <a:r>
              <a:rPr lang="en-US"/>
              <a:t>The core concept here revolves around managing the visibility of the mouse cursor in the game interface to enhance user experience. Initially, the cursor is visible when the game is inactive, ensuring ease of navigation. However, upon initiating gameplay, the cursor is hidden to prevent interference. This is achieved using the "pygame.mouse.set_visible()" function, which toggles cursor visibility based on game activity. Subsequently, when the game ends and returns to an inactive state, the cursor reappears, facilitating player interaction. This attention to detail enhances the game's professional appearance and streamlines user interaction, allowing players to focus on gameplay without distractions.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283 TRY IT YOURSELF</a:t>
            </a:r>
            <a:endParaRPr lang="en-US"/>
          </a:p>
        </p:txBody>
      </p:sp>
      <p:sp>
        <p:nvSpPr>
          <p:cNvPr id="3" name="Content Placeholder 2"/>
          <p:cNvSpPr>
            <a:spLocks noGrp="1"/>
          </p:cNvSpPr>
          <p:nvPr>
            <p:ph sz="half" idx="1"/>
          </p:nvPr>
        </p:nvSpPr>
        <p:spPr/>
        <p:txBody>
          <a:bodyPr>
            <a:normAutofit fontScale="60000"/>
          </a:bodyPr>
          <a:p>
            <a:r>
              <a:rPr lang="en-US"/>
              <a:t>The core concepts highlighted in these exercises revolve around game mechanics and user interaction. In the first task, implementing a feature to start the game with a keypress enhances user convenience and engagement. This involves restructuring code to create a method for starting the game, improving code organization and readability. In the second task, the focus shifts to game design and player interaction. Creating a moving target and allowing the player to control a ship to shoot at it adds complexity and excitement to the gameplay. Implementing features like ending the game after a certain number of misses and allowing the player to restart enhances the overall gaming experience and user engagement.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283 Leveling Up, </a:t>
            </a:r>
            <a:r>
              <a:rPr lang="en-US" sz="4000" i="1"/>
              <a:t>Modifying the Speed Settings</a:t>
            </a:r>
            <a:endParaRPr lang="en-US" sz="4000" i="1"/>
          </a:p>
        </p:txBody>
      </p:sp>
      <p:sp>
        <p:nvSpPr>
          <p:cNvPr id="3" name="Content Placeholder 2"/>
          <p:cNvSpPr>
            <a:spLocks noGrp="1"/>
          </p:cNvSpPr>
          <p:nvPr>
            <p:ph sz="half" idx="1"/>
          </p:nvPr>
        </p:nvSpPr>
        <p:spPr>
          <a:xfrm>
            <a:off x="838200" y="1825625"/>
            <a:ext cx="5334000" cy="4351655"/>
          </a:xfrm>
        </p:spPr>
        <p:txBody>
          <a:bodyPr>
            <a:normAutofit fontScale="60000"/>
          </a:bodyPr>
          <a:p>
            <a:r>
              <a:rPr lang="en-US"/>
              <a:t>The core concept emphasized here is dynamic game difficulty adjustment based on player performance, enhancing gameplay engagement and challenge. By modifying speed settings dynamically, the game becomes progressively more challenging as the player advances levels. This involves reorganizing the Settings class to accommodate both static and dynamic settings, ensuring that variables reset appropriately with each new game session. Introducing a speedup scale allows fine-tuning of game speed increments, balancing between challenge and playability. The method initialize_dynamic_settings() initializes variables that change during gameplay, while increase_speed() dynamically increases game element speeds. This approach, exemplified by calling increase_speed() upon clearing alien fleets, effectively ramps up the game's tempo, providing a more immersive and stimulating gaming experience.</a:t>
            </a:r>
            <a:endParaRPr lang="en-US"/>
          </a:p>
        </p:txBody>
      </p:sp>
      <p:sp>
        <p:nvSpPr>
          <p:cNvPr id="4" name="Content Placeholder 3"/>
          <p:cNvSpPr>
            <a:spLocks noGrp="1"/>
          </p:cNvSpPr>
          <p:nvPr>
            <p:ph sz="half" idx="2"/>
          </p:nvPr>
        </p:nvSpPr>
        <p:spPr/>
        <p:txBody>
          <a:bodyPr/>
          <a:p>
            <a:r>
              <a:rPr lang="en-US"/>
              <a:t>the complete settings.py file is here:</a:t>
            </a:r>
            <a:endParaRPr lang="en-US"/>
          </a:p>
          <a:p>
            <a:r>
              <a:rPr lang="en-US"/>
              <a:t>https://github.com/ehmatthes/pcc_3e/blob/main/chapter_14/scoring/settings.py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285 Resetting the Speed</a:t>
            </a:r>
            <a:endParaRPr lang="en-US"/>
          </a:p>
        </p:txBody>
      </p:sp>
      <p:sp>
        <p:nvSpPr>
          <p:cNvPr id="3" name="Content Placeholder 2"/>
          <p:cNvSpPr>
            <a:spLocks noGrp="1"/>
          </p:cNvSpPr>
          <p:nvPr>
            <p:ph sz="half" idx="1"/>
          </p:nvPr>
        </p:nvSpPr>
        <p:spPr/>
        <p:txBody>
          <a:bodyPr>
            <a:normAutofit fontScale="60000"/>
          </a:bodyPr>
          <a:p>
            <a:r>
              <a:rPr lang="en-US"/>
              <a:t>The core concept highlighted here is the dynamic adjustment of game difficulty to enhance player engagement and challenge progression. Resetting speed settings to their initial values at the start of each new game ensures a balanced gameplay experience. By fine-tuning the speedup scale parameter, developers can tailor the game's difficulty curve to provide an optimal challenge level. This iterative process allows for adjusting the game's difficulty to strike a balance between enjoyment and frustration, ensuring that players are progressively challenged while still feeling motivated to continue. Ultimately, the aim is to create a gaming experience that gradually increases in difficulty, providing a sense of accomplishment as players advance through the levels.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17120</Words>
  <Application>WPS Presentation</Application>
  <PresentationFormat>Widescreen</PresentationFormat>
  <Paragraphs>104</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277 14 SCORING,  Adding the Play Button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277 14 SCORING,  Adding the Play Button</dc:title>
  <dc:creator/>
  <cp:lastModifiedBy>matht</cp:lastModifiedBy>
  <cp:revision>3</cp:revision>
  <dcterms:created xsi:type="dcterms:W3CDTF">2024-05-27T09:13:00Z</dcterms:created>
  <dcterms:modified xsi:type="dcterms:W3CDTF">2024-05-27T12:35:12Z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8BE54B4DC0474F78BA105EEB53E2C076_12</vt:lpwstr>
  </property>
  <property fmtid="{D5CDD505-2E9C-101B-9397-08002B2CF9AE}" pid="3" name="KSOProductBuildVer">
    <vt:lpwstr>1033-12.2.0.16909</vt:lpwstr>
  </property>
</Properties>
</file>