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257" r:id="rId4"/>
    <p:sldId id="258" r:id="rId5"/>
    <p:sldId id="259" r:id="rId6"/>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2.xml"/><Relationship Id="rId39" Type="http://schemas.openxmlformats.org/officeDocument/2006/relationships/presProps" Target="presProps.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p>
            <a:r>
              <a:rPr lang="en-US"/>
              <a:t>301 15 GENERATING DATA</a:t>
            </a:r>
            <a:endParaRPr lang="en-US"/>
          </a:p>
        </p:txBody>
      </p:sp>
      <p:sp>
        <p:nvSpPr>
          <p:cNvPr id="5" name="Content Placeholder 4"/>
          <p:cNvSpPr>
            <a:spLocks noGrp="1"/>
          </p:cNvSpPr>
          <p:nvPr>
            <p:ph sz="half" idx="1"/>
          </p:nvPr>
        </p:nvSpPr>
        <p:spPr/>
        <p:txBody>
          <a:bodyPr>
            <a:noAutofit/>
          </a:bodyPr>
          <a:p>
            <a:r>
              <a:rPr lang="en-US" sz="1400"/>
              <a:t>Data visualization utilizes visual representations to unveil patterns within datasets, closely intertwined with data analysis, which employs code to delve into dataset connections. </a:t>
            </a:r>
            <a:endParaRPr lang="en-US" sz="1400"/>
          </a:p>
          <a:p>
            <a:r>
              <a:rPr lang="en-US" sz="1400"/>
              <a:t>Whether the dataset is compact or vast, effective visualization goes beyond aesthetics, elucidating meaning for viewers and unveiling latent patterns. </a:t>
            </a:r>
            <a:endParaRPr lang="en-US" sz="1400"/>
          </a:p>
          <a:p>
            <a:r>
              <a:rPr lang="en-US" sz="1400"/>
              <a:t>Python emerges as a potent tool for this task, offering efficiency even with massive datasets and versatility in analyzing non-numerical data. </a:t>
            </a:r>
            <a:endParaRPr lang="en-US" sz="1400"/>
          </a:p>
          <a:p>
            <a:r>
              <a:rPr lang="en-US" sz="1400"/>
              <a:t>Its applications span diverse fields like genetics, climate research, and economics. </a:t>
            </a:r>
            <a:endParaRPr lang="en-US" sz="1400"/>
          </a:p>
          <a:p>
            <a:r>
              <a:rPr lang="en-US" sz="1400"/>
              <a:t>Leveraging tools like Matplotlib and Plotly, students can delve into visualizing complex data, enabling interactive exploration and comprehension of intricate datasets, thus enhancing their understanding of data science principles and applications for real-world challenges.</a:t>
            </a:r>
            <a:endParaRPr lang="en-US" sz="1400"/>
          </a:p>
        </p:txBody>
      </p:sp>
      <p:sp>
        <p:nvSpPr>
          <p:cNvPr id="6" name="Content Placeholder 5"/>
          <p:cNvSpPr>
            <a:spLocks noGrp="1"/>
          </p:cNvSpPr>
          <p:nvPr>
            <p:ph sz="half" idx="2"/>
          </p:nvPr>
        </p:nvSpPr>
        <p:spPr/>
        <p:txBody>
          <a:bodyPr/>
          <a:p>
            <a:r>
              <a:rPr lang="en-US" i="1"/>
              <a:t>data visualization</a:t>
            </a:r>
            <a:endParaRPr lang="en-US" i="1"/>
          </a:p>
          <a:p>
            <a:r>
              <a:rPr lang="en-US" i="1"/>
              <a:t>data analysis</a:t>
            </a:r>
            <a:endParaRPr lang="en-US" i="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310 Defining Custom Colors</a:t>
            </a:r>
            <a:endParaRPr lang="en-US"/>
          </a:p>
        </p:txBody>
      </p:sp>
      <p:sp>
        <p:nvSpPr>
          <p:cNvPr id="3" name="Content Placeholder 2"/>
          <p:cNvSpPr>
            <a:spLocks noGrp="1"/>
          </p:cNvSpPr>
          <p:nvPr>
            <p:ph sz="half" idx="1"/>
          </p:nvPr>
        </p:nvSpPr>
        <p:spPr/>
        <p:txBody>
          <a:bodyPr>
            <a:noAutofit/>
          </a:bodyPr>
          <a:p>
            <a:r>
              <a:rPr lang="en-US" sz="1600"/>
              <a:t>In data visualization with Matplotlib, changing the color of points in a scatter plot enhances visual clarity and aesthetics. </a:t>
            </a:r>
            <a:endParaRPr lang="en-US" sz="1600"/>
          </a:p>
          <a:p>
            <a:r>
              <a:rPr lang="en-US" sz="1600"/>
              <a:t>Users can specify point colors by passing the "color" argument to the scatter() function, indicating the desired color either by name or using the RGB color model. </a:t>
            </a:r>
            <a:endParaRPr lang="en-US" sz="1600"/>
          </a:p>
          <a:p>
            <a:r>
              <a:rPr lang="en-US" sz="1600"/>
              <a:t>When using the RGB model, colors are defined by tuples containing three float values representing the intensity of red, green, and blue, respectively, ranging from 0 to 1. </a:t>
            </a:r>
            <a:endParaRPr lang="en-US" sz="1600"/>
          </a:p>
          <a:p>
            <a:r>
              <a:rPr lang="en-US" sz="1600"/>
              <a:t>Lower values create darker colors, while higher values produce lighter shades. </a:t>
            </a:r>
            <a:endParaRPr lang="en-US" sz="1600"/>
          </a:p>
          <a:p>
            <a:r>
              <a:rPr lang="en-US" sz="1600"/>
              <a:t>This level of customization allows for precise control over the appearance of data points, facilitating effective communication of information through visualization.</a:t>
            </a:r>
            <a:endParaRPr lang="en-US" sz="1600"/>
          </a:p>
        </p:txBody>
      </p:sp>
      <p:sp>
        <p:nvSpPr>
          <p:cNvPr id="4" name="Content Placeholder 3"/>
          <p:cNvSpPr>
            <a:spLocks noGrp="1"/>
          </p:cNvSpPr>
          <p:nvPr>
            <p:ph sz="half" idx="2"/>
          </p:nvPr>
        </p:nvSpPr>
        <p:spPr/>
        <p:txBody>
          <a:bodyPr/>
          <a:p>
            <a:r>
              <a:rPr lang="en-US"/>
              <a:t>ax.scatter(x_values, y_values, color=(0, 0.8, 0), s=10)</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310 Using a Colormap</a:t>
            </a:r>
            <a:endParaRPr lang="en-US"/>
          </a:p>
        </p:txBody>
      </p:sp>
      <p:sp>
        <p:nvSpPr>
          <p:cNvPr id="3" name="Content Placeholder 2"/>
          <p:cNvSpPr>
            <a:spLocks noGrp="1"/>
          </p:cNvSpPr>
          <p:nvPr>
            <p:ph sz="half" idx="1"/>
          </p:nvPr>
        </p:nvSpPr>
        <p:spPr/>
        <p:txBody>
          <a:bodyPr>
            <a:noAutofit/>
          </a:bodyPr>
          <a:p>
            <a:r>
              <a:rPr lang="en-US" sz="1600"/>
              <a:t>In data visualization, colormaps are essential for highlighting patterns by assigning colors to data points along a gradient. </a:t>
            </a:r>
            <a:endParaRPr lang="en-US" sz="1600"/>
          </a:p>
          <a:p>
            <a:r>
              <a:rPr lang="en-US" sz="1600"/>
              <a:t>This technique ensures smooth transitions between colors, enhancing the clarity and accuracy of visual representations. </a:t>
            </a:r>
            <a:endParaRPr lang="en-US" sz="1600"/>
          </a:p>
          <a:p>
            <a:r>
              <a:rPr lang="en-US" sz="1600"/>
              <a:t>Matplotlib's pyplot module offers a range of predefined colormaps, enabling users to map dataset values to specific colors effectively. </a:t>
            </a:r>
            <a:endParaRPr lang="en-US" sz="1600"/>
          </a:p>
          <a:p>
            <a:r>
              <a:rPr lang="en-US" sz="1600"/>
              <a:t>By associating each data point's value with a colormap, users can create visually informative plots. </a:t>
            </a:r>
            <a:endParaRPr lang="en-US" sz="1600"/>
          </a:p>
          <a:p>
            <a:r>
              <a:rPr lang="en-US" sz="1600"/>
              <a:t>Using parameters like "c" to designate the dataset values and "cmap" to specify the colormap, Matplotlib generates plots where colors vary systematically based on data attributes. </a:t>
            </a:r>
            <a:endParaRPr lang="en-US" sz="1600"/>
          </a:p>
          <a:p>
            <a:r>
              <a:rPr lang="en-US" sz="1600"/>
              <a:t>This approach facilitates the interpretation of complex datasets and aids in conveying insights visually.</a:t>
            </a:r>
            <a:endParaRPr lang="en-US" sz="1600"/>
          </a:p>
        </p:txBody>
      </p:sp>
      <p:sp>
        <p:nvSpPr>
          <p:cNvPr id="4" name="Content Placeholder 3"/>
          <p:cNvSpPr>
            <a:spLocks noGrp="1"/>
          </p:cNvSpPr>
          <p:nvPr>
            <p:ph sz="half" idx="2"/>
          </p:nvPr>
        </p:nvSpPr>
        <p:spPr/>
        <p:txBody>
          <a:bodyPr/>
          <a:p>
            <a:r>
              <a:rPr lang="en-US"/>
              <a:t>ax.scatter(x_values, y_values, c=y_values, cmap=plt.cm.Blues, s=10)</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311 Saving Your Plots Automatically</a:t>
            </a:r>
            <a:endParaRPr lang="en-US"/>
          </a:p>
        </p:txBody>
      </p:sp>
      <p:sp>
        <p:nvSpPr>
          <p:cNvPr id="3" name="Content Placeholder 2"/>
          <p:cNvSpPr>
            <a:spLocks noGrp="1"/>
          </p:cNvSpPr>
          <p:nvPr>
            <p:ph sz="half" idx="1"/>
          </p:nvPr>
        </p:nvSpPr>
        <p:spPr/>
        <p:txBody>
          <a:bodyPr/>
          <a:p>
            <a:r>
              <a:rPr lang="en-US" sz="1600"/>
              <a:t>To automatically save plots created with Matplotlib, the savefig() function is utilized, allowing users to store visualizations as image files instead of displaying them interactively. </a:t>
            </a:r>
            <a:endParaRPr lang="en-US" sz="1600"/>
          </a:p>
          <a:p>
            <a:r>
              <a:rPr lang="en-US" sz="1600"/>
              <a:t>By specifying a filename for the plot image, users can easily organize and access their saved visualizations. </a:t>
            </a:r>
            <a:endParaRPr lang="en-US" sz="1600"/>
          </a:p>
          <a:p>
            <a:r>
              <a:rPr lang="en-US" sz="1600"/>
              <a:t>Additionally, the bbox_inches parameter enables the removal of extra whitespace surrounding the plot, ensuring a clean and concise output. </a:t>
            </a:r>
            <a:endParaRPr lang="en-US" sz="1600"/>
          </a:p>
          <a:p>
            <a:r>
              <a:rPr lang="en-US" sz="1600"/>
              <a:t>Alternatively, omitting this parameter preserves the whitespace if desired. </a:t>
            </a:r>
            <a:endParaRPr lang="en-US" sz="1600"/>
          </a:p>
          <a:p>
            <a:r>
              <a:rPr lang="en-US" sz="1600"/>
              <a:t>Moreover, savefig() supports Path objects, granting users flexibility in choosing the save location on their system. </a:t>
            </a:r>
            <a:endParaRPr lang="en-US" sz="1600"/>
          </a:p>
          <a:p>
            <a:r>
              <a:rPr lang="en-US" sz="1600"/>
              <a:t>This functionality streamlines the process of archiving and sharing visual insights derived from data analysis.</a:t>
            </a:r>
            <a:endParaRPr lang="en-US" sz="1600"/>
          </a:p>
        </p:txBody>
      </p:sp>
      <p:sp>
        <p:nvSpPr>
          <p:cNvPr id="4" name="Content Placeholder 3"/>
          <p:cNvSpPr>
            <a:spLocks noGrp="1"/>
          </p:cNvSpPr>
          <p:nvPr>
            <p:ph sz="half" idx="2"/>
          </p:nvPr>
        </p:nvSpPr>
        <p:spPr/>
        <p:txBody>
          <a:bodyPr/>
          <a:p>
            <a:r>
              <a:rPr lang="en-US"/>
              <a:t>plt.savefig('squares_plot.png', bbox_inches='tight')</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311 TRY IT YOURSELF</a:t>
            </a:r>
            <a:endParaRPr lang="en-US"/>
          </a:p>
        </p:txBody>
      </p:sp>
      <p:sp>
        <p:nvSpPr>
          <p:cNvPr id="3" name="Content Placeholder 2"/>
          <p:cNvSpPr>
            <a:spLocks noGrp="1"/>
          </p:cNvSpPr>
          <p:nvPr>
            <p:ph sz="half" idx="1"/>
          </p:nvPr>
        </p:nvSpPr>
        <p:spPr/>
        <p:txBody>
          <a:bodyPr/>
          <a:p>
            <a:r>
              <a:rPr lang="en-US" sz="1600"/>
              <a:t>In these exercises, fundamental concepts of data visualization and plotting in Python are reinforced. </a:t>
            </a:r>
            <a:endParaRPr lang="en-US" sz="1600"/>
          </a:p>
          <a:p>
            <a:r>
              <a:rPr lang="en-US" sz="1600"/>
              <a:t>The first task involves plotting cubic numbers, emphasizing the application of mathematical operations in generating data sets for visualization. </a:t>
            </a:r>
            <a:endParaRPr lang="en-US" sz="1600"/>
          </a:p>
          <a:p>
            <a:r>
              <a:rPr lang="en-US" sz="1600"/>
              <a:t>By plotting the first five cubic numbers and subsequently extending to 5,000, learners grasp the scalability and efficiency of Python for handling large datasets. </a:t>
            </a:r>
            <a:endParaRPr lang="en-US" sz="1600"/>
          </a:p>
          <a:p>
            <a:r>
              <a:rPr lang="en-US" sz="1600"/>
              <a:t>The second exercise introduces the concept of colormaps, emphasizing the role of color in conveying information. </a:t>
            </a:r>
            <a:endParaRPr lang="en-US" sz="1600"/>
          </a:p>
          <a:p>
            <a:r>
              <a:rPr lang="en-US" sz="1600"/>
              <a:t>Applying a colormap to the cubes plot enhances data interpretation by visually representing the magnitude or intensity of values. </a:t>
            </a:r>
            <a:endParaRPr lang="en-US" sz="1600"/>
          </a:p>
          <a:p>
            <a:r>
              <a:rPr lang="en-US" sz="1600"/>
              <a:t>These exercises not only reinforce programming skills but also deepen understanding of data representation principles essential for analysis and communication.</a:t>
            </a:r>
            <a:endParaRPr lang="en-US" sz="1600"/>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t>312 Random Walks </a:t>
            </a:r>
            <a:endParaRPr lang="en-US"/>
          </a:p>
        </p:txBody>
      </p:sp>
      <p:sp>
        <p:nvSpPr>
          <p:cNvPr id="3" name="Content Placeholder 2"/>
          <p:cNvSpPr>
            <a:spLocks noGrp="1"/>
          </p:cNvSpPr>
          <p:nvPr>
            <p:ph sz="half" idx="1"/>
          </p:nvPr>
        </p:nvSpPr>
        <p:spPr/>
        <p:txBody>
          <a:bodyPr>
            <a:normAutofit fontScale="60000"/>
          </a:bodyPr>
          <a:p>
            <a:r>
              <a:rPr lang="en-US"/>
              <a:t>In this section, we delve into random walks, employing Python to generate and visualize data. </a:t>
            </a:r>
            <a:endParaRPr lang="en-US"/>
          </a:p>
          <a:p>
            <a:r>
              <a:rPr lang="en-US"/>
              <a:t>A random walk embodies a stochastic process, where each step's direction is solely determined by chance, akin to the erratic journey of a bewildered ant. </a:t>
            </a:r>
            <a:endParaRPr lang="en-US"/>
          </a:p>
          <a:p>
            <a:r>
              <a:rPr lang="en-US"/>
              <a:t>Beyond a mere theoretical construct, random walks find diverse applications across scientific domains like nature, physics, biology, chemistry, and economics. </a:t>
            </a:r>
            <a:endParaRPr lang="en-US"/>
          </a:p>
          <a:p>
            <a:r>
              <a:rPr lang="en-US"/>
              <a:t>For instance, the movement of a pollen grain on water reflects molecular agitation, exhibiting a random walk pattern. </a:t>
            </a:r>
            <a:endParaRPr lang="en-US"/>
          </a:p>
          <a:p>
            <a:r>
              <a:rPr lang="en-US"/>
              <a:t>Through Python code, we model scenarios mirroring real-world phenomena, demonstrating the versatility and practical relevance of random walks in simulating various dynamic systems.</a:t>
            </a:r>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312 Creating the RandomWalk Class</a:t>
            </a:r>
            <a:endParaRPr lang="en-US"/>
          </a:p>
        </p:txBody>
      </p:sp>
      <p:sp>
        <p:nvSpPr>
          <p:cNvPr id="3" name="Content Placeholder 2"/>
          <p:cNvSpPr>
            <a:spLocks noGrp="1"/>
          </p:cNvSpPr>
          <p:nvPr>
            <p:ph sz="half" idx="1"/>
          </p:nvPr>
        </p:nvSpPr>
        <p:spPr/>
        <p:txBody>
          <a:bodyPr>
            <a:noAutofit/>
          </a:bodyPr>
          <a:p>
            <a:r>
              <a:rPr lang="en-US" sz="1600"/>
              <a:t>The RandomWalk class is designed to facilitate the creation of random walks, crucial for simulating various phenomena. </a:t>
            </a:r>
            <a:endParaRPr lang="en-US" sz="1600"/>
          </a:p>
          <a:p>
            <a:r>
              <a:rPr lang="en-US" sz="1600"/>
              <a:t>With attributes tracking the number of points and coordinates, the class encapsulates the walk's essential properties. </a:t>
            </a:r>
            <a:endParaRPr lang="en-US" sz="1600"/>
          </a:p>
          <a:p>
            <a:r>
              <a:rPr lang="en-US" sz="1600"/>
              <a:t>Employing the __init__() method, initialization sets defaults and initializes lists for coordinate storage. </a:t>
            </a:r>
            <a:endParaRPr lang="en-US" sz="1600"/>
          </a:p>
          <a:p>
            <a:r>
              <a:rPr lang="en-US" sz="1600"/>
              <a:t>Utilizing choice() from the random module ensures random decision-making, vital for each step's direction. </a:t>
            </a:r>
            <a:endParaRPr lang="en-US" sz="1600"/>
          </a:p>
          <a:p>
            <a:r>
              <a:rPr lang="en-US" sz="1600"/>
              <a:t>By setting a default number of points and initializing starting coordinates, the class offers flexibility and convenience. </a:t>
            </a:r>
            <a:endParaRPr lang="en-US" sz="1600"/>
          </a:p>
          <a:p>
            <a:r>
              <a:rPr lang="en-US" sz="1600"/>
              <a:t>This modular approach streamlines the generation of random walks, enabling efficient simulation of dynamic processes across different domains.</a:t>
            </a:r>
            <a:endParaRPr lang="en-US" sz="1600"/>
          </a:p>
        </p:txBody>
      </p:sp>
      <p:sp>
        <p:nvSpPr>
          <p:cNvPr id="4" name="Content Placeholder 3"/>
          <p:cNvSpPr>
            <a:spLocks noGrp="1"/>
          </p:cNvSpPr>
          <p:nvPr>
            <p:ph sz="half" idx="2"/>
          </p:nvPr>
        </p:nvSpPr>
        <p:spPr/>
        <p:txBody>
          <a:bodyPr/>
          <a:p>
            <a:r>
              <a:rPr lang="en-US"/>
              <a:t> def __init__(self, num_points=5000):</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312 Choosing Directions</a:t>
            </a:r>
            <a:endParaRPr lang="en-US"/>
          </a:p>
        </p:txBody>
      </p:sp>
      <p:sp>
        <p:nvSpPr>
          <p:cNvPr id="3" name="Content Placeholder 2"/>
          <p:cNvSpPr>
            <a:spLocks noGrp="1"/>
          </p:cNvSpPr>
          <p:nvPr>
            <p:ph sz="half" idx="1"/>
          </p:nvPr>
        </p:nvSpPr>
        <p:spPr/>
        <p:txBody>
          <a:bodyPr>
            <a:noAutofit/>
          </a:bodyPr>
          <a:p>
            <a:r>
              <a:rPr lang="en-US" sz="1400"/>
              <a:t>The fill_walk() method in the RandomWalk class orchestrates the generation of a complete sequence of points in the walk, crucial for simulating random walks accurately. </a:t>
            </a:r>
            <a:endParaRPr lang="en-US" sz="1400"/>
          </a:p>
          <a:p>
            <a:r>
              <a:rPr lang="en-US" sz="1400"/>
              <a:t>Within the method, a loop iterates until the walk attains the desired length, ensuring completeness. </a:t>
            </a:r>
            <a:endParaRPr lang="en-US" sz="1400"/>
          </a:p>
          <a:p>
            <a:r>
              <a:rPr lang="en-US" sz="1400"/>
              <a:t>Each iteration simulates four random decisions: determining direction and distance of movement along the x- and y-axes. </a:t>
            </a:r>
            <a:endParaRPr lang="en-US" sz="1400"/>
          </a:p>
          <a:p>
            <a:r>
              <a:rPr lang="en-US" sz="1400"/>
              <a:t>By leveraging choice() for direction and distance selection, the method encapsulates randomness effectively. </a:t>
            </a:r>
            <a:endParaRPr lang="en-US" sz="1400"/>
          </a:p>
          <a:p>
            <a:r>
              <a:rPr lang="en-US" sz="1400"/>
              <a:t>Multiplying direction by distance yields step lengths, ensuring diverse movement possibilities. </a:t>
            </a:r>
            <a:endParaRPr lang="en-US" sz="1400"/>
          </a:p>
          <a:p>
            <a:r>
              <a:rPr lang="en-US" sz="1400"/>
              <a:t>The method rigorously handles cases where the walk stalls or moves vertically/horizontally. </a:t>
            </a:r>
            <a:endParaRPr lang="en-US" sz="1400"/>
          </a:p>
          <a:p>
            <a:r>
              <a:rPr lang="en-US" sz="1400"/>
              <a:t>By systematically updating coordinates based on step information, it constructs a coherent and comprehensive representation of the random walk.</a:t>
            </a:r>
            <a:endParaRPr lang="en-US" sz="1400"/>
          </a:p>
        </p:txBody>
      </p:sp>
      <p:sp>
        <p:nvSpPr>
          <p:cNvPr id="4" name="Content Placeholder 3"/>
          <p:cNvSpPr>
            <a:spLocks noGrp="1"/>
          </p:cNvSpPr>
          <p:nvPr>
            <p:ph sz="half" idx="2"/>
          </p:nvPr>
        </p:nvSpPr>
        <p:spPr/>
        <p:txBody>
          <a:bodyPr/>
          <a:p>
            <a:r>
              <a:rPr lang="en-US"/>
              <a:t>def fill_walk(self):</a:t>
            </a:r>
            <a:endParaRPr lang="en-US"/>
          </a:p>
          <a:p>
            <a:r>
              <a:rPr lang="en-US"/>
              <a:t> """Calculate all the points in the walk."""</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313 Plotting the Random Walk </a:t>
            </a:r>
            <a:endParaRPr lang="en-US"/>
          </a:p>
        </p:txBody>
      </p:sp>
      <p:sp>
        <p:nvSpPr>
          <p:cNvPr id="3" name="Content Placeholder 2"/>
          <p:cNvSpPr>
            <a:spLocks noGrp="1"/>
          </p:cNvSpPr>
          <p:nvPr>
            <p:ph sz="half" idx="1"/>
          </p:nvPr>
        </p:nvSpPr>
        <p:spPr/>
        <p:txBody>
          <a:bodyPr/>
          <a:p>
            <a:r>
              <a:rPr lang="en-US" sz="1600"/>
              <a:t>The process of plotting a random walk involves importing necessary modules, generating random walk data, and creating a visually informative representation. </a:t>
            </a:r>
            <a:endParaRPr lang="en-US" sz="1600"/>
          </a:p>
          <a:p>
            <a:r>
              <a:rPr lang="en-US" sz="1600"/>
              <a:t>By initializing a RandomWalk instance and executing fill_walk(), we ensure the walk's completeness. </a:t>
            </a:r>
            <a:endParaRPr lang="en-US" sz="1600"/>
          </a:p>
          <a:p>
            <a:r>
              <a:rPr lang="en-US" sz="1600"/>
              <a:t>Utilizing pyplot, we scatter the walk's x- and y-values, specifying an appropriate dot size for clarity. </a:t>
            </a:r>
            <a:endParaRPr lang="en-US" sz="1600"/>
          </a:p>
          <a:p>
            <a:r>
              <a:rPr lang="en-US" sz="1600"/>
              <a:t>To maintain visual integrity, we enforce equal spacing along both axes with set_aspect(). </a:t>
            </a:r>
            <a:endParaRPr lang="en-US" sz="1600"/>
          </a:p>
          <a:p>
            <a:r>
              <a:rPr lang="en-US" sz="1600"/>
              <a:t>This ensures accurate portrayal without distortion. </a:t>
            </a:r>
            <a:endParaRPr lang="en-US" sz="1600"/>
          </a:p>
          <a:p>
            <a:r>
              <a:rPr lang="en-US" sz="1600"/>
              <a:t>The resulting plot showcases the walk's trajectory, comprising 5,000 points. </a:t>
            </a:r>
            <a:endParaRPr lang="en-US" sz="1600"/>
          </a:p>
          <a:p>
            <a:r>
              <a:rPr lang="en-US" sz="1600"/>
              <a:t>Although the plot is displayed sans Matplotlib's viewer, its creation follows a systematic approach, facilitating comprehension and analysis.</a:t>
            </a:r>
            <a:endParaRPr lang="en-US" sz="1600"/>
          </a:p>
        </p:txBody>
      </p:sp>
      <p:sp>
        <p:nvSpPr>
          <p:cNvPr id="4" name="Content Placeholder 3"/>
          <p:cNvSpPr>
            <a:spLocks noGrp="1"/>
          </p:cNvSpPr>
          <p:nvPr>
            <p:ph sz="half" idx="2"/>
          </p:nvPr>
        </p:nvSpPr>
        <p:spPr/>
        <p:txBody>
          <a:bodyPr/>
          <a:p>
            <a:r>
              <a:rPr lang="en-US"/>
              <a:t>fig, ax = plt.subplots()</a:t>
            </a:r>
            <a:endParaRPr lang="en-US"/>
          </a:p>
          <a:p>
            <a:r>
              <a:rPr lang="en-US"/>
              <a:t>ax.scatter(rw.x_values, rw.y_values, s=15)</a:t>
            </a:r>
            <a:endParaRPr lang="en-US"/>
          </a:p>
          <a:p>
            <a:r>
              <a:rPr lang="en-US"/>
              <a:t>ax.set_aspect('equal')</a:t>
            </a:r>
            <a:endParaRPr lang="en-US"/>
          </a:p>
          <a:p>
            <a:r>
              <a:rPr lang="en-US"/>
              <a:t>plt.show()</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314 Generating Multiple Random Walks</a:t>
            </a:r>
            <a:endParaRPr lang="en-US"/>
          </a:p>
        </p:txBody>
      </p:sp>
      <p:sp>
        <p:nvSpPr>
          <p:cNvPr id="3" name="Content Placeholder 2"/>
          <p:cNvSpPr>
            <a:spLocks noGrp="1"/>
          </p:cNvSpPr>
          <p:nvPr>
            <p:ph sz="half" idx="1"/>
          </p:nvPr>
        </p:nvSpPr>
        <p:spPr/>
        <p:txBody>
          <a:bodyPr/>
          <a:p>
            <a:r>
              <a:rPr lang="en-US" sz="1600"/>
              <a:t>The concept of generating multiple random walks explores the diversity of patterns achievable through random processes. </a:t>
            </a:r>
            <a:endParaRPr lang="en-US" sz="1600"/>
          </a:p>
          <a:p>
            <a:r>
              <a:rPr lang="en-US" sz="1600"/>
              <a:t>By encapsulating the random walk code within a while loop, the program continuously produces new walks, presenting an array of trajectories for exploration. </a:t>
            </a:r>
            <a:endParaRPr lang="en-US" sz="1600"/>
          </a:p>
          <a:p>
            <a:r>
              <a:rPr lang="en-US" sz="1600"/>
              <a:t>Each walk, depicted through Matplotlib, offers unique insights, from those tightly clustered near the starting point to those sprawling in various directions. </a:t>
            </a:r>
            <a:endParaRPr lang="en-US" sz="1600"/>
          </a:p>
          <a:p>
            <a:r>
              <a:rPr lang="en-US" sz="1600"/>
              <a:t>The interactive nature of the program engages users, allowing them to observe and analyze the stochastic nature of random walks. </a:t>
            </a:r>
            <a:endParaRPr lang="en-US" sz="1600"/>
          </a:p>
          <a:p>
            <a:r>
              <a:rPr lang="en-US" sz="1600"/>
              <a:t>The loop continues until the user opts to conclude the program, providing a dynamic and interactive learning experience in understanding random processes and their visual representations.</a:t>
            </a:r>
            <a:endParaRPr lang="en-US" sz="1600"/>
          </a:p>
        </p:txBody>
      </p:sp>
      <p:sp>
        <p:nvSpPr>
          <p:cNvPr id="4" name="Content Placeholder 3"/>
          <p:cNvSpPr>
            <a:spLocks noGrp="1"/>
          </p:cNvSpPr>
          <p:nvPr>
            <p:ph sz="half" idx="2"/>
          </p:nvPr>
        </p:nvSpPr>
        <p:spPr/>
        <p:txBody>
          <a:bodyPr/>
          <a:p>
            <a:r>
              <a:rPr lang="en-US" sz="1600"/>
              <a:t>while True:</a:t>
            </a:r>
            <a:endParaRPr lang="en-US" sz="1600"/>
          </a:p>
          <a:p>
            <a:r>
              <a:rPr lang="en-US" sz="1600"/>
              <a:t>    --snip--</a:t>
            </a:r>
            <a:endParaRPr lang="en-US" sz="1600"/>
          </a:p>
          <a:p>
            <a:r>
              <a:rPr lang="en-US" sz="1600"/>
              <a:t>    keep_running = input("Make another walk? (y/n): ")</a:t>
            </a:r>
            <a:endParaRPr lang="en-US" sz="1600"/>
          </a:p>
          <a:p>
            <a:r>
              <a:rPr lang="en-US" sz="1600"/>
              <a:t>    if keep_running == 'n':</a:t>
            </a:r>
            <a:endParaRPr lang="en-US" sz="1600"/>
          </a:p>
          <a:p>
            <a:r>
              <a:rPr lang="en-US" sz="1600"/>
              <a:t>         break</a:t>
            </a:r>
            <a:endParaRPr lang="en-US" sz="1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315 </a:t>
            </a:r>
            <a:r>
              <a:rPr lang="en-US" i="1"/>
              <a:t>Styling the Walk</a:t>
            </a:r>
            <a:r>
              <a:rPr lang="en-US"/>
              <a:t>, </a:t>
            </a:r>
            <a:r>
              <a:rPr lang="en-US" sz="4000"/>
              <a:t>Coloring the Points</a:t>
            </a:r>
            <a:endParaRPr lang="en-US" sz="4000"/>
          </a:p>
        </p:txBody>
      </p:sp>
      <p:sp>
        <p:nvSpPr>
          <p:cNvPr id="3" name="Content Placeholder 2"/>
          <p:cNvSpPr>
            <a:spLocks noGrp="1"/>
          </p:cNvSpPr>
          <p:nvPr>
            <p:ph sz="half" idx="1"/>
          </p:nvPr>
        </p:nvSpPr>
        <p:spPr/>
        <p:txBody>
          <a:bodyPr>
            <a:noAutofit/>
          </a:bodyPr>
          <a:p>
            <a:r>
              <a:rPr lang="en-US" sz="1600"/>
              <a:t>In customizing the plots to accentuate key characteristics and minimize distractions, we prioritize highlighting the starting and ending points and the walk's path. </a:t>
            </a:r>
            <a:endParaRPr lang="en-US" sz="1600"/>
          </a:p>
          <a:p>
            <a:r>
              <a:rPr lang="en-US" sz="1600"/>
              <a:t>This involves utilizing colormaps to illustrate the sequence of points and eliminating unnecessary elements like tick marks and labels. </a:t>
            </a:r>
            <a:endParaRPr lang="en-US" sz="1600"/>
          </a:p>
          <a:p>
            <a:r>
              <a:rPr lang="en-US" sz="1600"/>
              <a:t>By employing a colormap based on point order and removing black outlines from dots, we achieve a clear visual representation of each random walk's trajectory.</a:t>
            </a:r>
            <a:endParaRPr lang="en-US" sz="1600"/>
          </a:p>
          <a:p>
            <a:r>
              <a:rPr lang="en-US" sz="1600"/>
              <a:t> The use of range() to generate point numbers and passing them to the color argument, alongside the Blues colormap and edgecolors parameter, creates a gradient from light to dark blue, effectively depicting the walk's progression. </a:t>
            </a:r>
            <a:endParaRPr lang="en-US" sz="1600"/>
          </a:p>
          <a:p>
            <a:r>
              <a:rPr lang="en-US" sz="1600"/>
              <a:t>This strategy ensures a visually informative portrayal, as demonstrated in Figure 15-10.</a:t>
            </a:r>
            <a:endParaRPr lang="en-US" sz="1600"/>
          </a:p>
        </p:txBody>
      </p:sp>
      <p:sp>
        <p:nvSpPr>
          <p:cNvPr id="4" name="Content Placeholder 3"/>
          <p:cNvSpPr>
            <a:spLocks noGrp="1"/>
          </p:cNvSpPr>
          <p:nvPr>
            <p:ph sz="half" idx="2"/>
          </p:nvPr>
        </p:nvSpPr>
        <p:spPr/>
        <p:txBody>
          <a:bodyPr/>
          <a:p>
            <a:r>
              <a:rPr lang="en-US"/>
              <a:t>point_numbers = range(rw.num_points)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302 Installing Matplotlib, Plotting a Simple Line Graph</a:t>
            </a:r>
            <a:endParaRPr lang="en-US"/>
          </a:p>
        </p:txBody>
      </p:sp>
      <p:sp>
        <p:nvSpPr>
          <p:cNvPr id="3" name="Content Placeholder 2"/>
          <p:cNvSpPr>
            <a:spLocks noGrp="1"/>
          </p:cNvSpPr>
          <p:nvPr>
            <p:ph sz="half" idx="1"/>
          </p:nvPr>
        </p:nvSpPr>
        <p:spPr/>
        <p:txBody>
          <a:bodyPr>
            <a:normAutofit fontScale="60000"/>
          </a:bodyPr>
          <a:p>
            <a:pPr>
              <a:buFont typeface="Arial" panose="020B0604020202020204" pitchFamily="34" charset="0"/>
              <a:buChar char="•"/>
            </a:pPr>
            <a:r>
              <a:rPr lang="en-US"/>
              <a:t>Matplotlib, a powerful Python library, facilitates the creation of various visualizations. Installation is straightforward, accomplished through pip commands tailored to your Python environment. </a:t>
            </a:r>
            <a:endParaRPr lang="en-US"/>
          </a:p>
          <a:p>
            <a:r>
              <a:rPr lang="en-US"/>
              <a:t>Once installed, Matplotlib offers an array of plotting functionalities, including line graphs. Creating a simple line graph involves importing Matplotlib's pyplot module, defining data, and utilizing functions like subplots() and plot(). </a:t>
            </a:r>
            <a:endParaRPr lang="en-US"/>
          </a:p>
          <a:p>
            <a:r>
              <a:rPr lang="en-US"/>
              <a:t>These functions enable the generation and customization of plots within a figure. By following conventions and leveraging Matplotlib's capabilities, users can produce informative visualizations, enhancing data analysis and interpretation skills crucial for academic and professional endeavors.</a:t>
            </a:r>
            <a:endParaRPr lang="en-US"/>
          </a:p>
        </p:txBody>
      </p:sp>
      <p:sp>
        <p:nvSpPr>
          <p:cNvPr id="4" name="Content Placeholder 3"/>
          <p:cNvSpPr>
            <a:spLocks noGrp="1"/>
          </p:cNvSpPr>
          <p:nvPr>
            <p:ph sz="half" idx="2"/>
          </p:nvPr>
        </p:nvSpPr>
        <p:spPr/>
        <p:txBody>
          <a:bodyPr/>
          <a:p>
            <a:r>
              <a:rPr lang="en-US" sz="2000"/>
              <a:t>$ python -m pip install --user matplotlib</a:t>
            </a:r>
            <a:endParaRPr lang="en-US" sz="2000"/>
          </a:p>
          <a:p>
            <a:r>
              <a:rPr lang="en-US" sz="2000"/>
              <a:t>$ python3 -m pip install --user matplotlib</a:t>
            </a:r>
            <a:endParaRPr lang="en-US" sz="2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316 Plotting the Starting and Ending Points</a:t>
            </a:r>
            <a:endParaRPr lang="en-US"/>
          </a:p>
        </p:txBody>
      </p:sp>
      <p:sp>
        <p:nvSpPr>
          <p:cNvPr id="3" name="Content Placeholder 2"/>
          <p:cNvSpPr>
            <a:spLocks noGrp="1"/>
          </p:cNvSpPr>
          <p:nvPr>
            <p:ph sz="half" idx="1"/>
          </p:nvPr>
        </p:nvSpPr>
        <p:spPr/>
        <p:txBody>
          <a:bodyPr>
            <a:noAutofit/>
          </a:bodyPr>
          <a:p>
            <a:r>
              <a:rPr lang="en-US" sz="1600"/>
              <a:t>In plotting the starting and ending points of each walk, we aim to provide clarity regarding their positions within the overall trajectory. </a:t>
            </a:r>
            <a:endParaRPr lang="en-US" sz="1600"/>
          </a:p>
          <a:p>
            <a:r>
              <a:rPr lang="en-US" sz="1600"/>
              <a:t>After plotting the main series of points along the walk, we individually plot the first and last points. </a:t>
            </a:r>
            <a:endParaRPr lang="en-US" sz="1600"/>
          </a:p>
          <a:p>
            <a:r>
              <a:rPr lang="en-US" sz="1600"/>
              <a:t>To distinguish them, we make the starting point larger and green-colored, while the ending point is highlighted in red with the same increased size. </a:t>
            </a:r>
            <a:endParaRPr lang="en-US" sz="1600"/>
          </a:p>
          <a:p>
            <a:r>
              <a:rPr lang="en-US" sz="1600"/>
              <a:t>This emphasis allows for clear identification of where each walk commences and concludes. </a:t>
            </a:r>
            <a:endParaRPr lang="en-US" sz="1600"/>
          </a:p>
          <a:p>
            <a:r>
              <a:rPr lang="en-US" sz="1600"/>
              <a:t>Placing this code just before displaying the plot ensures the starting and ending points overlay all other points. </a:t>
            </a:r>
            <a:endParaRPr lang="en-US" sz="1600"/>
          </a:p>
          <a:p>
            <a:r>
              <a:rPr lang="en-US" sz="1600"/>
              <a:t>Adjustments to color and size can be made until these key points stand out distinctly, aiding visual interpretation.</a:t>
            </a:r>
            <a:endParaRPr lang="en-US" sz="1600"/>
          </a:p>
        </p:txBody>
      </p:sp>
      <p:sp>
        <p:nvSpPr>
          <p:cNvPr id="4" name="Content Placeholder 3"/>
          <p:cNvSpPr>
            <a:spLocks noGrp="1"/>
          </p:cNvSpPr>
          <p:nvPr>
            <p:ph sz="half" idx="2"/>
          </p:nvPr>
        </p:nvSpPr>
        <p:spPr/>
        <p:txBody>
          <a:bodyPr/>
          <a:p>
            <a:r>
              <a:rPr lang="en-US"/>
              <a:t># Emphasize the first and last points.</a:t>
            </a:r>
            <a:endParaRPr lang="en-US"/>
          </a:p>
          <a:p>
            <a:r>
              <a:rPr lang="en-US"/>
              <a:t> ax.scatter(0, 0, c='green', edgecolors='none', s=100)</a:t>
            </a:r>
            <a:endParaRPr lang="en-US"/>
          </a:p>
          <a:p>
            <a:r>
              <a:rPr lang="en-US"/>
              <a:t> ax.scatter(rw.x_values[-1], rw.y_values[-1], c='red', edgecolors='none',</a:t>
            </a:r>
            <a:endParaRPr lang="en-US"/>
          </a:p>
          <a:p>
            <a:r>
              <a:rPr lang="en-US"/>
              <a:t> s=100)</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317 Cleaning up the Axes, Adding Plot Points</a:t>
            </a:r>
            <a:endParaRPr lang="en-US"/>
          </a:p>
        </p:txBody>
      </p:sp>
      <p:sp>
        <p:nvSpPr>
          <p:cNvPr id="3" name="Content Placeholder 2"/>
          <p:cNvSpPr>
            <a:spLocks noGrp="1"/>
          </p:cNvSpPr>
          <p:nvPr>
            <p:ph sz="half" idx="1"/>
          </p:nvPr>
        </p:nvSpPr>
        <p:spPr/>
        <p:txBody>
          <a:bodyPr>
            <a:normAutofit fontScale="50000"/>
          </a:bodyPr>
          <a:p>
            <a:r>
              <a:rPr lang="en-US"/>
              <a:t>In refining the visualization, the focus shifts towards enhancing clarity and aesthetic appeal while providing ample data for analysis. </a:t>
            </a:r>
            <a:endParaRPr lang="en-US"/>
          </a:p>
          <a:p>
            <a:r>
              <a:rPr lang="en-US"/>
              <a:t>Removing axes from the plot eliminates distractions, emphasizing the walk's trajectory. </a:t>
            </a:r>
            <a:endParaRPr lang="en-US"/>
          </a:p>
          <a:p>
            <a:r>
              <a:rPr lang="en-US"/>
              <a:t>By chaining methods like ax.get_xaxis() and ax.get_yaxis(), we hide both axes, streamlining the visual presentation. </a:t>
            </a:r>
            <a:endParaRPr lang="en-US"/>
          </a:p>
          <a:p>
            <a:r>
              <a:rPr lang="en-US"/>
              <a:t>This method chaining is a common practice in visualization customization. </a:t>
            </a:r>
            <a:endParaRPr lang="en-US"/>
          </a:p>
          <a:p>
            <a:r>
              <a:rPr lang="en-US"/>
              <a:t>Increasing the number of points in the walk, exemplified by a RandomWalk instance with 50,000 points, and reducing the dot size to s=1 produces a wispy, cloud-like representation. </a:t>
            </a:r>
            <a:endParaRPr lang="en-US"/>
          </a:p>
          <a:p>
            <a:r>
              <a:rPr lang="en-US"/>
              <a:t>This artistic scatter plot demonstrates the fusion of data analysis with visual artistry. Experimentation with point numbers allows for optimization without compromising system performance or visual integrity.</a:t>
            </a:r>
            <a:endParaRPr lang="en-US"/>
          </a:p>
        </p:txBody>
      </p:sp>
      <p:sp>
        <p:nvSpPr>
          <p:cNvPr id="4" name="Content Placeholder 3"/>
          <p:cNvSpPr>
            <a:spLocks noGrp="1"/>
          </p:cNvSpPr>
          <p:nvPr>
            <p:ph sz="half" idx="2"/>
          </p:nvPr>
        </p:nvSpPr>
        <p:spPr/>
        <p:txBody>
          <a:bodyPr/>
          <a:p>
            <a:r>
              <a:rPr lang="en-US"/>
              <a:t># Remove the axes.</a:t>
            </a:r>
            <a:endParaRPr lang="en-US"/>
          </a:p>
          <a:p>
            <a:r>
              <a:rPr lang="en-US"/>
              <a:t> ax.get_xaxis().set_visible(False)</a:t>
            </a:r>
            <a:endParaRPr lang="en-US"/>
          </a:p>
          <a:p>
            <a:r>
              <a:rPr lang="en-US"/>
              <a:t> ax.get_yaxis().set_visible(False)</a:t>
            </a:r>
            <a:endParaRPr lang="en-US"/>
          </a:p>
          <a:p>
            <a:endParaRPr lang="en-US"/>
          </a:p>
          <a:p>
            <a:r>
              <a:rPr lang="en-US"/>
              <a:t>ax.scatter(rw.x_values, rw.y_values, c=point_numbers, cmap=plt.cm.Blues, edgecolors='none', s=1)</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Title 9"/>
          <p:cNvSpPr>
            <a:spLocks noGrp="1"/>
          </p:cNvSpPr>
          <p:nvPr>
            <p:ph type="title"/>
          </p:nvPr>
        </p:nvSpPr>
        <p:spPr/>
        <p:txBody>
          <a:bodyPr/>
          <a:p>
            <a:r>
              <a:rPr lang="en-US"/>
              <a:t>318 Altering the Size to Fill the Screen</a:t>
            </a:r>
            <a:endParaRPr lang="en-US"/>
          </a:p>
        </p:txBody>
      </p:sp>
      <p:sp>
        <p:nvSpPr>
          <p:cNvPr id="11" name="Content Placeholder 10"/>
          <p:cNvSpPr>
            <a:spLocks noGrp="1"/>
          </p:cNvSpPr>
          <p:nvPr>
            <p:ph sz="half" idx="1"/>
          </p:nvPr>
        </p:nvSpPr>
        <p:spPr/>
        <p:txBody>
          <a:bodyPr>
            <a:normAutofit fontScale="60000"/>
          </a:bodyPr>
          <a:p>
            <a:r>
              <a:rPr lang="en-US"/>
              <a:t>Adjusting the size of Matplotlib's output is crucial for effective visualization, ensuring patterns in data are clearly communicated on the screen. </a:t>
            </a:r>
            <a:endParaRPr lang="en-US"/>
          </a:p>
          <a:p>
            <a:r>
              <a:rPr lang="en-US"/>
              <a:t>By specifying the figure size in inches using the figsize parameter within the subplots() call, you can tailor the plot dimensions to fit the screen appropriately. </a:t>
            </a:r>
            <a:endParaRPr lang="en-US"/>
          </a:p>
          <a:p>
            <a:r>
              <a:rPr lang="en-US"/>
              <a:t>Matplotlib assumes a screen resolution of 100 pixels per inch, but adjustments may be needed for accuracy, especially if your system's resolution differs. </a:t>
            </a:r>
            <a:endParaRPr lang="en-US"/>
          </a:p>
          <a:p>
            <a:r>
              <a:rPr lang="en-US"/>
              <a:t>Alternatively, you can specify the resolution using the dpi parameter. </a:t>
            </a:r>
            <a:endParaRPr lang="en-US"/>
          </a:p>
          <a:p>
            <a:r>
              <a:rPr lang="en-US"/>
              <a:t>This flexibility allows for efficient space utilization on the screen, enhancing the visualization's effectiveness in conveying data insights to the viewer.</a:t>
            </a:r>
            <a:endParaRPr lang="en-US"/>
          </a:p>
        </p:txBody>
      </p:sp>
      <p:sp>
        <p:nvSpPr>
          <p:cNvPr id="12" name="Content Placeholder 11"/>
          <p:cNvSpPr>
            <a:spLocks noGrp="1"/>
          </p:cNvSpPr>
          <p:nvPr>
            <p:ph sz="half" idx="2"/>
          </p:nvPr>
        </p:nvSpPr>
        <p:spPr/>
        <p:txBody>
          <a:bodyPr/>
          <a:p>
            <a:r>
              <a:rPr lang="en-US"/>
              <a:t>fig, ax = plt.subplots(figsize=(10, 6), dpi=128)</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319 TRY IT YOURSELF</a:t>
            </a:r>
            <a:endParaRPr lang="en-US"/>
          </a:p>
        </p:txBody>
      </p:sp>
      <p:sp>
        <p:nvSpPr>
          <p:cNvPr id="3" name="Content Placeholder 2"/>
          <p:cNvSpPr>
            <a:spLocks noGrp="1"/>
          </p:cNvSpPr>
          <p:nvPr>
            <p:ph sz="half" idx="1"/>
          </p:nvPr>
        </p:nvSpPr>
        <p:spPr/>
        <p:txBody>
          <a:bodyPr/>
          <a:p>
            <a:r>
              <a:rPr lang="en-US" sz="1600"/>
              <a:t>In these exercises, we delve deeper into random walks, exploring their applications and refining our understanding of their behavior. </a:t>
            </a:r>
            <a:endParaRPr lang="en-US" sz="1600"/>
          </a:p>
          <a:p>
            <a:r>
              <a:rPr lang="en-US" sz="1600"/>
              <a:t>In 15-3, we simulate molecular motion by replacing scatter plots with line plots, mimicking the path of a pollen grain with controlled point density. </a:t>
            </a:r>
            <a:endParaRPr lang="en-US" sz="1600"/>
          </a:p>
          <a:p>
            <a:r>
              <a:rPr lang="en-US" sz="1600"/>
              <a:t>Exercise 15-4 invites us to experiment with the RandomWalk class, altering step parameters to observe changes in walk patterns.</a:t>
            </a:r>
            <a:endParaRPr lang="en-US" sz="1600"/>
          </a:p>
          <a:p>
            <a:r>
              <a:rPr lang="en-US" sz="1600"/>
              <a:t>By modifying the direction and distance options, we gain insights into how these factors influence overall walk shapes. </a:t>
            </a:r>
            <a:endParaRPr lang="en-US" sz="1600"/>
          </a:p>
          <a:p>
            <a:r>
              <a:rPr lang="en-US" sz="1600"/>
              <a:t>Finally, in 15-5, we refactor the fill_walk() method to enhance readability and maintainability, introducing a new method to handle step calculation, streamlining code structure for improved comprehension and efficiency.</a:t>
            </a:r>
            <a:endParaRPr lang="en-US" sz="1600"/>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319 Rolling Dice with Plotly, </a:t>
            </a:r>
            <a:r>
              <a:rPr lang="en-US" sz="4000" i="1"/>
              <a:t>Installing Plotly</a:t>
            </a:r>
            <a:endParaRPr lang="en-US" sz="4000" i="1"/>
          </a:p>
        </p:txBody>
      </p:sp>
      <p:sp>
        <p:nvSpPr>
          <p:cNvPr id="3" name="Content Placeholder 2"/>
          <p:cNvSpPr>
            <a:spLocks noGrp="1"/>
          </p:cNvSpPr>
          <p:nvPr>
            <p:ph sz="half" idx="1"/>
          </p:nvPr>
        </p:nvSpPr>
        <p:spPr/>
        <p:txBody>
          <a:bodyPr>
            <a:normAutofit fontScale="50000"/>
          </a:bodyPr>
          <a:p>
            <a:r>
              <a:rPr lang="en-US"/>
              <a:t>In this section, we explore interactive visualizations using Plotly, which offers scalability and interactivity, making it ideal for browser-based displays. </a:t>
            </a:r>
            <a:endParaRPr lang="en-US"/>
          </a:p>
          <a:p>
            <a:r>
              <a:rPr lang="en-US"/>
              <a:t>Plotly Express simplifies plot generation with minimal code. </a:t>
            </a:r>
            <a:endParaRPr lang="en-US"/>
          </a:p>
          <a:p>
            <a:r>
              <a:rPr lang="en-US"/>
              <a:t>We analyze dice rolling outcomes, highlighting how single and multiple dice rolls differ statistically. </a:t>
            </a:r>
            <a:endParaRPr lang="en-US"/>
          </a:p>
          <a:p>
            <a:r>
              <a:rPr lang="en-US"/>
              <a:t>This exploration extends beyond gaming, applicable to any chance-based scenario like card games or real-world situations where randomness influences outcomes. </a:t>
            </a:r>
            <a:endParaRPr lang="en-US"/>
          </a:p>
          <a:p>
            <a:r>
              <a:rPr lang="en-US"/>
              <a:t>Installing Plotly and its dependency, pandas, facilitates efficient data handling. </a:t>
            </a:r>
            <a:endParaRPr lang="en-US"/>
          </a:p>
          <a:p>
            <a:r>
              <a:rPr lang="en-US"/>
              <a:t>Plotly's extensive chart gallery showcases diverse visualization possibilities, aiding in understanding its capabilities and implementation. </a:t>
            </a:r>
            <a:endParaRPr lang="en-US"/>
          </a:p>
          <a:p>
            <a:r>
              <a:rPr lang="en-US"/>
              <a:t>This project exemplifies data visualization's role in analyzing probability distributions, crucial in both gaming and broader statistical analyses.</a:t>
            </a:r>
            <a:endParaRPr lang="en-US"/>
          </a:p>
        </p:txBody>
      </p:sp>
      <p:sp>
        <p:nvSpPr>
          <p:cNvPr id="4" name="Content Placeholder 3"/>
          <p:cNvSpPr>
            <a:spLocks noGrp="1"/>
          </p:cNvSpPr>
          <p:nvPr>
            <p:ph sz="half" idx="2"/>
          </p:nvPr>
        </p:nvSpPr>
        <p:spPr/>
        <p:txBody>
          <a:bodyPr/>
          <a:p>
            <a:r>
              <a:rPr lang="en-US" sz="2400"/>
              <a:t>$ python -m pip install --user plotly</a:t>
            </a:r>
            <a:endParaRPr lang="en-US" sz="2400"/>
          </a:p>
          <a:p>
            <a:r>
              <a:rPr lang="en-US" sz="2400"/>
              <a:t>$ python -m pip install --user pandas</a:t>
            </a:r>
            <a:endParaRPr lang="en-US" sz="2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320 Creating the Die Class</a:t>
            </a:r>
            <a:endParaRPr lang="en-US"/>
          </a:p>
        </p:txBody>
      </p:sp>
      <p:sp>
        <p:nvSpPr>
          <p:cNvPr id="3" name="Content Placeholder 2"/>
          <p:cNvSpPr>
            <a:spLocks noGrp="1"/>
          </p:cNvSpPr>
          <p:nvPr>
            <p:ph sz="half" idx="1"/>
          </p:nvPr>
        </p:nvSpPr>
        <p:spPr/>
        <p:txBody>
          <a:bodyPr>
            <a:normAutofit fontScale="50000"/>
          </a:bodyPr>
          <a:p>
            <a:r>
              <a:rPr lang="en-US"/>
              <a:t>The Die class, designed to simulate a single die roll, embodies core principles of object-oriented programming. </a:t>
            </a:r>
            <a:endParaRPr lang="en-US"/>
          </a:p>
          <a:p>
            <a:r>
              <a:rPr lang="en-US"/>
              <a:t>Its __init__() method initializes a die object with a default of six sides, accommodating customization through an optional argument. </a:t>
            </a:r>
            <a:endParaRPr lang="en-US"/>
          </a:p>
          <a:p>
            <a:r>
              <a:rPr lang="en-US"/>
              <a:t>This encapsulation ensures flexibility in representing various types of dice. </a:t>
            </a:r>
            <a:endParaRPr lang="en-US"/>
          </a:p>
          <a:p>
            <a:r>
              <a:rPr lang="en-US"/>
              <a:t>The roll() method, utilizing Python's random module, generates random values within the die's specified range, adhering to the fundamental concept of randomness in probability theory. </a:t>
            </a:r>
            <a:endParaRPr lang="en-US"/>
          </a:p>
          <a:p>
            <a:r>
              <a:rPr lang="en-US"/>
              <a:t>Through this class, the foundational concepts of object instantiation, encapsulation, and method implementation are demonstrated, essential in understanding object-oriented design and simulation modeling.</a:t>
            </a:r>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320 Rolling the Die</a:t>
            </a:r>
            <a:endParaRPr lang="en-US"/>
          </a:p>
        </p:txBody>
      </p:sp>
      <p:sp>
        <p:nvSpPr>
          <p:cNvPr id="3" name="Content Placeholder 2"/>
          <p:cNvSpPr>
            <a:spLocks noGrp="1"/>
          </p:cNvSpPr>
          <p:nvPr>
            <p:ph sz="half" idx="1"/>
          </p:nvPr>
        </p:nvSpPr>
        <p:spPr/>
        <p:txBody>
          <a:bodyPr>
            <a:noAutofit/>
          </a:bodyPr>
          <a:p>
            <a:r>
              <a:rPr lang="en-US" sz="1600"/>
              <a:t>The process of rolling a die, as demonstrated in die_visual.py, illustrates fundamental concepts in simulation and data generation. </a:t>
            </a:r>
            <a:endParaRPr lang="en-US" sz="1600"/>
          </a:p>
          <a:p>
            <a:r>
              <a:rPr lang="en-US" sz="1600"/>
              <a:t>Utilizing the Die class, instantiated with default six sides, rolls are iteratively conducted and results stored for analysis. </a:t>
            </a:r>
            <a:endParaRPr lang="en-US" sz="1600"/>
          </a:p>
          <a:p>
            <a:r>
              <a:rPr lang="en-US" sz="1600"/>
              <a:t>Through a loop iterating 100 times, each roll's outcome is appended to the results list. </a:t>
            </a:r>
            <a:endParaRPr lang="en-US" sz="1600"/>
          </a:p>
          <a:p>
            <a:r>
              <a:rPr lang="en-US" sz="1600"/>
              <a:t>Upon examination, the printed results confirm the Die class's functionality, showcasing a diverse range of values from 1 to 6 without outliers. </a:t>
            </a:r>
            <a:endParaRPr lang="en-US" sz="1600"/>
          </a:p>
          <a:p>
            <a:r>
              <a:rPr lang="en-US" sz="1600"/>
              <a:t>This verification process ensures that the simulation accurately represents the probability distribution of a standard six-sided die. </a:t>
            </a:r>
            <a:endParaRPr lang="en-US" sz="1600"/>
          </a:p>
          <a:p>
            <a:r>
              <a:rPr lang="en-US" sz="1600"/>
              <a:t>The exercise demonstrates core principles of simulation modeling, including randomness, iteration, and result validation, vital in various analytical contexts.</a:t>
            </a:r>
            <a:endParaRPr lang="en-US" sz="1600"/>
          </a:p>
        </p:txBody>
      </p:sp>
      <p:sp>
        <p:nvSpPr>
          <p:cNvPr id="4" name="Content Placeholder 3"/>
          <p:cNvSpPr>
            <a:spLocks noGrp="1"/>
          </p:cNvSpPr>
          <p:nvPr>
            <p:ph sz="half" idx="2"/>
          </p:nvPr>
        </p:nvSpPr>
        <p:spPr/>
        <p:txBody>
          <a:bodyPr/>
          <a:p>
            <a:r>
              <a:rPr lang="en-US"/>
              <a:t>results = []</a:t>
            </a:r>
            <a:endParaRPr lang="en-US"/>
          </a:p>
          <a:p>
            <a:r>
              <a:rPr lang="en-US"/>
              <a:t>for roll_num in range(100):</a:t>
            </a:r>
            <a:endParaRPr lang="en-US"/>
          </a:p>
          <a:p>
            <a:r>
              <a:rPr lang="en-US"/>
              <a:t>     result = die.roll()</a:t>
            </a:r>
            <a:endParaRPr lang="en-US"/>
          </a:p>
          <a:p>
            <a:r>
              <a:rPr lang="en-US"/>
              <a:t>     results.append(result)</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321 Analyzing the Results</a:t>
            </a:r>
            <a:endParaRPr lang="en-US"/>
          </a:p>
        </p:txBody>
      </p:sp>
      <p:sp>
        <p:nvSpPr>
          <p:cNvPr id="3" name="Content Placeholder 2"/>
          <p:cNvSpPr>
            <a:spLocks noGrp="1"/>
          </p:cNvSpPr>
          <p:nvPr>
            <p:ph sz="half" idx="1"/>
          </p:nvPr>
        </p:nvSpPr>
        <p:spPr/>
        <p:txBody>
          <a:bodyPr/>
          <a:p>
            <a:r>
              <a:rPr lang="en-US" sz="1600"/>
              <a:t>In the analysis stage of rolling a single D6, key concepts of data processing and visualization are highlighted. </a:t>
            </a:r>
            <a:endParaRPr lang="en-US" sz="1600"/>
          </a:p>
          <a:p>
            <a:r>
              <a:rPr lang="en-US" sz="1600"/>
              <a:t>By conducting 1000 simulated rolls, the frequency of each outcome is meticulously calculated to discern any patterns or biases in the results. </a:t>
            </a:r>
            <a:endParaRPr lang="en-US" sz="1600"/>
          </a:p>
          <a:p>
            <a:r>
              <a:rPr lang="en-US" sz="1600"/>
              <a:t>Utilizing a loop to iterate through all possible outcomes, the count of each value is determined and stored in a list. </a:t>
            </a:r>
            <a:endParaRPr lang="en-US" sz="1600"/>
          </a:p>
          <a:p>
            <a:r>
              <a:rPr lang="en-US" sz="1600"/>
              <a:t>This process ensures a comprehensive examination of the data, facilitating insights into the distribution of outcomes. </a:t>
            </a:r>
            <a:endParaRPr lang="en-US" sz="1600"/>
          </a:p>
          <a:p>
            <a:r>
              <a:rPr lang="en-US" sz="1600"/>
              <a:t>The printed frequencies provide a clear representation of the observed occurrences for each possible value, confirming the integrity of the simulation. </a:t>
            </a:r>
            <a:endParaRPr lang="en-US" sz="1600"/>
          </a:p>
          <a:p>
            <a:r>
              <a:rPr lang="en-US" sz="1600"/>
              <a:t>Subsequently, visualization techniques can be employed to enhance the interpretation of the data.</a:t>
            </a:r>
            <a:endParaRPr lang="en-US" sz="1600"/>
          </a:p>
        </p:txBody>
      </p:sp>
      <p:sp>
        <p:nvSpPr>
          <p:cNvPr id="4" name="Content Placeholder 3"/>
          <p:cNvSpPr>
            <a:spLocks noGrp="1"/>
          </p:cNvSpPr>
          <p:nvPr>
            <p:ph sz="half" idx="2"/>
          </p:nvPr>
        </p:nvSpPr>
        <p:spPr/>
        <p:txBody>
          <a:bodyPr/>
          <a:p>
            <a:r>
              <a:rPr lang="en-US" sz="2000"/>
              <a:t>poss_results = range(1, die.num_sides+1)</a:t>
            </a:r>
            <a:endParaRPr lang="en-US" sz="20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322 Making a Histogram</a:t>
            </a:r>
            <a:endParaRPr lang="en-US"/>
          </a:p>
        </p:txBody>
      </p:sp>
      <p:sp>
        <p:nvSpPr>
          <p:cNvPr id="3" name="Content Placeholder 2"/>
          <p:cNvSpPr>
            <a:spLocks noGrp="1"/>
          </p:cNvSpPr>
          <p:nvPr>
            <p:ph sz="half" idx="1"/>
          </p:nvPr>
        </p:nvSpPr>
        <p:spPr/>
        <p:txBody>
          <a:bodyPr>
            <a:normAutofit fontScale="50000"/>
          </a:bodyPr>
          <a:p>
            <a:r>
              <a:rPr lang="en-US"/>
              <a:t>The process of creating a histogram to visualize the frequency distribution of rolling a single die demonstrates key principles in data visualization and interpretation. </a:t>
            </a:r>
            <a:endParaRPr lang="en-US"/>
          </a:p>
          <a:p>
            <a:r>
              <a:rPr lang="en-US"/>
              <a:t>By employing Plotly Express, a concise and intuitive approach is adopted, showcasing the efficiency of the library. </a:t>
            </a:r>
            <a:endParaRPr lang="en-US"/>
          </a:p>
          <a:p>
            <a:r>
              <a:rPr lang="en-US"/>
              <a:t>Importing the necessary modules and defining the dataset, the px.bar() function succinctly generates a bar graph with x-values representing possible outcomes and y-values denoting their respective frequencies. </a:t>
            </a:r>
            <a:endParaRPr lang="en-US"/>
          </a:p>
          <a:p>
            <a:r>
              <a:rPr lang="en-US"/>
              <a:t>The resulting dynamic and interactive chart provides immediate insights, fostering an iterative approach to visualization refinement. </a:t>
            </a:r>
            <a:endParaRPr lang="en-US"/>
          </a:p>
          <a:p>
            <a:r>
              <a:rPr lang="en-US"/>
              <a:t>This method aligns with Plotly's design philosophy, enabling rapid prototyping and exploration of diverse chart types. </a:t>
            </a:r>
            <a:endParaRPr lang="en-US"/>
          </a:p>
          <a:p>
            <a:r>
              <a:rPr lang="en-US"/>
              <a:t>The dynamic nature of the chart enhances user engagement, offering interactive features such as resizing and data highlighting upon hover.</a:t>
            </a:r>
            <a:endParaRPr lang="en-US"/>
          </a:p>
        </p:txBody>
      </p:sp>
      <p:sp>
        <p:nvSpPr>
          <p:cNvPr id="4" name="Content Placeholder 3"/>
          <p:cNvSpPr>
            <a:spLocks noGrp="1"/>
          </p:cNvSpPr>
          <p:nvPr>
            <p:ph sz="half" idx="2"/>
          </p:nvPr>
        </p:nvSpPr>
        <p:spPr/>
        <p:txBody>
          <a:bodyPr/>
          <a:p>
            <a:r>
              <a:rPr lang="en-US" sz="2000"/>
              <a:t>fig = px.bar(x=poss_results, y=frequencies)</a:t>
            </a:r>
            <a:endParaRPr lang="en-US" sz="20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323 Customizing the Plot</a:t>
            </a:r>
            <a:endParaRPr lang="en-US"/>
          </a:p>
        </p:txBody>
      </p:sp>
      <p:sp>
        <p:nvSpPr>
          <p:cNvPr id="3" name="Content Placeholder 2"/>
          <p:cNvSpPr>
            <a:spLocks noGrp="1"/>
          </p:cNvSpPr>
          <p:nvPr>
            <p:ph sz="half" idx="1"/>
          </p:nvPr>
        </p:nvSpPr>
        <p:spPr/>
        <p:txBody>
          <a:bodyPr>
            <a:noAutofit/>
          </a:bodyPr>
          <a:p>
            <a:r>
              <a:rPr lang="en-US" sz="1600"/>
              <a:t>Customizing plots in Plotly involves adding titles and axis labels to enhance clarity and interpretability. </a:t>
            </a:r>
            <a:endParaRPr lang="en-US" sz="1600"/>
          </a:p>
          <a:p>
            <a:r>
              <a:rPr lang="en-US" sz="1600"/>
              <a:t>By incorporating optional parameters like title and labels into the initial plot generation call, customization becomes seamless. </a:t>
            </a:r>
            <a:endParaRPr lang="en-US" sz="1600"/>
          </a:p>
          <a:p>
            <a:r>
              <a:rPr lang="en-US" sz="1600"/>
              <a:t>Defining a title and axis labels using dictionaries ensures precise labeling. </a:t>
            </a:r>
            <a:endParaRPr lang="en-US" sz="1600"/>
          </a:p>
          <a:p>
            <a:r>
              <a:rPr lang="en-US" sz="1600"/>
              <a:t>The title variable defines the overall plot title, while the labels dictionary specifies custom labels for the x and y axes. This approach ensures that the plot conveys the intended information effectively. </a:t>
            </a:r>
            <a:endParaRPr lang="en-US" sz="1600"/>
          </a:p>
          <a:p>
            <a:r>
              <a:rPr lang="en-US" sz="1600"/>
              <a:t>With appropriate labeling, the plot becomes more informative and facilitates better understanding of the data. </a:t>
            </a:r>
            <a:endParaRPr lang="en-US" sz="1600"/>
          </a:p>
          <a:p>
            <a:r>
              <a:rPr lang="en-US" sz="1600"/>
              <a:t>This customization process aligns with the best practices in data visualization, enhancing the communicative power of the chart.</a:t>
            </a:r>
            <a:endParaRPr lang="en-US" sz="1600"/>
          </a:p>
        </p:txBody>
      </p:sp>
      <p:sp>
        <p:nvSpPr>
          <p:cNvPr id="4" name="Content Placeholder 3"/>
          <p:cNvSpPr>
            <a:spLocks noGrp="1"/>
          </p:cNvSpPr>
          <p:nvPr>
            <p:ph sz="half" idx="2"/>
          </p:nvPr>
        </p:nvSpPr>
        <p:spPr/>
        <p:txBody>
          <a:bodyPr/>
          <a:p>
            <a:r>
              <a:rPr lang="en-US"/>
              <a:t>fig = px.bar(x=poss_results, y=frequencies, title=title, labels=labels)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303 Changing the Label Type and Line Thickness</a:t>
            </a:r>
            <a:endParaRPr lang="en-US"/>
          </a:p>
        </p:txBody>
      </p:sp>
      <p:sp>
        <p:nvSpPr>
          <p:cNvPr id="3" name="Content Placeholder 2"/>
          <p:cNvSpPr>
            <a:spLocks noGrp="1"/>
          </p:cNvSpPr>
          <p:nvPr>
            <p:ph sz="half" idx="1"/>
          </p:nvPr>
        </p:nvSpPr>
        <p:spPr/>
        <p:txBody>
          <a:bodyPr>
            <a:normAutofit fontScale="60000"/>
          </a:bodyPr>
          <a:p>
            <a:r>
              <a:rPr lang="en-US"/>
              <a:t>Matplotlib offers extensive customization options for enhancing visualizations. Adjustments like changing label types and line thickness improve readability.</a:t>
            </a:r>
            <a:endParaRPr lang="en-US"/>
          </a:p>
          <a:p>
            <a:r>
              <a:rPr lang="en-US"/>
              <a:t> By utilizing parameters like linewidth, set_title(), set_xlabel(), and set_ylabel(), you can control various aspects of the plot's appearance. </a:t>
            </a:r>
            <a:endParaRPr lang="en-US"/>
          </a:p>
          <a:p>
            <a:r>
              <a:rPr lang="en-US"/>
              <a:t>For instance, linewidth dictates the thickness of the line, while set_title() sets the chart's overall title. </a:t>
            </a:r>
            <a:endParaRPr lang="en-US"/>
          </a:p>
          <a:p>
            <a:r>
              <a:rPr lang="en-US"/>
              <a:t>Similarly, set_xlabel() and set_ylabel() label the axes, and tick_params() modifies tick mark styles. </a:t>
            </a:r>
            <a:endParaRPr lang="en-US"/>
          </a:p>
          <a:p>
            <a:r>
              <a:rPr lang="en-US"/>
              <a:t>Experimentation with these parameters optimizes graph legibility, as demonstrated in Figure 15-2. </a:t>
            </a:r>
            <a:endParaRPr lang="en-US"/>
          </a:p>
          <a:p>
            <a:r>
              <a:rPr lang="en-US"/>
              <a:t>Matplotlib's flexibility empowers users to tailor visualizations to their specific needs, ensuring clarity and effectiveness in conveying data insights.</a:t>
            </a:r>
            <a:endParaRPr lang="en-US"/>
          </a:p>
        </p:txBody>
      </p:sp>
      <p:sp>
        <p:nvSpPr>
          <p:cNvPr id="4" name="Content Placeholder 3"/>
          <p:cNvSpPr>
            <a:spLocks noGrp="1"/>
          </p:cNvSpPr>
          <p:nvPr>
            <p:ph sz="half" idx="2"/>
          </p:nvPr>
        </p:nvSpPr>
        <p:spPr/>
        <p:txBody>
          <a:bodyPr/>
          <a:p>
            <a:r>
              <a:rPr lang="en-US"/>
              <a:t>ax.plot(squares, linewidth=3)</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324 Rolling Two Dice </a:t>
            </a:r>
            <a:endParaRPr lang="en-US"/>
          </a:p>
        </p:txBody>
      </p:sp>
      <p:sp>
        <p:nvSpPr>
          <p:cNvPr id="3" name="Content Placeholder 2"/>
          <p:cNvSpPr>
            <a:spLocks noGrp="1"/>
          </p:cNvSpPr>
          <p:nvPr>
            <p:ph sz="half" idx="1"/>
          </p:nvPr>
        </p:nvSpPr>
        <p:spPr/>
        <p:txBody>
          <a:bodyPr>
            <a:noAutofit/>
          </a:bodyPr>
          <a:p>
            <a:r>
              <a:rPr lang="en-US" sz="1600"/>
              <a:t>In simulating the roll of two six-sided dice, we aim to understand the distribution of outcomes and the probability of each result. </a:t>
            </a:r>
            <a:endParaRPr lang="en-US" sz="1600"/>
          </a:p>
          <a:p>
            <a:r>
              <a:rPr lang="en-US" sz="1600"/>
              <a:t>By modifying the code to roll two instances of Die and calculating the sum of their outcomes, we generate data representing the combined results of the dice rolls. </a:t>
            </a:r>
            <a:endParaRPr lang="en-US" sz="1600"/>
          </a:p>
          <a:p>
            <a:r>
              <a:rPr lang="en-US" sz="1600"/>
              <a:t>Utilizing Plotly Express, we visualize the frequencies of these combined results in a bar chart. </a:t>
            </a:r>
            <a:endParaRPr lang="en-US" sz="1600"/>
          </a:p>
          <a:p>
            <a:r>
              <a:rPr lang="en-US" sz="1600"/>
              <a:t>Through defining the title and axis labels, the plot becomes more informative. </a:t>
            </a:r>
            <a:endParaRPr lang="en-US" sz="1600"/>
          </a:p>
          <a:p>
            <a:r>
              <a:rPr lang="en-US" sz="1600"/>
              <a:t>This approach enables us to analyze the distribution of results, revealing that certain outcomes, such as 7, are more probable due to multiple combinations leading to that sum. </a:t>
            </a:r>
            <a:endParaRPr lang="en-US" sz="1600"/>
          </a:p>
          <a:p>
            <a:r>
              <a:rPr lang="en-US" sz="1600"/>
              <a:t>Such simulations aid in understanding probability and randomness in various scenarios, from gaming to real-world applications.</a:t>
            </a:r>
            <a:endParaRPr lang="en-US" sz="1600"/>
          </a:p>
        </p:txBody>
      </p:sp>
      <p:sp>
        <p:nvSpPr>
          <p:cNvPr id="4" name="Content Placeholder 3"/>
          <p:cNvSpPr>
            <a:spLocks noGrp="1"/>
          </p:cNvSpPr>
          <p:nvPr>
            <p:ph sz="half" idx="2"/>
          </p:nvPr>
        </p:nvSpPr>
        <p:spPr/>
        <p:txBody>
          <a:bodyPr/>
          <a:p>
            <a:r>
              <a:rPr lang="en-US" sz="2400"/>
              <a:t>poss_results = range(2, max_result+1)</a:t>
            </a:r>
            <a:endParaRPr lang="en-US" sz="24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325 Further Customizations</a:t>
            </a:r>
            <a:endParaRPr lang="en-US"/>
          </a:p>
        </p:txBody>
      </p:sp>
      <p:sp>
        <p:nvSpPr>
          <p:cNvPr id="3" name="Content Placeholder 2"/>
          <p:cNvSpPr>
            <a:spLocks noGrp="1"/>
          </p:cNvSpPr>
          <p:nvPr>
            <p:ph sz="half" idx="1"/>
          </p:nvPr>
        </p:nvSpPr>
        <p:spPr/>
        <p:txBody>
          <a:bodyPr>
            <a:noAutofit/>
          </a:bodyPr>
          <a:p>
            <a:r>
              <a:rPr lang="en-US" sz="1600"/>
              <a:t>The process of customizing plots extends further with Plotly, addressing specific layout issues for enhanced clarity. </a:t>
            </a:r>
            <a:endParaRPr lang="en-US" sz="1600"/>
          </a:p>
          <a:p>
            <a:r>
              <a:rPr lang="en-US" sz="1600"/>
              <a:t>In our generated plot with multiple bars, the default x-axis layout leaves some bars unlabeled due to the increased number of bars. </a:t>
            </a:r>
            <a:endParaRPr lang="en-US" sz="1600"/>
          </a:p>
          <a:p>
            <a:r>
              <a:rPr lang="en-US" sz="1600"/>
              <a:t>To rectify this, Plotly offers the update_layout() method, enabling precise adjustments post-plot creation. </a:t>
            </a:r>
            <a:endParaRPr lang="en-US" sz="1600"/>
          </a:p>
          <a:p>
            <a:r>
              <a:rPr lang="en-US" sz="1600"/>
              <a:t>By specifying xaxis_dtick, which controls the spacing between tick marks on the x-axis, we ensure each bar receives its label, improving readability. </a:t>
            </a:r>
            <a:endParaRPr lang="en-US" sz="1600"/>
          </a:p>
          <a:p>
            <a:r>
              <a:rPr lang="en-US" sz="1600"/>
              <a:t>This dynamic adjustment enhances the visual representation of data, aligning with principles of effective communication in data visualization. </a:t>
            </a:r>
            <a:endParaRPr lang="en-US" sz="1600"/>
          </a:p>
          <a:p>
            <a:r>
              <a:rPr lang="en-US" sz="1600"/>
              <a:t>Such fine-tuning empowers users to tailor visualizations to their exact requirements, ensuring comprehensive and accessible presentations of data.</a:t>
            </a:r>
            <a:endParaRPr lang="en-US" sz="1600"/>
          </a:p>
        </p:txBody>
      </p:sp>
      <p:sp>
        <p:nvSpPr>
          <p:cNvPr id="4" name="Content Placeholder 3"/>
          <p:cNvSpPr>
            <a:spLocks noGrp="1"/>
          </p:cNvSpPr>
          <p:nvPr>
            <p:ph sz="half" idx="2"/>
          </p:nvPr>
        </p:nvSpPr>
        <p:spPr/>
        <p:txBody>
          <a:bodyPr/>
          <a:p>
            <a:pPr>
              <a:buFont typeface="Arial" panose="020B0604020202020204" pitchFamily="34" charset="0"/>
              <a:buChar char="•"/>
            </a:pPr>
            <a:r>
              <a:rPr lang="en-US"/>
              <a:t>fig.update_layout(xaxis_dtick=1)</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326 Rolling Dice of Different Sizes</a:t>
            </a:r>
            <a:endParaRPr lang="en-US"/>
          </a:p>
        </p:txBody>
      </p:sp>
      <p:sp>
        <p:nvSpPr>
          <p:cNvPr id="3" name="Content Placeholder 2"/>
          <p:cNvSpPr>
            <a:spLocks noGrp="1"/>
          </p:cNvSpPr>
          <p:nvPr>
            <p:ph sz="half" idx="1"/>
          </p:nvPr>
        </p:nvSpPr>
        <p:spPr/>
        <p:txBody>
          <a:bodyPr/>
          <a:p>
            <a:r>
              <a:rPr lang="en-US" sz="1600"/>
              <a:t>The concept of rolling dice of different sizes provides insight into probability distributions and the combination of random variables. </a:t>
            </a:r>
            <a:endParaRPr lang="en-US" sz="1600"/>
          </a:p>
          <a:p>
            <a:r>
              <a:rPr lang="en-US" sz="1600"/>
              <a:t>By simulating the rolling of a six-sided die (D6) and a ten-sided die (D10) 50,000 times, we observe the resulting distribution of outcomes. </a:t>
            </a:r>
            <a:endParaRPr lang="en-US" sz="1600"/>
          </a:p>
          <a:p>
            <a:r>
              <a:rPr lang="en-US" sz="1600"/>
              <a:t>Adjustments in the code, such as specifying the sides of each die and increasing the number of simulations, facilitate this exploration. </a:t>
            </a:r>
            <a:endParaRPr lang="en-US" sz="1600"/>
          </a:p>
          <a:p>
            <a:r>
              <a:rPr lang="en-US" sz="1600"/>
              <a:t>The visualization generated using Plotly reveals multiple most likely results due to the combination of dice, with certain values occurring more frequently than others. </a:t>
            </a:r>
            <a:endParaRPr lang="en-US" sz="1600"/>
          </a:p>
          <a:p>
            <a:r>
              <a:rPr lang="en-US" sz="1600"/>
              <a:t>This exercise underscores the principles of probability theory and statistical analysis, demonstrating how computational tools like Plotly enable rapid experimentation and visualization of complex phenomena.</a:t>
            </a:r>
            <a:endParaRPr lang="en-US" sz="1600"/>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327 Saving Figures</a:t>
            </a:r>
            <a:endParaRPr lang="en-US"/>
          </a:p>
        </p:txBody>
      </p:sp>
      <p:sp>
        <p:nvSpPr>
          <p:cNvPr id="3" name="Content Placeholder 2"/>
          <p:cNvSpPr>
            <a:spLocks noGrp="1"/>
          </p:cNvSpPr>
          <p:nvPr>
            <p:ph sz="half" idx="1"/>
          </p:nvPr>
        </p:nvSpPr>
        <p:spPr/>
        <p:txBody>
          <a:bodyPr>
            <a:normAutofit fontScale="60000"/>
          </a:bodyPr>
          <a:p>
            <a:r>
              <a:rPr lang="en-US"/>
              <a:t>The concept of saving figures programmatically enables the preservation and sharing of visualizations generated during data analysis. </a:t>
            </a:r>
            <a:endParaRPr lang="en-US"/>
          </a:p>
          <a:p>
            <a:r>
              <a:rPr lang="en-US"/>
              <a:t>By using methods like `write_html()`, charts can be saved as HTML files directly from the code. </a:t>
            </a:r>
            <a:endParaRPr lang="en-US"/>
          </a:p>
          <a:p>
            <a:r>
              <a:rPr lang="en-US"/>
              <a:t>This approach enhances reproducibility and facilitates collaboration by ensuring that others can easily access and view the same visualizations. </a:t>
            </a:r>
            <a:endParaRPr lang="en-US"/>
          </a:p>
          <a:p>
            <a:r>
              <a:rPr lang="en-US"/>
              <a:t>The method requires specifying the filename as an argument, allowing flexibility in file organization. </a:t>
            </a:r>
            <a:endParaRPr lang="en-US"/>
          </a:p>
          <a:p>
            <a:r>
              <a:rPr lang="en-US"/>
              <a:t>This capability aligns with principles of effective data communication and documentation, as it enables researchers and analysts to capture and share insights derived from their data analysis process in a convenient and accessible format.</a:t>
            </a:r>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328 TEST YOURSELF</a:t>
            </a:r>
            <a:endParaRPr lang="en-US"/>
          </a:p>
        </p:txBody>
      </p:sp>
      <p:sp>
        <p:nvSpPr>
          <p:cNvPr id="3" name="Content Placeholder 2"/>
          <p:cNvSpPr>
            <a:spLocks noGrp="1"/>
          </p:cNvSpPr>
          <p:nvPr>
            <p:ph sz="half" idx="1"/>
          </p:nvPr>
        </p:nvSpPr>
        <p:spPr/>
        <p:txBody>
          <a:bodyPr/>
          <a:p>
            <a:r>
              <a:rPr lang="en-US" sz="1600"/>
              <a:t>The exercises provided offer a hands-on exploration of probability concepts and data visualization techniques.</a:t>
            </a:r>
            <a:endParaRPr lang="en-US" sz="1600"/>
          </a:p>
          <a:p>
            <a:r>
              <a:rPr lang="en-US" sz="1600"/>
              <a:t> Starting with simulating the outcomes of rolling dice, such as two eight-sided dice and three six-sided dice, these exercises deepen understanding of probability distributions. </a:t>
            </a:r>
            <a:endParaRPr lang="en-US" sz="1600"/>
          </a:p>
          <a:p>
            <a:r>
              <a:rPr lang="en-US" sz="1600"/>
              <a:t>Visualizations, generated using libraries like Matplotlib and Plotly, elucidate patterns and relationships within data. </a:t>
            </a:r>
            <a:endParaRPr lang="en-US" sz="1600"/>
          </a:p>
          <a:p>
            <a:r>
              <a:rPr lang="en-US" sz="1600"/>
              <a:t>The exercises extend to exploring alternative operations, like multiplying outcomes from rolling two dice, fostering critical thinking about different ways to analyze data. </a:t>
            </a:r>
            <a:endParaRPr lang="en-US" sz="1600"/>
          </a:p>
          <a:p>
            <a:r>
              <a:rPr lang="en-US" sz="1600"/>
              <a:t>Through progressively challenging tasks and opportunities to apply both Matplotlib and Plotly, learners gain proficiency in statistical modeling and data visualization, preparing them for practical problem-solving scenarios in various domains.</a:t>
            </a:r>
            <a:endParaRPr lang="en-US" sz="1600"/>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328 Summary</a:t>
            </a:r>
            <a:endParaRPr lang="en-US"/>
          </a:p>
        </p:txBody>
      </p:sp>
      <p:sp>
        <p:nvSpPr>
          <p:cNvPr id="3" name="Content Placeholder 2"/>
          <p:cNvSpPr>
            <a:spLocks noGrp="1"/>
          </p:cNvSpPr>
          <p:nvPr>
            <p:ph sz="half" idx="1"/>
          </p:nvPr>
        </p:nvSpPr>
        <p:spPr/>
        <p:txBody>
          <a:bodyPr>
            <a:noAutofit/>
          </a:bodyPr>
          <a:p>
            <a:r>
              <a:rPr lang="en-US" sz="1600"/>
              <a:t>In this chapter, you delved into the realm of data generation and visualization. </a:t>
            </a:r>
            <a:endParaRPr lang="en-US" sz="1600"/>
          </a:p>
          <a:p>
            <a:r>
              <a:rPr lang="en-US" sz="1600"/>
              <a:t>Using Matplotlib, you crafted simple yet informative plots and ventured into the realm of random walks with scatter plots. </a:t>
            </a:r>
            <a:endParaRPr lang="en-US" sz="1600"/>
          </a:p>
          <a:p>
            <a:r>
              <a:rPr lang="en-US" sz="1600"/>
              <a:t>Plotly enabled you to construct histograms, shedding light on the outcomes of various dice rolls. </a:t>
            </a:r>
            <a:endParaRPr lang="en-US" sz="1600"/>
          </a:p>
          <a:p>
            <a:r>
              <a:rPr lang="en-US" sz="1600"/>
              <a:t>The ability to generate datasets programmatically offers a potent tool for modeling diverse real-world scenarios. </a:t>
            </a:r>
            <a:endParaRPr lang="en-US" sz="1600"/>
          </a:p>
          <a:p>
            <a:r>
              <a:rPr lang="en-US" sz="1600"/>
              <a:t>As you progress through subsequent data visualization endeavors, remain attentive to potential applications of code-based modeling. </a:t>
            </a:r>
            <a:endParaRPr lang="en-US" sz="1600"/>
          </a:p>
          <a:p>
            <a:r>
              <a:rPr lang="en-US" sz="1600"/>
              <a:t>Analyzing visualizations in media can also sharpen your ability to recognize techniques akin to those learned here. </a:t>
            </a:r>
            <a:endParaRPr lang="en-US" sz="1600"/>
          </a:p>
          <a:p>
            <a:r>
              <a:rPr lang="en-US" sz="1600"/>
              <a:t>Chapter 16 will further expand your skills as you explore online data sources with Matplotlib and Plotly.</a:t>
            </a:r>
            <a:endParaRPr lang="en-US" sz="1600"/>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305 Correcting the Plot</a:t>
            </a:r>
            <a:endParaRPr lang="en-US"/>
          </a:p>
        </p:txBody>
      </p:sp>
      <p:sp>
        <p:nvSpPr>
          <p:cNvPr id="3" name="Content Placeholder 2"/>
          <p:cNvSpPr>
            <a:spLocks noGrp="1"/>
          </p:cNvSpPr>
          <p:nvPr>
            <p:ph sz="half" idx="1"/>
          </p:nvPr>
        </p:nvSpPr>
        <p:spPr/>
        <p:txBody>
          <a:bodyPr/>
          <a:p>
            <a:r>
              <a:rPr lang="en-US" sz="1600"/>
              <a:t>In plotting data accurately, it's crucial to ensure that each point corresponds correctly to its respective values. </a:t>
            </a:r>
            <a:endParaRPr lang="en-US" sz="1600"/>
          </a:p>
          <a:p>
            <a:r>
              <a:rPr lang="en-US" sz="1600"/>
              <a:t>In the provided example, the misalignment of data points, where the square of 4.0 appears as 25, necessitates correction. </a:t>
            </a:r>
            <a:endParaRPr lang="en-US" sz="1600"/>
          </a:p>
          <a:p>
            <a:r>
              <a:rPr lang="en-US" sz="1600"/>
              <a:t>Matplotlib's plot() function, when given a single sequence of numbers, assumes the first point's x-value as 0 by default. </a:t>
            </a:r>
            <a:endParaRPr lang="en-US" sz="1600"/>
          </a:p>
          <a:p>
            <a:r>
              <a:rPr lang="en-US" sz="1600"/>
              <a:t>To rectify this, both input and output values for calculating squares are provided to plot(). This override eliminates assumptions about data generation, resulting in an accurately plotted graph, as depicted in Figure 15-3. </a:t>
            </a:r>
            <a:endParaRPr lang="en-US" sz="1600"/>
          </a:p>
          <a:p>
            <a:r>
              <a:rPr lang="en-US" sz="1600"/>
              <a:t>Matplotlib's versatility allows for extensive customization, enabling precise visualization of datasets, a capability we'll continue to explore further.</a:t>
            </a:r>
            <a:endParaRPr lang="en-US" sz="1600"/>
          </a:p>
        </p:txBody>
      </p:sp>
      <p:sp>
        <p:nvSpPr>
          <p:cNvPr id="4" name="Content Placeholder 3"/>
          <p:cNvSpPr>
            <a:spLocks noGrp="1"/>
          </p:cNvSpPr>
          <p:nvPr>
            <p:ph sz="half" idx="2"/>
          </p:nvPr>
        </p:nvSpPr>
        <p:spPr/>
        <p:txBody>
          <a:bodyPr/>
          <a:p>
            <a:r>
              <a:rPr lang="en-US" sz="2000"/>
              <a:t>ax.plot(input_values, squares, linewidth=3)</a:t>
            </a:r>
            <a:endParaRPr lang="en-US" sz="2000"/>
          </a:p>
          <a:p>
            <a:r>
              <a:rPr lang="en-US" sz="2000"/>
              <a:t>You can specify a number of arguments when calling plot() and use a number of methods to customize your plots after generating them.</a:t>
            </a:r>
            <a:endParaRPr 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306 Using Built-in Styles</a:t>
            </a:r>
            <a:endParaRPr lang="en-US"/>
          </a:p>
        </p:txBody>
      </p:sp>
      <p:sp>
        <p:nvSpPr>
          <p:cNvPr id="3" name="Content Placeholder 2"/>
          <p:cNvSpPr>
            <a:spLocks noGrp="1"/>
          </p:cNvSpPr>
          <p:nvPr>
            <p:ph sz="half" idx="1"/>
          </p:nvPr>
        </p:nvSpPr>
        <p:spPr/>
        <p:txBody>
          <a:bodyPr>
            <a:normAutofit fontScale="60000"/>
          </a:bodyPr>
          <a:p>
            <a:r>
              <a:rPr lang="en-US"/>
              <a:t>Matplotlib offers built-in styles containing preset configurations for various visualization elements like colors, fonts, and gridlines. </a:t>
            </a:r>
            <a:endParaRPr lang="en-US"/>
          </a:p>
          <a:p>
            <a:r>
              <a:rPr lang="en-US"/>
              <a:t>These styles streamline the process of creating visually appealing plots with minimal customization. By importing pyplot and accessing the available styles, users can explore numerous options. </a:t>
            </a:r>
            <a:endParaRPr lang="en-US"/>
          </a:p>
          <a:p>
            <a:r>
              <a:rPr lang="en-US"/>
              <a:t>Utilizing a chosen style is as simple as adding a single line of code before plotting. For instance, setting the style to 'seaborn' yields a distinctive visual presentation, as depicted in Figure 15-4. </a:t>
            </a:r>
            <a:endParaRPr lang="en-US"/>
          </a:p>
          <a:p>
            <a:r>
              <a:rPr lang="en-US"/>
              <a:t>With an array of styles at their disposal, users can experiment to discover those that best suit their preferences, enhancing the aesthetic quality of their visualizations effortlessly.</a:t>
            </a:r>
            <a:endParaRPr lang="en-US"/>
          </a:p>
        </p:txBody>
      </p:sp>
      <p:sp>
        <p:nvSpPr>
          <p:cNvPr id="4" name="Content Placeholder 3"/>
          <p:cNvSpPr>
            <a:spLocks noGrp="1"/>
          </p:cNvSpPr>
          <p:nvPr>
            <p:ph sz="half" idx="2"/>
          </p:nvPr>
        </p:nvSpPr>
        <p:spPr/>
        <p:txBody>
          <a:bodyPr/>
          <a:p>
            <a:r>
              <a:rPr lang="en-US"/>
              <a:t> plt.style.available</a:t>
            </a:r>
            <a:endParaRPr lang="en-US"/>
          </a:p>
          <a:p>
            <a:r>
              <a:rPr lang="en-US"/>
              <a:t>plt.style.use('seaborn')</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306 Plotting and Styling Individual Points with scatter()</a:t>
            </a:r>
            <a:endParaRPr lang="en-US"/>
          </a:p>
        </p:txBody>
      </p:sp>
      <p:sp>
        <p:nvSpPr>
          <p:cNvPr id="3" name="Content Placeholder 2"/>
          <p:cNvSpPr>
            <a:spLocks noGrp="1"/>
          </p:cNvSpPr>
          <p:nvPr>
            <p:ph sz="half" idx="1"/>
          </p:nvPr>
        </p:nvSpPr>
        <p:spPr/>
        <p:txBody>
          <a:bodyPr>
            <a:normAutofit fontScale="60000"/>
          </a:bodyPr>
          <a:p>
            <a:r>
              <a:rPr lang="en-US"/>
              <a:t>In data visualization, the scatter() function in Matplotlib enables the plotting and customization of individual points based on specific attributes, offering versatility in representing data points. </a:t>
            </a:r>
            <a:endParaRPr lang="en-US"/>
          </a:p>
          <a:p>
            <a:r>
              <a:rPr lang="en-US"/>
              <a:t>By specifying x- and y-values, users can plot singular points or highlight outliers within a dataset. Through parameterization, such as adjusting the size (s) of the plotted points, users can emphasize key data points for enhanced clarity and visual impact. </a:t>
            </a:r>
            <a:endParaRPr lang="en-US"/>
          </a:p>
          <a:p>
            <a:r>
              <a:rPr lang="en-US"/>
              <a:t>Accompanied by styling options like title and axis labeling, scatter plots become more informative and visually engaging, facilitating effective communication of insights. </a:t>
            </a:r>
            <a:endParaRPr lang="en-US"/>
          </a:p>
          <a:p>
            <a:r>
              <a:rPr lang="en-US"/>
              <a:t>This approach allows for precise representation and interpretation of data points, catering to diverse analytical needs across various domains.</a:t>
            </a:r>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308 Plotting a Series of Points with scatter()</a:t>
            </a:r>
            <a:endParaRPr lang="en-US"/>
          </a:p>
        </p:txBody>
      </p:sp>
      <p:sp>
        <p:nvSpPr>
          <p:cNvPr id="3" name="Content Placeholder 2"/>
          <p:cNvSpPr>
            <a:spLocks noGrp="1"/>
          </p:cNvSpPr>
          <p:nvPr>
            <p:ph sz="half" idx="1"/>
          </p:nvPr>
        </p:nvSpPr>
        <p:spPr/>
        <p:txBody>
          <a:bodyPr>
            <a:noAutofit/>
          </a:bodyPr>
          <a:p>
            <a:r>
              <a:rPr lang="en-US" sz="1600"/>
              <a:t>In data visualization, the scatter() function in Matplotlib enables the plotting of multiple points by passing separate lists of x- and y-values, facilitating the representation of datasets with paired data points.</a:t>
            </a:r>
            <a:endParaRPr lang="en-US" sz="1600"/>
          </a:p>
          <a:p>
            <a:r>
              <a:rPr lang="en-US" sz="1600"/>
              <a:t> By providing distinct lists for x and y coordinates, users can depict relationships between variables effectively. </a:t>
            </a:r>
            <a:endParaRPr lang="en-US" sz="1600"/>
          </a:p>
          <a:p>
            <a:r>
              <a:rPr lang="en-US" sz="1600"/>
              <a:t>Matplotlib interprets each pair of values from the lists as coordinates for individual points, allowing for the creation of scatter plots that visually illustrate data distributions and patterns. </a:t>
            </a:r>
            <a:endParaRPr lang="en-US" sz="1600"/>
          </a:p>
          <a:p>
            <a:r>
              <a:rPr lang="en-US" sz="1600"/>
              <a:t>With customizable parameters like point size (s), scatter plots become versatile tools for exploring and presenting data relationships across various domains, aiding in data analysis and interpretation. </a:t>
            </a:r>
            <a:endParaRPr lang="en-US" sz="1600"/>
          </a:p>
          <a:p>
            <a:r>
              <a:rPr lang="en-US" sz="1600"/>
              <a:t>Figure 15-6 demonstrates the scatter plot generated from the given x and y value lists.</a:t>
            </a:r>
            <a:endParaRPr lang="en-US" sz="1600"/>
          </a:p>
        </p:txBody>
      </p:sp>
      <p:sp>
        <p:nvSpPr>
          <p:cNvPr id="4" name="Content Placeholder 3"/>
          <p:cNvSpPr>
            <a:spLocks noGrp="1"/>
          </p:cNvSpPr>
          <p:nvPr>
            <p:ph sz="half" idx="2"/>
          </p:nvPr>
        </p:nvSpPr>
        <p:spPr/>
        <p:txBody>
          <a:bodyPr/>
          <a:p>
            <a:r>
              <a:rPr lang="en-US" sz="2400"/>
              <a:t>ax.scatter(x_values, y_values, s=100)</a:t>
            </a:r>
            <a:endParaRPr 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308 Calculating Data Automatically</a:t>
            </a:r>
            <a:endParaRPr lang="en-US"/>
          </a:p>
        </p:txBody>
      </p:sp>
      <p:sp>
        <p:nvSpPr>
          <p:cNvPr id="3" name="Content Placeholder 2"/>
          <p:cNvSpPr>
            <a:spLocks noGrp="1"/>
          </p:cNvSpPr>
          <p:nvPr>
            <p:ph sz="half" idx="1"/>
          </p:nvPr>
        </p:nvSpPr>
        <p:spPr/>
        <p:txBody>
          <a:bodyPr>
            <a:noAutofit/>
          </a:bodyPr>
          <a:p>
            <a:r>
              <a:rPr lang="en-US" sz="1600"/>
              <a:t>In data visualization, automating data generation through loops streamlines the process of creating plots, especially when dealing with large datasets. </a:t>
            </a:r>
            <a:endParaRPr lang="en-US" sz="1600"/>
          </a:p>
          <a:p>
            <a:r>
              <a:rPr lang="en-US" sz="1600"/>
              <a:t>By employing list comprehensions, Python iterates over a range of values to calculate corresponding data points efficiently. </a:t>
            </a:r>
            <a:endParaRPr lang="en-US" sz="1600"/>
          </a:p>
          <a:p>
            <a:r>
              <a:rPr lang="en-US" sz="1600"/>
              <a:t>In the given example, x-values ranging from 1 to 1000 are generated, and their corresponding y-values are computed by squaring each x-value. </a:t>
            </a:r>
            <a:endParaRPr lang="en-US" sz="1600"/>
          </a:p>
          <a:p>
            <a:r>
              <a:rPr lang="en-US" sz="1600"/>
              <a:t>Matplotlib's scatter() function then visualizes the dataset, allowing for customizable attributes like point size. </a:t>
            </a:r>
            <a:endParaRPr lang="en-US" sz="1600"/>
          </a:p>
          <a:p>
            <a:r>
              <a:rPr lang="en-US" sz="1600"/>
              <a:t>Additionally, the axis() method defines the range for each axis, ensuring optimal display of the plot. </a:t>
            </a:r>
            <a:endParaRPr lang="en-US" sz="1600"/>
          </a:p>
          <a:p>
            <a:r>
              <a:rPr lang="en-US" sz="1600"/>
              <a:t>This automated approach enhances productivity and scalability, enabling the visualization of extensive datasets with ease. </a:t>
            </a:r>
            <a:endParaRPr lang="en-US" sz="1600"/>
          </a:p>
          <a:p>
            <a:r>
              <a:rPr lang="en-US" sz="1600"/>
              <a:t>Figure 15-7 illustrates the outcome of plotting 1000 points effortlessly.</a:t>
            </a:r>
            <a:endParaRPr lang="en-US" sz="1600"/>
          </a:p>
        </p:txBody>
      </p:sp>
      <p:sp>
        <p:nvSpPr>
          <p:cNvPr id="4" name="Content Placeholder 3"/>
          <p:cNvSpPr>
            <a:spLocks noGrp="1"/>
          </p:cNvSpPr>
          <p:nvPr>
            <p:ph sz="half" idx="2"/>
          </p:nvPr>
        </p:nvSpPr>
        <p:spPr/>
        <p:txBody>
          <a:bodyPr/>
          <a:p>
            <a:r>
              <a:rPr lang="en-US" sz="2400"/>
              <a:t>y_values = [x**2 for x in x_values]</a:t>
            </a:r>
            <a:endParaRPr lang="en-US" sz="2400"/>
          </a:p>
          <a:p>
            <a:r>
              <a:rPr lang="en-US" sz="2400"/>
              <a:t>ax.scatter(x_values, y_values, s=10)</a:t>
            </a:r>
            <a:endParaRPr lang="en-US" sz="2400"/>
          </a:p>
          <a:p>
            <a:r>
              <a:rPr lang="en-US" sz="2400"/>
              <a:t>ax.axis([0, 1100, 0, 1_100_000]) </a:t>
            </a:r>
            <a:endParaRPr 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309 Customizing Tick Labels</a:t>
            </a:r>
            <a:endParaRPr lang="en-US"/>
          </a:p>
        </p:txBody>
      </p:sp>
      <p:sp>
        <p:nvSpPr>
          <p:cNvPr id="3" name="Content Placeholder 2"/>
          <p:cNvSpPr>
            <a:spLocks noGrp="1"/>
          </p:cNvSpPr>
          <p:nvPr>
            <p:ph sz="half" idx="1"/>
          </p:nvPr>
        </p:nvSpPr>
        <p:spPr/>
        <p:txBody>
          <a:bodyPr>
            <a:normAutofit fontScale="50000"/>
          </a:bodyPr>
          <a:p>
            <a:r>
              <a:rPr lang="en-US"/>
              <a:t>In data visualization, Matplotlib offers customization options for tick labels, particularly beneficial when dealing with large numbers. </a:t>
            </a:r>
            <a:endParaRPr lang="en-US"/>
          </a:p>
          <a:p>
            <a:r>
              <a:rPr lang="en-US"/>
              <a:t>By default, Matplotlib switches to scientific notation for tick labels when numbers grow substantial, conserving visualization space. </a:t>
            </a:r>
            <a:endParaRPr lang="en-US"/>
          </a:p>
          <a:p>
            <a:r>
              <a:rPr lang="en-US"/>
              <a:t>However, users can override this behavior to maintain plain notation if desired. </a:t>
            </a:r>
            <a:endParaRPr lang="en-US"/>
          </a:p>
          <a:p>
            <a:r>
              <a:rPr lang="en-US"/>
              <a:t>Leveraging the ticklabel_format() method, Matplotlib enables the modification of tick label styles, providing flexibility in how data is presented. </a:t>
            </a:r>
            <a:endParaRPr lang="en-US"/>
          </a:p>
          <a:p>
            <a:r>
              <a:rPr lang="en-US"/>
              <a:t>This level of customization enhances the clarity and readability of visualizations, ensuring that data insights are effectively communicated. </a:t>
            </a:r>
            <a:endParaRPr lang="en-US"/>
          </a:p>
          <a:p>
            <a:r>
              <a:rPr lang="en-US"/>
              <a:t>With Matplotlib's versatility, users can tailor visualizations to suit specific preferences and optimize the presentation of numerical data.</a:t>
            </a:r>
            <a:endParaRPr lang="en-US"/>
          </a:p>
        </p:txBody>
      </p:sp>
      <p:sp>
        <p:nvSpPr>
          <p:cNvPr id="4" name="Content Placeholder 3"/>
          <p:cNvSpPr>
            <a:spLocks noGrp="1"/>
          </p:cNvSpPr>
          <p:nvPr>
            <p:ph sz="half" idx="2"/>
          </p:nvPr>
        </p:nvSpPr>
        <p:spPr/>
        <p:txBody>
          <a:bodyPr/>
          <a:p>
            <a:r>
              <a:rPr lang="en-US"/>
              <a:t>ax.ticklabel_format(style='plain')</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29789</Words>
  <Application>WPS Presentation</Application>
  <PresentationFormat>Widescreen</PresentationFormat>
  <Paragraphs>377</Paragraphs>
  <Slides>35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35</vt:i4>
      </vt:variant>
    </vt:vector>
  </HeadingPairs>
  <TitlesOfParts>
    <vt:vector size="43" baseType="lpstr">
      <vt:lpstr>Arial</vt:lpstr>
      <vt:lpstr>SimSun</vt:lpstr>
      <vt:lpstr>Wingdings</vt:lpstr>
      <vt:lpstr>Calibri Light</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301 15 GENERATING DATA</dc:title>
  <dc:creator/>
  <cp:lastModifiedBy>matht</cp:lastModifiedBy>
  <cp:revision>6</cp:revision>
  <dcterms:created xsi:type="dcterms:W3CDTF">2024-05-29T07:22:51Z</dcterms:created>
  <dcterms:modified xsi:type="dcterms:W3CDTF">2024-05-29T15:52:19Z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7CB5DDCCCCD54AF79CD7C8233150C3BA_11</vt:lpwstr>
  </property>
  <property fmtid="{D5CDD505-2E9C-101B-9397-08002B2CF9AE}" pid="3" name="KSOProductBuildVer">
    <vt:lpwstr>1033-12.2.0.16909</vt:lpwstr>
  </property>
</Properties>
</file>