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7" r:id="rId5"/>
    <p:sldId id="286" r:id="rId6"/>
    <p:sldId id="285" r:id="rId7"/>
    <p:sldId id="284" r:id="rId8"/>
    <p:sldId id="283" r:id="rId9"/>
    <p:sldId id="282" r:id="rId10"/>
    <p:sldId id="281" r:id="rId11"/>
    <p:sldId id="280" r:id="rId12"/>
    <p:sldId id="279" r:id="rId13"/>
    <p:sldId id="278" r:id="rId14"/>
    <p:sldId id="277" r:id="rId15"/>
    <p:sldId id="276"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p>
            <a:r>
              <a:rPr lang="en-US"/>
              <a:t>329 16 DOWNLOADING DATA, The CSV File Format</a:t>
            </a:r>
            <a:endParaRPr lang="en-US"/>
          </a:p>
        </p:txBody>
      </p:sp>
      <p:sp>
        <p:nvSpPr>
          <p:cNvPr id="5" name="Content Placeholder 4"/>
          <p:cNvSpPr>
            <a:spLocks noGrp="1"/>
          </p:cNvSpPr>
          <p:nvPr>
            <p:ph sz="half" idx="1"/>
          </p:nvPr>
        </p:nvSpPr>
        <p:spPr/>
        <p:txBody>
          <a:bodyPr/>
          <a:p>
            <a:r>
              <a:rPr lang="en-US" sz="1600"/>
              <a:t>In Chapter 16, we embark on a journey to explore the vast landscape of online datasets, uncovering troves of untapped information. </a:t>
            </a:r>
            <a:endParaRPr lang="en-US" sz="1600"/>
          </a:p>
          <a:p>
            <a:r>
              <a:rPr lang="en-US" sz="1600"/>
              <a:t>Through Python, we delve into CSV and JSON formats, unearthing weather data gems. </a:t>
            </a:r>
            <a:endParaRPr lang="en-US" sz="1600"/>
          </a:p>
          <a:p>
            <a:r>
              <a:rPr lang="en-US" sz="1600"/>
              <a:t>Utilizing the csv module, we meticulously analyze temperature trends in Sitka, Alaska, and Death Valley, California, employing Matplotlib to craft visual narratives of climatic nuances. </a:t>
            </a:r>
            <a:endParaRPr lang="en-US" sz="1600"/>
          </a:p>
          <a:p>
            <a:r>
              <a:rPr lang="en-US" sz="1600"/>
              <a:t>Later, we traverse the domain of GeoJSON, unraveling seismic events with Plotly's prowess, mapping recent earthquakes worldwide. </a:t>
            </a:r>
            <a:endParaRPr lang="en-US" sz="1600"/>
          </a:p>
          <a:p>
            <a:r>
              <a:rPr lang="en-US" sz="1600"/>
              <a:t>By chapter's end, equipped with an arsenal of data-handling techniques, we cultivate a deeper comprehension of complex visualization methodologies, essential for navigating the rich tapestry of real-world datasets, fostering a new era of data-driven exploration.</a:t>
            </a:r>
            <a:endParaRPr lang="en-US" sz="1600"/>
          </a:p>
        </p:txBody>
      </p:sp>
      <p:sp>
        <p:nvSpPr>
          <p:cNvPr id="6" name="Content Placeholder 5"/>
          <p:cNvSpPr>
            <a:spLocks noGrp="1"/>
          </p:cNvSpPr>
          <p:nvPr>
            <p:ph sz="half" idx="2"/>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342 Mapping Global Datasets: </a:t>
            </a:r>
            <a:r>
              <a:rPr lang="en-US" sz="4000" i="1"/>
              <a:t>GeoJSON Format, Downloading Earthquake Data, Examining GeoJSON Data</a:t>
            </a:r>
            <a:endParaRPr lang="en-US" sz="4000" i="1"/>
          </a:p>
        </p:txBody>
      </p:sp>
      <p:sp>
        <p:nvSpPr>
          <p:cNvPr id="3" name="Content Placeholder 2"/>
          <p:cNvSpPr>
            <a:spLocks noGrp="1"/>
          </p:cNvSpPr>
          <p:nvPr>
            <p:ph sz="half" idx="1"/>
          </p:nvPr>
        </p:nvSpPr>
        <p:spPr/>
        <p:txBody>
          <a:bodyPr>
            <a:noAutofit/>
          </a:bodyPr>
          <a:p>
            <a:r>
              <a:rPr lang="en-US" sz="1400"/>
              <a:t>In this section, you'll download a dataset of recent global earthquakes in GeoJSON format, focusing on earthquake magnitudes and locations. </a:t>
            </a:r>
            <a:endParaRPr lang="en-US" sz="1400"/>
          </a:p>
          <a:p>
            <a:r>
              <a:rPr lang="en-US" sz="1400"/>
              <a:t>Using Python's json module, you'll convert the data to a more readable format. </a:t>
            </a:r>
            <a:endParaRPr lang="en-US" sz="1400"/>
          </a:p>
          <a:p>
            <a:r>
              <a:rPr lang="en-US" sz="1400"/>
              <a:t>The GeoJSON structure contains metadata detailing the file's generation and online source, along with earthquake-specific information stored in a list under "features". </a:t>
            </a:r>
            <a:endParaRPr lang="en-US" sz="1400"/>
          </a:p>
          <a:p>
            <a:r>
              <a:rPr lang="en-US" sz="1400"/>
              <a:t>Each earthquake is represented by a dictionary with properties like magnitude and location coordinates. </a:t>
            </a:r>
            <a:endParaRPr lang="en-US" sz="1400"/>
          </a:p>
          <a:p>
            <a:r>
              <a:rPr lang="en-US" sz="1400"/>
              <a:t>The "geometry" key holds the earthquake's spatial data. </a:t>
            </a:r>
            <a:endParaRPr lang="en-US" sz="1400"/>
          </a:p>
          <a:p>
            <a:r>
              <a:rPr lang="en-US" sz="1400"/>
              <a:t>Despite the nested structure, Python simplifies the data handling. </a:t>
            </a:r>
            <a:endParaRPr lang="en-US" sz="1400"/>
          </a:p>
          <a:p>
            <a:r>
              <a:rPr lang="en-US" sz="1400"/>
              <a:t>Conventions for longitude and latitude representation are noted, adhering to the GeoJSON format. </a:t>
            </a:r>
            <a:endParaRPr lang="en-US" sz="1400"/>
          </a:p>
          <a:p>
            <a:r>
              <a:rPr lang="en-US" sz="1400"/>
              <a:t>You'll parse this data to map earthquake occurrences using tools like Plotly's scatter_geo().</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345 Making a List of All Earthquakes, Extracting Magnitudes</a:t>
            </a:r>
            <a:endParaRPr lang="en-US"/>
          </a:p>
        </p:txBody>
      </p:sp>
      <p:sp>
        <p:nvSpPr>
          <p:cNvPr id="3" name="Content Placeholder 2"/>
          <p:cNvSpPr>
            <a:spLocks noGrp="1"/>
          </p:cNvSpPr>
          <p:nvPr>
            <p:ph sz="half" idx="1"/>
          </p:nvPr>
        </p:nvSpPr>
        <p:spPr/>
        <p:txBody>
          <a:bodyPr/>
          <a:p>
            <a:r>
              <a:rPr lang="en-US" sz="1600"/>
              <a:t>This section involves creating a list containing information on each earthquake. </a:t>
            </a:r>
            <a:endParaRPr lang="en-US" sz="1600"/>
          </a:p>
          <a:p>
            <a:r>
              <a:rPr lang="en-US" sz="1600"/>
              <a:t>Using Python's json module, earthquake data from the GeoJSON file is loaded and stored in a list. </a:t>
            </a:r>
            <a:endParaRPr lang="en-US" sz="1600"/>
          </a:p>
          <a:p>
            <a:r>
              <a:rPr lang="en-US" sz="1600"/>
              <a:t>By accessing the 'features' key, all earthquake dictionaries are extracted. </a:t>
            </a:r>
            <a:endParaRPr lang="en-US" sz="1600"/>
          </a:p>
          <a:p>
            <a:r>
              <a:rPr lang="en-US" sz="1600"/>
              <a:t>The code succinctly retrieves magnitudes for each earthquake by looping through the list of earthquake dictionaries and appending magnitudes to a separate list. </a:t>
            </a:r>
            <a:endParaRPr lang="en-US" sz="1600"/>
          </a:p>
          <a:p>
            <a:r>
              <a:rPr lang="en-US" sz="1600"/>
              <a:t>Printing the first 10 magnitudes confirms data extraction accuracy. </a:t>
            </a:r>
            <a:endParaRPr lang="en-US" sz="1600"/>
          </a:p>
          <a:p>
            <a:r>
              <a:rPr lang="en-US" sz="1600"/>
              <a:t>The next step involves extracting location data for mapping earthquake occurrences. </a:t>
            </a:r>
            <a:endParaRPr lang="en-US" sz="1600"/>
          </a:p>
          <a:p>
            <a:r>
              <a:rPr lang="en-US" sz="1600"/>
              <a:t>Despite the file's extensive content, concise code efficiently manages data extraction and manipulation.</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346 Extracting Location Data, Building a World Map</a:t>
            </a:r>
            <a:endParaRPr lang="en-US"/>
          </a:p>
        </p:txBody>
      </p:sp>
      <p:sp>
        <p:nvSpPr>
          <p:cNvPr id="3" name="Content Placeholder 2"/>
          <p:cNvSpPr>
            <a:spLocks noGrp="1"/>
          </p:cNvSpPr>
          <p:nvPr>
            <p:ph sz="half" idx="1"/>
          </p:nvPr>
        </p:nvSpPr>
        <p:spPr/>
        <p:txBody>
          <a:bodyPr>
            <a:noAutofit/>
          </a:bodyPr>
          <a:p>
            <a:r>
              <a:rPr lang="en-US" sz="1400"/>
              <a:t>To extract location data from earthquake records, access the 'geometry' dictionary where longitude and latitude are stored. </a:t>
            </a:r>
            <a:endParaRPr lang="en-US" sz="1400"/>
          </a:p>
          <a:p>
            <a:r>
              <a:rPr lang="en-US" sz="1400"/>
              <a:t>Iterate through earthquake dictionaries, retrieving magnitude, longitude, and latitude, appending them to respective lists. </a:t>
            </a:r>
            <a:endParaRPr lang="en-US" sz="1400"/>
          </a:p>
          <a:p>
            <a:r>
              <a:rPr lang="en-US" sz="1400"/>
              <a:t>Printing verifies correct data extraction. </a:t>
            </a:r>
            <a:endParaRPr lang="en-US" sz="1400"/>
          </a:p>
          <a:p>
            <a:r>
              <a:rPr lang="en-US" sz="1400"/>
              <a:t>For mapping earthquakes, Plotly Express is utilized. </a:t>
            </a:r>
            <a:endParaRPr lang="en-US" sz="1400"/>
          </a:p>
          <a:p>
            <a:r>
              <a:rPr lang="en-US" sz="1400"/>
              <a:t>With latitudes and longitudes lists, scatter_geo() overlays a scatterplot on a world map. </a:t>
            </a:r>
            <a:endParaRPr lang="en-US" sz="1400"/>
          </a:p>
          <a:p>
            <a:r>
              <a:rPr lang="en-US" sz="1400"/>
              <a:t>Importing plotly.express as px, scatter_geo() requires latitude and longitude lists as arguments. </a:t>
            </a:r>
            <a:endParaRPr lang="en-US" sz="1400"/>
          </a:p>
          <a:p>
            <a:r>
              <a:rPr lang="en-US" sz="1400"/>
              <a:t>The resulting map demonstrates global earthquake distribution. </a:t>
            </a:r>
            <a:endParaRPr lang="en-US" sz="1400"/>
          </a:p>
          <a:p>
            <a:r>
              <a:rPr lang="en-US" sz="1400"/>
              <a:t>This efficient process highlights the simplicity and power of Plotly Express, offering a clear visualization of earthquake activity with minimal code complexity. </a:t>
            </a:r>
            <a:endParaRPr lang="en-US" sz="1400"/>
          </a:p>
          <a:p>
            <a:r>
              <a:rPr lang="en-US" sz="1400"/>
              <a:t>Further adjustments can enhance map clarity and interpretability.</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348 </a:t>
            </a:r>
            <a:r>
              <a:rPr lang="en-US" sz="4000" i="1"/>
              <a:t>Representing Magnitudes, Customizing Marker Colors</a:t>
            </a:r>
            <a:endParaRPr lang="en-US" sz="4000" i="1"/>
          </a:p>
        </p:txBody>
      </p:sp>
      <p:sp>
        <p:nvSpPr>
          <p:cNvPr id="3" name="Content Placeholder 2"/>
          <p:cNvSpPr>
            <a:spLocks noGrp="1"/>
          </p:cNvSpPr>
          <p:nvPr>
            <p:ph sz="half" idx="1"/>
          </p:nvPr>
        </p:nvSpPr>
        <p:spPr/>
        <p:txBody>
          <a:bodyPr>
            <a:normAutofit fontScale="50000"/>
          </a:bodyPr>
          <a:p>
            <a:r>
              <a:rPr lang="en-US"/>
              <a:t>To enhance earthquake maps, additional data like magnitudes can be represented. </a:t>
            </a:r>
            <a:endParaRPr lang="en-US"/>
          </a:p>
          <a:p>
            <a:r>
              <a:rPr lang="en-US"/>
              <a:t>Loading a file containing 30 days of earthquake activity, the size argument in px.scatter_geo() scales points based on magnitude. </a:t>
            </a:r>
            <a:endParaRPr lang="en-US"/>
          </a:p>
          <a:p>
            <a:r>
              <a:rPr lang="en-US"/>
              <a:t>The resulting map reveals tectonic plate boundaries more clearly. </a:t>
            </a:r>
            <a:endParaRPr lang="en-US"/>
          </a:p>
          <a:p>
            <a:r>
              <a:rPr lang="en-US"/>
              <a:t>Further customization involves using color to signify earthquake severity. </a:t>
            </a:r>
            <a:endParaRPr lang="en-US"/>
          </a:p>
          <a:p>
            <a:r>
              <a:rPr lang="en-US"/>
              <a:t>Utilizing Plotly's color scales, the color argument assigns colors based on magnitudes. </a:t>
            </a:r>
            <a:endParaRPr lang="en-US"/>
          </a:p>
          <a:p>
            <a:r>
              <a:rPr lang="en-US"/>
              <a:t>The color_continuous_scale argument specifies the color scale, while labels customize legend labeling. </a:t>
            </a:r>
            <a:endParaRPr lang="en-US"/>
          </a:p>
          <a:p>
            <a:r>
              <a:rPr lang="en-US"/>
              <a:t>Additionally, adjusting the base map projection for better visualization. </a:t>
            </a:r>
            <a:endParaRPr lang="en-US"/>
          </a:p>
          <a:p>
            <a:r>
              <a:rPr lang="en-US"/>
              <a:t>The resulting map displays earthquake magnitude through both color and size, offering improved insight into global seismic activity over 30 days.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350 </a:t>
            </a:r>
            <a:r>
              <a:rPr lang="en-US" sz="4000" i="1"/>
              <a:t>Other Color Scales, Adding Hover Text</a:t>
            </a:r>
            <a:endParaRPr lang="en-US" sz="4000" i="1"/>
          </a:p>
        </p:txBody>
      </p:sp>
      <p:sp>
        <p:nvSpPr>
          <p:cNvPr id="3" name="Content Placeholder 2"/>
          <p:cNvSpPr>
            <a:spLocks noGrp="1"/>
          </p:cNvSpPr>
          <p:nvPr>
            <p:ph sz="half" idx="1"/>
          </p:nvPr>
        </p:nvSpPr>
        <p:spPr/>
        <p:txBody>
          <a:bodyPr>
            <a:normAutofit fontScale="60000"/>
          </a:bodyPr>
          <a:p>
            <a:r>
              <a:rPr lang="en-US"/>
              <a:t>Plotly Express provides various color scales for data visualization. </a:t>
            </a:r>
            <a:endParaRPr lang="en-US"/>
          </a:p>
          <a:p>
            <a:r>
              <a:rPr lang="en-US"/>
              <a:t>Running `px.colors.named_colorscales()` reveals available options. </a:t>
            </a:r>
            <a:endParaRPr lang="en-US"/>
          </a:p>
          <a:p>
            <a:r>
              <a:rPr lang="en-US"/>
              <a:t>Experimenting with these scales can enhance visualizations, aiding in pattern recognition. </a:t>
            </a:r>
            <a:endParaRPr lang="en-US"/>
          </a:p>
          <a:p>
            <a:r>
              <a:rPr lang="en-US"/>
              <a:t>Adding hover text to earthquake maps offers informative details upon marker hover. </a:t>
            </a:r>
            <a:endParaRPr lang="en-US"/>
          </a:p>
          <a:p>
            <a:r>
              <a:rPr lang="en-US"/>
              <a:t>Extracting earthquake titles from the file, hover_name in px.scatter_geo() displays descriptions of each earthquake's location and magnitude. </a:t>
            </a:r>
            <a:endParaRPr lang="en-US"/>
          </a:p>
          <a:p>
            <a:r>
              <a:rPr lang="en-US"/>
              <a:t>This concise code yields a visually appealing and informative map of global seismic activity, demonstrating Plotly's customization capabilities for creating meaningful visualizations.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352 TRY IT YOURSELF</a:t>
            </a:r>
            <a:endParaRPr lang="en-US"/>
          </a:p>
        </p:txBody>
      </p:sp>
      <p:sp>
        <p:nvSpPr>
          <p:cNvPr id="3" name="Content Placeholder 2"/>
          <p:cNvSpPr>
            <a:spLocks noGrp="1"/>
          </p:cNvSpPr>
          <p:nvPr>
            <p:ph sz="half" idx="1"/>
          </p:nvPr>
        </p:nvSpPr>
        <p:spPr/>
        <p:txBody>
          <a:bodyPr>
            <a:noAutofit/>
          </a:bodyPr>
          <a:p>
            <a:r>
              <a:rPr lang="en-US" sz="1600"/>
              <a:t>Refactoring the earthquake data extraction loop can be optimized by directly appending values from eq_dict to their respective lists, eliminating temporary variables and shortening the loop. </a:t>
            </a:r>
            <a:endParaRPr lang="en-US" sz="1600"/>
          </a:p>
          <a:p>
            <a:r>
              <a:rPr lang="en-US" sz="1600"/>
              <a:t>For automated titling, extract the dataset title from the metadata section of the GeoJSON file and assign it to the variable title. </a:t>
            </a:r>
            <a:endParaRPr lang="en-US" sz="1600"/>
          </a:p>
          <a:p>
            <a:r>
              <a:rPr lang="en-US" sz="1600"/>
              <a:t>Explore recent earthquake datasets from USGS for various time periods and magnitudes, creating visualizations of the latest seismic activity. </a:t>
            </a:r>
            <a:endParaRPr lang="en-US" sz="1600"/>
          </a:p>
          <a:p>
            <a:r>
              <a:rPr lang="en-US" sz="1600"/>
              <a:t>Utilize world_fires_1_day.csv to map global fire occurrences, incorporating data processing techniques and mapping skills demonstrated earlier. </a:t>
            </a:r>
            <a:endParaRPr lang="en-US" sz="1600"/>
          </a:p>
          <a:p>
            <a:r>
              <a:rPr lang="en-US" sz="1600"/>
              <a:t>NASA's Earth Observing System provides updated fire data for further analysis and visualization in various formats.</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352 Summary</a:t>
            </a:r>
            <a:endParaRPr lang="en-US"/>
          </a:p>
        </p:txBody>
      </p:sp>
      <p:sp>
        <p:nvSpPr>
          <p:cNvPr id="3" name="Content Placeholder 2"/>
          <p:cNvSpPr>
            <a:spLocks noGrp="1"/>
          </p:cNvSpPr>
          <p:nvPr>
            <p:ph sz="half" idx="1"/>
          </p:nvPr>
        </p:nvSpPr>
        <p:spPr/>
        <p:txBody>
          <a:bodyPr/>
          <a:p>
            <a:r>
              <a:rPr lang="en-US" sz="1600"/>
              <a:t>This chapter delved into real-world dataset manipulation, covering CSV and GeoJSON file processing. </a:t>
            </a:r>
            <a:endParaRPr lang="en-US" sz="1600"/>
          </a:p>
          <a:p>
            <a:r>
              <a:rPr lang="en-US" sz="1600"/>
              <a:t>With historical weather data, you explored Matplotlib, mastering datetime module usage and plotting multiple data series on one chart. </a:t>
            </a:r>
            <a:endParaRPr lang="en-US" sz="1600"/>
          </a:p>
          <a:p>
            <a:r>
              <a:rPr lang="en-US" sz="1600"/>
              <a:t>Utilizing Plotly, you visualized geographical data on world maps, learning map style customization. </a:t>
            </a:r>
            <a:endParaRPr lang="en-US" sz="1600"/>
          </a:p>
          <a:p>
            <a:r>
              <a:rPr lang="en-US" sz="1600"/>
              <a:t>Proficiency in CSV and JSON file handling enables analysis of diverse datasets, available in these formats online. </a:t>
            </a:r>
            <a:endParaRPr lang="en-US" sz="1600"/>
          </a:p>
          <a:p>
            <a:r>
              <a:rPr lang="en-US" sz="1600"/>
              <a:t>The upcoming chapter focuses on writing programs for automated data retrieval from online sources, followed by visualization creation. </a:t>
            </a:r>
            <a:endParaRPr lang="en-US" sz="1600"/>
          </a:p>
          <a:p>
            <a:r>
              <a:rPr lang="en-US" sz="1600"/>
              <a:t>These skills are valuable for both hobbyist programming and professional development, offering versatility and applicability across various domains.</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330 Parsing the CSV File Headers </a:t>
            </a:r>
            <a:endParaRPr lang="en-US"/>
          </a:p>
        </p:txBody>
      </p:sp>
      <p:sp>
        <p:nvSpPr>
          <p:cNvPr id="3" name="Content Placeholder 2"/>
          <p:cNvSpPr>
            <a:spLocks noGrp="1"/>
          </p:cNvSpPr>
          <p:nvPr>
            <p:ph sz="half" idx="1"/>
          </p:nvPr>
        </p:nvSpPr>
        <p:spPr/>
        <p:txBody>
          <a:bodyPr>
            <a:normAutofit fontScale="50000"/>
          </a:bodyPr>
          <a:p>
            <a:r>
              <a:rPr lang="en-US"/>
              <a:t>The parsing of CSV file headers using Python's csv module facilitates efficient data extraction. </a:t>
            </a:r>
            <a:endParaRPr lang="en-US"/>
          </a:p>
          <a:p>
            <a:r>
              <a:rPr lang="en-US"/>
              <a:t>By importing requisite modules and leveraging Path, we pinpoint the target CSV file. </a:t>
            </a:r>
            <a:endParaRPr lang="en-US"/>
          </a:p>
          <a:p>
            <a:r>
              <a:rPr lang="en-US"/>
              <a:t>Employing csv.reader(), a reader object is instantiated, enabling line-by-line parsing. </a:t>
            </a:r>
            <a:endParaRPr lang="en-US"/>
          </a:p>
          <a:p>
            <a:r>
              <a:rPr lang="en-US"/>
              <a:t>The initial invocation of next() retrieves the header row, crucial for delineating data structure. </a:t>
            </a:r>
            <a:endParaRPr lang="en-US"/>
          </a:p>
          <a:p>
            <a:r>
              <a:rPr lang="en-US"/>
              <a:t>Each header within this row signifies a distinct data attribute, e.g., 'STATION' denotes the weather station code. </a:t>
            </a:r>
            <a:endParaRPr lang="en-US"/>
          </a:p>
          <a:p>
            <a:r>
              <a:rPr lang="en-US"/>
              <a:t>Notably, 'DATE', 'TMAX', and 'TMIN' are of particular interest, representing temporal and temperature data. </a:t>
            </a:r>
            <a:endParaRPr lang="en-US"/>
          </a:p>
          <a:p>
            <a:r>
              <a:rPr lang="en-US"/>
              <a:t>While our focus here is on temperature-related metrics, the extensibility of this approach allows for the inclusion of diverse meteorological measurements. </a:t>
            </a:r>
            <a:endParaRPr lang="en-US"/>
          </a:p>
          <a:p>
            <a:r>
              <a:rPr lang="en-US"/>
              <a:t>This methodology underscores Python's versatility in data handling and analysis.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331 Printing the Headers and Their Positions, Extracting and Reading Data</a:t>
            </a:r>
            <a:endParaRPr lang="en-US"/>
          </a:p>
        </p:txBody>
      </p:sp>
      <p:sp>
        <p:nvSpPr>
          <p:cNvPr id="3" name="Content Placeholder 2"/>
          <p:cNvSpPr>
            <a:spLocks noGrp="1"/>
          </p:cNvSpPr>
          <p:nvPr>
            <p:ph sz="half" idx="1"/>
          </p:nvPr>
        </p:nvSpPr>
        <p:spPr/>
        <p:txBody>
          <a:bodyPr>
            <a:noAutofit/>
          </a:bodyPr>
          <a:p>
            <a:r>
              <a:rPr lang="en-US" sz="1400"/>
              <a:t>In this phase of data exploration, we elucidate the method of printing CSV file headers alongside their respective positions within the dataset. </a:t>
            </a:r>
            <a:endParaRPr lang="en-US" sz="1400"/>
          </a:p>
          <a:p>
            <a:r>
              <a:rPr lang="en-US" sz="1400"/>
              <a:t>Leveraging Python's csv module, we instantiate a reader object and extract the header row, employing the enumerate() function to iterate over each header and its corresponding index. </a:t>
            </a:r>
            <a:endParaRPr lang="en-US" sz="1400"/>
          </a:p>
          <a:p>
            <a:r>
              <a:rPr lang="en-US" sz="1400"/>
              <a:t>This elucidates the structure of the dataset, facilitating informed data processing.</a:t>
            </a:r>
            <a:endParaRPr lang="en-US" sz="1400"/>
          </a:p>
          <a:p>
            <a:endParaRPr lang="en-US" sz="1400"/>
          </a:p>
          <a:p>
            <a:r>
              <a:rPr lang="en-US" sz="1400"/>
              <a:t>The subsequent analysis reveals that dates and high temperatures reside in columns 2 and 4, respectively. </a:t>
            </a:r>
            <a:endParaRPr lang="en-US" sz="1400"/>
          </a:p>
          <a:p>
            <a:r>
              <a:rPr lang="en-US" sz="1400"/>
              <a:t>Armed with this insight, we embark on the extraction of pertinent data, specifically high temperatures, iterating over each row and capturing the temperature values based on their index. </a:t>
            </a:r>
            <a:endParaRPr lang="en-US" sz="1400"/>
          </a:p>
          <a:p>
            <a:r>
              <a:rPr lang="en-US" sz="1400"/>
              <a:t>This meticulous approach lays the foundation for insightful data visualization and further analysis.</a:t>
            </a:r>
            <a:endParaRPr lang="en-US" sz="1400"/>
          </a:p>
        </p:txBody>
      </p:sp>
      <p:pic>
        <p:nvPicPr>
          <p:cNvPr id="5" name="Content Placeholder 4"/>
          <p:cNvPicPr>
            <a:picLocks noChangeAspect="1"/>
          </p:cNvPicPr>
          <p:nvPr>
            <p:ph sz="half" idx="2"/>
          </p:nvPr>
        </p:nvPicPr>
        <p:blipFill>
          <a:blip r:embed="rId1"/>
          <a:stretch>
            <a:fillRect/>
          </a:stretch>
        </p:blipFill>
        <p:spPr>
          <a:xfrm>
            <a:off x="6507480" y="1825625"/>
            <a:ext cx="451040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332 Plotting Data in a Temperature Chart, The datetime Module</a:t>
            </a:r>
            <a:endParaRPr lang="en-US"/>
          </a:p>
        </p:txBody>
      </p:sp>
      <p:sp>
        <p:nvSpPr>
          <p:cNvPr id="3" name="Content Placeholder 2"/>
          <p:cNvSpPr>
            <a:spLocks noGrp="1"/>
          </p:cNvSpPr>
          <p:nvPr>
            <p:ph sz="half" idx="1"/>
          </p:nvPr>
        </p:nvSpPr>
        <p:spPr/>
        <p:txBody>
          <a:bodyPr>
            <a:noAutofit/>
          </a:bodyPr>
          <a:p>
            <a:r>
              <a:rPr lang="en-US" sz="1800"/>
              <a:t>To visually represent temperature data, we employ Matplotlib to craft an illustrative plot showcasing the daily highs. </a:t>
            </a:r>
            <a:endParaRPr lang="en-US" sz="1800"/>
          </a:p>
          <a:p>
            <a:r>
              <a:rPr lang="en-US" sz="1800"/>
              <a:t>After importing essential modules and initializing the data retrieval process, we delve into the heart of visualization, leveraging Matplotlib's capabilities. </a:t>
            </a:r>
            <a:endParaRPr lang="en-US" sz="1800"/>
          </a:p>
          <a:p>
            <a:r>
              <a:rPr lang="en-US" sz="1800"/>
              <a:t>By plotting the highs in red and specifying formatting particulars such as title, axis labels, and font sizes, we ensure clarity and aesthetic appeal in our output. </a:t>
            </a:r>
            <a:endParaRPr lang="en-US" sz="1800"/>
          </a:p>
          <a:p>
            <a:r>
              <a:rPr lang="en-US" sz="1800"/>
              <a:t>This line graph, depicted for July 2021 in Sitka, Alaska, serves as a succinct yet informative visual aid for comprehending temperature trends. </a:t>
            </a:r>
            <a:endParaRPr lang="en-US" sz="1800"/>
          </a:p>
          <a:p>
            <a:r>
              <a:rPr lang="en-US" sz="1800"/>
              <a:t>Additionally, by incorporating dates into our graph using the datetime module's strptime() method, we augment its utility, facilitating deeper temporal analysis.</a:t>
            </a:r>
            <a:endParaRPr lang="en-US" sz="18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334 Plotting Dates, Plotting a Longer Timeframe</a:t>
            </a:r>
            <a:endParaRPr lang="en-US"/>
          </a:p>
        </p:txBody>
      </p:sp>
      <p:sp>
        <p:nvSpPr>
          <p:cNvPr id="3" name="Content Placeholder 2"/>
          <p:cNvSpPr>
            <a:spLocks noGrp="1"/>
          </p:cNvSpPr>
          <p:nvPr>
            <p:ph sz="half" idx="1"/>
          </p:nvPr>
        </p:nvSpPr>
        <p:spPr/>
        <p:txBody>
          <a:bodyPr>
            <a:noAutofit/>
          </a:bodyPr>
          <a:p>
            <a:r>
              <a:rPr lang="en-US" sz="1600"/>
              <a:t>In this computational endeavor, we elevate our plot's significance by incorporating dates onto the x-axis. </a:t>
            </a:r>
            <a:endParaRPr lang="en-US" sz="1600"/>
          </a:p>
          <a:p>
            <a:r>
              <a:rPr lang="en-US" sz="1600"/>
              <a:t>Through meticulous data extraction and manipulation, we construct datetime objects from the date information retrieved from the file. </a:t>
            </a:r>
            <a:endParaRPr lang="en-US" sz="1600"/>
          </a:p>
          <a:p>
            <a:r>
              <a:rPr lang="en-US" sz="1600"/>
              <a:t>These dates, alongside the corresponding high temperatures, enrich our visualization, offering a comprehensive portrayal of temperature trends. </a:t>
            </a:r>
            <a:endParaRPr lang="en-US" sz="1600"/>
          </a:p>
          <a:p>
            <a:r>
              <a:rPr lang="en-US" sz="1600"/>
              <a:t>Leveraging Matplotlib's capabilities, we present the data graphically, ensuring clarity and interpretability. </a:t>
            </a:r>
            <a:endParaRPr lang="en-US" sz="1600"/>
          </a:p>
          <a:p>
            <a:r>
              <a:rPr lang="en-US" sz="1600"/>
              <a:t>Notably, the call to `fig.autofmt_xdate()` optimizes label positioning, mitigating overlap. </a:t>
            </a:r>
            <a:endParaRPr lang="en-US" sz="1600"/>
          </a:p>
          <a:p>
            <a:r>
              <a:rPr lang="en-US" sz="1600"/>
              <a:t>By extending our analysis to encompass a full year of data, we deepen our understanding of Sitka's weather patterns, thereby fostering richer insights and informed decision-making.</a:t>
            </a: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336 Plotting a Second Data Series, Shading an Area in the Chart</a:t>
            </a:r>
            <a:endParaRPr lang="en-US"/>
          </a:p>
        </p:txBody>
      </p:sp>
      <p:sp>
        <p:nvSpPr>
          <p:cNvPr id="3" name="Content Placeholder 2"/>
          <p:cNvSpPr>
            <a:spLocks noGrp="1"/>
          </p:cNvSpPr>
          <p:nvPr>
            <p:ph sz="half" idx="1"/>
          </p:nvPr>
        </p:nvSpPr>
        <p:spPr/>
        <p:txBody>
          <a:bodyPr>
            <a:noAutofit/>
          </a:bodyPr>
          <a:p>
            <a:r>
              <a:rPr lang="en-US" sz="1400"/>
              <a:t>In advancing our analysis, we enhance our graph's utility by integrating low temperatures alongside highs. </a:t>
            </a:r>
            <a:endParaRPr lang="en-US" sz="1400"/>
          </a:p>
          <a:p>
            <a:r>
              <a:rPr lang="en-US" sz="1400"/>
              <a:t>By extending our data extraction process to encompass low temperatures, we expand our dataset to include this critical aspect of weather dynamics. </a:t>
            </a:r>
            <a:endParaRPr lang="en-US" sz="1400"/>
          </a:p>
          <a:p>
            <a:r>
              <a:rPr lang="en-US" sz="1400"/>
              <a:t>Leveraging Matplotlib's capabilities, we overlay the high and low temperature series, meticulously distinguishing them through color coding. </a:t>
            </a:r>
            <a:endParaRPr lang="en-US" sz="1400"/>
          </a:p>
          <a:p>
            <a:r>
              <a:rPr lang="en-US" sz="1400"/>
              <a:t>We then augment our visualization by shading the area between the two datasets, providing immediate insight into temperature ranges. </a:t>
            </a:r>
            <a:endParaRPr lang="en-US" sz="1400"/>
          </a:p>
          <a:p>
            <a:r>
              <a:rPr lang="en-US" sz="1400"/>
              <a:t>Employing transparency control, we ensure the shading complements rather than overwhelms the plotted data. </a:t>
            </a:r>
            <a:endParaRPr lang="en-US" sz="1400"/>
          </a:p>
          <a:p>
            <a:r>
              <a:rPr lang="en-US" sz="1400"/>
              <a:t>Through these enhancements, our graph offers a comprehensive depiction of daily temperature variations, empowering deeper understanding and informed decision-making.</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338 Error Checking</a:t>
            </a:r>
            <a:endParaRPr lang="en-US"/>
          </a:p>
        </p:txBody>
      </p:sp>
      <p:sp>
        <p:nvSpPr>
          <p:cNvPr id="3" name="Content Placeholder 2"/>
          <p:cNvSpPr>
            <a:spLocks noGrp="1"/>
          </p:cNvSpPr>
          <p:nvPr>
            <p:ph sz="half" idx="1"/>
          </p:nvPr>
        </p:nvSpPr>
        <p:spPr/>
        <p:txBody>
          <a:bodyPr>
            <a:noAutofit/>
          </a:bodyPr>
          <a:p>
            <a:r>
              <a:rPr lang="en-US" sz="1400"/>
              <a:t>In our pursuit of versatile data analysis, we encounter challenges with data variability and integrity. </a:t>
            </a:r>
            <a:endParaRPr lang="en-US" sz="1400"/>
          </a:p>
          <a:p>
            <a:r>
              <a:rPr lang="en-US" sz="1400"/>
              <a:t>Weather stations may diverge in data collection methods or suffer occasional malfunctions, leading to incomplete datasets and potential program crashes. </a:t>
            </a:r>
            <a:endParaRPr lang="en-US" sz="1400"/>
          </a:p>
          <a:p>
            <a:r>
              <a:rPr lang="en-US" sz="1400"/>
              <a:t>To address this, we implement robust error-checking mechanisms. </a:t>
            </a:r>
            <a:endParaRPr lang="en-US" sz="1400"/>
          </a:p>
          <a:p>
            <a:r>
              <a:rPr lang="en-US" sz="1400"/>
              <a:t>By anticipating and handling exceptions during data extraction, we ensure program stability and reliability. </a:t>
            </a:r>
            <a:endParaRPr lang="en-US" sz="1400"/>
          </a:p>
          <a:p>
            <a:r>
              <a:rPr lang="en-US" sz="1400"/>
              <a:t>Utilizing Python's try-except-else construct, we fortify our code to gracefully manage missing data instances. </a:t>
            </a:r>
            <a:endParaRPr lang="en-US" sz="1400"/>
          </a:p>
          <a:p>
            <a:r>
              <a:rPr lang="en-US" sz="1400"/>
              <a:t>Additionally, we enhance program clarity by providing informative error messages and adjusting plot titles to accommodate diverse dataset sources. </a:t>
            </a:r>
            <a:endParaRPr lang="en-US" sz="1400"/>
          </a:p>
          <a:p>
            <a:r>
              <a:rPr lang="en-US" sz="1400"/>
              <a:t>Through meticulous error management, our analysis remains resilient, enabling accurate and insightful visualizations across disparate datasets.</a:t>
            </a:r>
            <a:endParaRPr lang="en-US" sz="14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341 Downloading Your Own Data</a:t>
            </a:r>
            <a:endParaRPr lang="en-US"/>
          </a:p>
        </p:txBody>
      </p:sp>
      <p:sp>
        <p:nvSpPr>
          <p:cNvPr id="3" name="Content Placeholder 2"/>
          <p:cNvSpPr>
            <a:spLocks noGrp="1"/>
          </p:cNvSpPr>
          <p:nvPr>
            <p:ph sz="half" idx="1"/>
          </p:nvPr>
        </p:nvSpPr>
        <p:spPr/>
        <p:txBody>
          <a:bodyPr>
            <a:normAutofit fontScale="50000"/>
          </a:bodyPr>
          <a:p>
            <a:r>
              <a:rPr lang="en-US"/>
              <a:t>To download your own weather data from the NOAA Climate Data Online site:</a:t>
            </a:r>
            <a:endParaRPr lang="en-US"/>
          </a:p>
          <a:p>
            <a:r>
              <a:rPr lang="en-US"/>
              <a:t>1. Visit the site and select Daily Summaries.</a:t>
            </a:r>
            <a:endParaRPr lang="en-US"/>
          </a:p>
          <a:p>
            <a:r>
              <a:rPr lang="en-US"/>
              <a:t>2. Specify a date range and ZIP code.</a:t>
            </a:r>
            <a:endParaRPr lang="en-US"/>
          </a:p>
          <a:p>
            <a:r>
              <a:rPr lang="en-US"/>
              <a:t>3. View area details, then select a weather station.</a:t>
            </a:r>
            <a:endParaRPr lang="en-US"/>
          </a:p>
          <a:p>
            <a:r>
              <a:rPr lang="en-US"/>
              <a:t>4. Add selected station data to cart (free).</a:t>
            </a:r>
            <a:endParaRPr lang="en-US"/>
          </a:p>
          <a:p>
            <a:r>
              <a:rPr lang="en-US"/>
              <a:t>5. Choose Custom GHCN-Daily CSV format and confirm date range.</a:t>
            </a:r>
            <a:endParaRPr lang="en-US"/>
          </a:p>
          <a:p>
            <a:r>
              <a:rPr lang="en-US"/>
              <a:t>6. Select desired data types.</a:t>
            </a:r>
            <a:endParaRPr lang="en-US"/>
          </a:p>
          <a:p>
            <a:r>
              <a:rPr lang="en-US"/>
              <a:t>7. Review and submit the order with email. Receive confirmation and link for download. The downloaded data, structured similarly to the section's data, enables visualization with potentially different headers. Follow these steps for data acquisition and analysis.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342 TRY IT YOURSELF</a:t>
            </a:r>
            <a:endParaRPr lang="en-US"/>
          </a:p>
        </p:txBody>
      </p:sp>
      <p:sp>
        <p:nvSpPr>
          <p:cNvPr id="3" name="Content Placeholder 2"/>
          <p:cNvSpPr>
            <a:spLocks noGrp="1"/>
          </p:cNvSpPr>
          <p:nvPr>
            <p:ph sz="half" idx="1"/>
          </p:nvPr>
        </p:nvSpPr>
        <p:spPr/>
        <p:txBody>
          <a:bodyPr>
            <a:normAutofit fontScale="50000"/>
          </a:bodyPr>
          <a:p>
            <a:r>
              <a:rPr lang="en-US"/>
              <a:t>In the provided exercises:</a:t>
            </a:r>
            <a:endParaRPr lang="en-US"/>
          </a:p>
          <a:p>
            <a:endParaRPr lang="en-US"/>
          </a:p>
          <a:p>
            <a:r>
              <a:rPr lang="en-US"/>
              <a:t>1. Visualize Sitka rainfall data from sitka_weather_2021_full.csv's PRCP column. Repeat for Death Valley for a contrast in rainfall.</a:t>
            </a:r>
            <a:endParaRPr lang="en-US"/>
          </a:p>
          <a:p>
            <a:r>
              <a:rPr lang="en-US"/>
              <a:t>2. Adjust y-axis scales on Sitka and Death Valley temperature graphs to compare temperature ranges accurately.</a:t>
            </a:r>
            <a:endParaRPr lang="en-US"/>
          </a:p>
          <a:p>
            <a:r>
              <a:rPr lang="en-US"/>
              <a:t>3. Obtain San Francisco temperature data for comparison with Sitka and Death Valley. Plot high-low temperature comparison.</a:t>
            </a:r>
            <a:endParaRPr lang="en-US"/>
          </a:p>
          <a:p>
            <a:r>
              <a:rPr lang="en-US"/>
              <a:t>4. Dynamically determine indexes for TMIN and TMAX columns using header row. Automatically generate graph titles from station names.</a:t>
            </a:r>
            <a:endParaRPr lang="en-US"/>
          </a:p>
          <a:p>
            <a:r>
              <a:rPr lang="en-US"/>
              <a:t>5. Explore additional visualizations for various weather aspects and locations of interest.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12656</Words>
  <Application>WPS Presentation</Application>
  <PresentationFormat>Widescreen</PresentationFormat>
  <Paragraphs>156</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329 16 DOWNLOADING DATA, The CSV File Format</vt:lpstr>
      <vt:lpstr>330 Parsing the CSV File Headers </vt:lpstr>
      <vt:lpstr>331 Printing the Headers and Their Positions, Extracting and Reading Data</vt:lpstr>
      <vt:lpstr>332 Plotting Data in a Temperature Chart, The datetime Module</vt:lpstr>
      <vt:lpstr>334 Plotting Dates, Plotting a Longer Timeframe</vt:lpstr>
      <vt:lpstr>336 Plotting a Second Data Series, Shading an Area in the Chart</vt:lpstr>
      <vt:lpstr>338 Error Checking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329 16 DOWNLOADING DATA, The CSV File Format</dc:title>
  <dc:creator/>
  <cp:lastModifiedBy>matht</cp:lastModifiedBy>
  <cp:revision>3</cp:revision>
  <dcterms:created xsi:type="dcterms:W3CDTF">2024-06-03T08:58:00Z</dcterms:created>
  <dcterms:modified xsi:type="dcterms:W3CDTF">2024-06-03T13:22:46Z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8C2FB295D7514ED989A5E593F603D6C7_11</vt:lpwstr>
  </property>
  <property fmtid="{D5CDD505-2E9C-101B-9397-08002B2CF9AE}" pid="3" name="KSOProductBuildVer">
    <vt:lpwstr>1033-12.2.0.16909</vt:lpwstr>
  </property>
</Properties>
</file>