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75" r:id="rId4"/>
    <p:sldId id="274" r:id="rId5"/>
    <p:sldId id="273" r:id="rId6"/>
    <p:sldId id="272" r:id="rId7"/>
    <p:sldId id="271" r:id="rId8"/>
    <p:sldId id="270" r:id="rId9"/>
    <p:sldId id="269" r:id="rId10"/>
    <p:sldId id="268" r:id="rId11"/>
    <p:sldId id="267" r:id="rId12"/>
    <p:sldId id="266" r:id="rId14"/>
    <p:sldId id="265" r:id="rId15"/>
    <p:sldId id="264" r:id="rId16"/>
    <p:sldId id="263" r:id="rId17"/>
    <p:sldId id="262" r:id="rId18"/>
    <p:sldId id="261" r:id="rId19"/>
    <p:sldId id="260" r:id="rId20"/>
    <p:sldId id="259" r:id="rId21"/>
    <p:sldId id="258"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355 17 WORKING WITH APIS, </a:t>
            </a:r>
            <a:r>
              <a:rPr lang="en-US" sz="4000"/>
              <a:t>USING AN API, </a:t>
            </a:r>
            <a:br>
              <a:rPr lang="en-US" sz="4000"/>
            </a:br>
            <a:r>
              <a:rPr lang="en-US" sz="3600" i="1"/>
              <a:t>Git and GitHub</a:t>
            </a:r>
            <a:endParaRPr lang="en-US" sz="3600" i="1"/>
          </a:p>
        </p:txBody>
      </p:sp>
      <p:sp>
        <p:nvSpPr>
          <p:cNvPr id="5" name="Content Placeholder 4"/>
          <p:cNvSpPr>
            <a:spLocks noGrp="1"/>
          </p:cNvSpPr>
          <p:nvPr>
            <p:ph sz="half" idx="1"/>
          </p:nvPr>
        </p:nvSpPr>
        <p:spPr/>
        <p:txBody>
          <a:bodyPr>
            <a:normAutofit fontScale="50000"/>
          </a:bodyPr>
          <a:p>
            <a:r>
              <a:rPr lang="en-US"/>
              <a:t>In this discourse, we delve into crafting a self-contained script that constructs a visualization from dynamically fetched data. </a:t>
            </a:r>
            <a:endParaRPr lang="en-US"/>
          </a:p>
          <a:p>
            <a:r>
              <a:rPr lang="en-US"/>
              <a:t>Leveraging an Application Programming Interface (API), the script autonomously solicits specific insights from a website, utilizing this data to fashion an up-to-the-moment visualization. </a:t>
            </a:r>
            <a:endParaRPr lang="en-US"/>
          </a:p>
          <a:p>
            <a:r>
              <a:rPr lang="en-US"/>
              <a:t>APIs, integral to websites, facilitate interactions with programs via precise URLs, constituting API calls. </a:t>
            </a:r>
            <a:endParaRPr lang="en-US"/>
          </a:p>
          <a:p>
            <a:r>
              <a:rPr lang="en-US"/>
              <a:t>The requested data, often formatted in JSON or CSV, feeds into various applications, especially those interfacing with social media platforms. </a:t>
            </a:r>
            <a:endParaRPr lang="en-US"/>
          </a:p>
          <a:p>
            <a:r>
              <a:rPr lang="en-US"/>
              <a:t>Our narrative unfolds within the realm of GitHub, a collaborative platform for coding projects. </a:t>
            </a:r>
            <a:endParaRPr lang="en-US"/>
          </a:p>
          <a:p>
            <a:r>
              <a:rPr lang="en-US"/>
              <a:t>Employing GitHub's API, we extract details about Python projects, fashioning an interactive Plotly visualization. </a:t>
            </a:r>
            <a:endParaRPr lang="en-US"/>
          </a:p>
          <a:p>
            <a:r>
              <a:rPr lang="en-US"/>
              <a:t>GitHub, deriving its essence from Git, champions version control, safeguarding collaborative coding efforts, all encapsulated within repositories, each encompassing project essentials: code, collaborators, and issue tracking.</a:t>
            </a:r>
            <a:endParaRPr lang="en-US"/>
          </a:p>
        </p:txBody>
      </p:sp>
      <p:sp>
        <p:nvSpPr>
          <p:cNvPr id="6" name="Content Placeholder 5"/>
          <p:cNvSpPr>
            <a:spLocks noGrp="1"/>
          </p:cNvSpPr>
          <p:nvPr>
            <p:ph sz="half" idx="2"/>
          </p:nvPr>
        </p:nvSpPr>
        <p:spPr/>
        <p:txBody>
          <a:bodyPr>
            <a:normAutofit lnSpcReduction="10000"/>
          </a:bodyPr>
          <a:p>
            <a:r>
              <a:rPr lang="en-US" i="1"/>
              <a:t>API call</a:t>
            </a:r>
            <a:endParaRPr lang="en-US" i="1"/>
          </a:p>
          <a:p>
            <a:r>
              <a:rPr lang="en-US"/>
              <a:t>The requested data will be returned in an easily processed format, such as JSON or CSV. </a:t>
            </a:r>
            <a:endParaRPr lang="en-US"/>
          </a:p>
          <a:p>
            <a:r>
              <a:rPr lang="en-US"/>
              <a:t>Most apps that use external data sources, such as apps that integrate with social media sites, rely on API calls.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368 The Hacker News API</a:t>
            </a:r>
            <a:endParaRPr lang="en-US"/>
          </a:p>
        </p:txBody>
      </p:sp>
      <p:sp>
        <p:nvSpPr>
          <p:cNvPr id="3" name="Content Placeholder 2"/>
          <p:cNvSpPr>
            <a:spLocks noGrp="1"/>
          </p:cNvSpPr>
          <p:nvPr>
            <p:ph sz="half" idx="1"/>
          </p:nvPr>
        </p:nvSpPr>
        <p:spPr/>
        <p:txBody>
          <a:bodyPr>
            <a:normAutofit fontScale="50000"/>
          </a:bodyPr>
          <a:p>
            <a:r>
              <a:rPr lang="en-US"/>
              <a:t>The Hacker News API provides access to articles and comments on Hacker News without requiring registration. </a:t>
            </a:r>
            <a:endParaRPr lang="en-US"/>
          </a:p>
          <a:p>
            <a:r>
              <a:rPr lang="en-US"/>
              <a:t>By making API calls, you can retrieve data about top articles and their comments. </a:t>
            </a:r>
            <a:endParaRPr lang="en-US"/>
          </a:p>
          <a:p>
            <a:r>
              <a:rPr lang="en-US"/>
              <a:t>For example, querying `https://hacker-news.firebaseio.com/v0/item/31353677.json` returns information about the top article, including the author, score, and comments.</a:t>
            </a:r>
            <a:endParaRPr lang="en-US"/>
          </a:p>
          <a:p>
            <a:r>
              <a:rPr lang="en-US"/>
              <a:t>Using Python's `requests` library, you can fetch data from the API and format it for better readability. </a:t>
            </a:r>
            <a:endParaRPr lang="en-US"/>
          </a:p>
          <a:p>
            <a:r>
              <a:rPr lang="en-US"/>
              <a:t>By iterating through a list of article IDs and making API calls for each article, you can create a summary of the top articles on Hacker News, including their titles, discussion links, and comment counts. </a:t>
            </a:r>
            <a:endParaRPr lang="en-US"/>
          </a:p>
          <a:p>
            <a:r>
              <a:rPr lang="en-US"/>
              <a:t>Sorting this information allows you to identify the most popular and discussed articles.</a:t>
            </a:r>
            <a:endParaRPr lang="en-US"/>
          </a:p>
        </p:txBody>
      </p:sp>
      <p:sp>
        <p:nvSpPr>
          <p:cNvPr id="4" name="Content Placeholder 3"/>
          <p:cNvSpPr>
            <a:spLocks noGrp="1"/>
          </p:cNvSpPr>
          <p:nvPr>
            <p:ph sz="half" idx="2"/>
          </p:nvPr>
        </p:nvSpPr>
        <p:spPr/>
        <p:txBody>
          <a:bodyPr/>
          <a:p>
            <a:r>
              <a:rPr lang="en-US"/>
              <a:t>news.ycombinator.com</a:t>
            </a:r>
            <a:endParaRPr lang="en-US"/>
          </a:p>
          <a:p>
            <a:endParaRPr lang="en-US"/>
          </a:p>
          <a:p>
            <a:r>
              <a:rPr lang="en-US"/>
              <a:t>https://hacker-news.firebaseio.com/v0/item/31353677.json</a:t>
            </a:r>
            <a:endParaRPr lang="en-US"/>
          </a:p>
          <a:p>
            <a:endParaRPr lang="en-US"/>
          </a:p>
          <a:p>
            <a:r>
              <a:rPr lang="en-US"/>
              <a:t>https://github.com/HackerNews/API</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371 TRY IT YOURSELF</a:t>
            </a:r>
            <a:endParaRPr lang="en-US"/>
          </a:p>
        </p:txBody>
      </p:sp>
      <p:sp>
        <p:nvSpPr>
          <p:cNvPr id="3" name="Content Placeholder 2"/>
          <p:cNvSpPr>
            <a:spLocks noGrp="1"/>
          </p:cNvSpPr>
          <p:nvPr>
            <p:ph sz="half" idx="1"/>
          </p:nvPr>
        </p:nvSpPr>
        <p:spPr/>
        <p:txBody>
          <a:bodyPr>
            <a:normAutofit fontScale="50000"/>
          </a:bodyPr>
          <a:p>
            <a:r>
              <a:rPr lang="en-US"/>
              <a:t>1. **Other Languages:** Modify `python_repos.py` to query and visualize the most popular projects in languages like JavaScript, Ruby, C, Java, Perl, Haskell, and Go. Adjust the API call to include the desired language parameter and update the visualization accordingly.</a:t>
            </a:r>
            <a:endParaRPr lang="en-US"/>
          </a:p>
          <a:p>
            <a:r>
              <a:rPr lang="en-US"/>
              <a:t>2. **Active Discussions:** Use data from `hn_submissions.py` to create a bar chart showing the most active discussions on Hacker News. Each bar's height should represent the number of comments, and the label should link to the discussion page. Handle KeyError exceptions for promotional posts.</a:t>
            </a:r>
            <a:endParaRPr lang="en-US"/>
          </a:p>
          <a:p>
            <a:r>
              <a:rPr lang="en-US"/>
              <a:t>3. **Testing `python_repos.py`:** Write `test_python_repos.py` using `pytest` to assert that the `status_code` is 200. Additionally, create assertions for the expected number of items returned and ensure the total number of repositories is greater than a specified amount.</a:t>
            </a:r>
            <a:endParaRPr lang="en-US"/>
          </a:p>
          <a:p>
            <a:r>
              <a:rPr lang="en-US"/>
              <a:t>4. **Further Exploration:** Explore the Plotly documentation and either the GitHub or Hacker News API documentation. Customize existing plots or create new visualizations using different data. For more API exploration, refer to the list of APIs in the GitHub repository at `https://github.com/public-apis`.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372 Summary</a:t>
            </a:r>
            <a:endParaRPr lang="en-US"/>
          </a:p>
        </p:txBody>
      </p:sp>
      <p:sp>
        <p:nvSpPr>
          <p:cNvPr id="3" name="Content Placeholder 2"/>
          <p:cNvSpPr>
            <a:spLocks noGrp="1"/>
          </p:cNvSpPr>
          <p:nvPr>
            <p:ph sz="half" idx="1"/>
          </p:nvPr>
        </p:nvSpPr>
        <p:spPr/>
        <p:txBody>
          <a:bodyPr>
            <a:normAutofit fontScale="60000"/>
          </a:bodyPr>
          <a:p>
            <a:r>
              <a:rPr lang="en-US"/>
              <a:t>In this chapter, you learned to create self-contained programs that gather data using APIs and visualize it. </a:t>
            </a:r>
            <a:endParaRPr lang="en-US"/>
          </a:p>
          <a:p>
            <a:r>
              <a:rPr lang="en-US"/>
              <a:t>You explored the GitHub API for most-starred Python projects and briefly touched on the Hacker News API. </a:t>
            </a:r>
            <a:endParaRPr lang="en-US"/>
          </a:p>
          <a:p>
            <a:r>
              <a:rPr lang="en-US"/>
              <a:t>Using the Requests package, you automated API calls and processed their results. </a:t>
            </a:r>
            <a:endParaRPr lang="en-US"/>
          </a:p>
          <a:p>
            <a:r>
              <a:rPr lang="en-US"/>
              <a:t>You also customized Plotly charts. </a:t>
            </a:r>
            <a:endParaRPr lang="en-US"/>
          </a:p>
          <a:p>
            <a:r>
              <a:rPr lang="en-US"/>
              <a:t>In the next chapter, you'll use Django to build a web application as your final project. </a:t>
            </a:r>
            <a:endParaRPr lang="en-US"/>
          </a:p>
          <a:p>
            <a:r>
              <a:rPr lang="en-US"/>
              <a:t>This chapter's skills are foundational for interacting with APIs and data visualization, essential for various projects and applications.</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356 </a:t>
            </a:r>
            <a:r>
              <a:rPr lang="en-US" i="1"/>
              <a:t>Git and GitHub, Requesting Data Using an API Call</a:t>
            </a:r>
            <a:endParaRPr lang="en-US" i="1"/>
          </a:p>
        </p:txBody>
      </p:sp>
      <p:sp>
        <p:nvSpPr>
          <p:cNvPr id="3" name="Content Placeholder 2"/>
          <p:cNvSpPr>
            <a:spLocks noGrp="1"/>
          </p:cNvSpPr>
          <p:nvPr>
            <p:ph sz="half" idx="1"/>
          </p:nvPr>
        </p:nvSpPr>
        <p:spPr/>
        <p:txBody>
          <a:bodyPr>
            <a:noAutofit/>
          </a:bodyPr>
          <a:p>
            <a:r>
              <a:rPr lang="en-US" sz="1600"/>
              <a:t>GitHub, a hub for collaboration on coding projects, provides a rich dataset for analysis via its API. </a:t>
            </a:r>
            <a:endParaRPr lang="en-US" sz="1600"/>
          </a:p>
          <a:p>
            <a:r>
              <a:rPr lang="en-US" sz="1600"/>
              <a:t>We utilize this API to gather insights on Python projects, constructing interactive visualizations using Plotly. </a:t>
            </a:r>
            <a:endParaRPr lang="en-US" sz="1600"/>
          </a:p>
          <a:p>
            <a:r>
              <a:rPr lang="en-US" sz="1600"/>
              <a:t>Git, underlying GitHub, offers robust version control, tracking changes to project files and facilitating collaborative development. </a:t>
            </a:r>
            <a:endParaRPr lang="en-US" sz="1600"/>
          </a:p>
          <a:p>
            <a:r>
              <a:rPr lang="en-US" sz="1600"/>
              <a:t>Through Git, one can seamlessly manage project states, commit changes, and revert to previous iterations if needed. </a:t>
            </a:r>
            <a:endParaRPr lang="en-US" sz="1600"/>
          </a:p>
          <a:p>
            <a:r>
              <a:rPr lang="en-US" sz="1600"/>
              <a:t>GitHub repositories store project essentials like code, collaborators, and issues. </a:t>
            </a:r>
            <a:endParaRPr lang="en-US" sz="1600"/>
          </a:p>
          <a:p>
            <a:r>
              <a:rPr lang="en-US" sz="1600"/>
              <a:t>Using GitHub's API, we navigate its vast ecosystem, issuing queries to extract pertinent data. </a:t>
            </a:r>
            <a:endParaRPr lang="en-US" sz="1600"/>
          </a:p>
          <a:p>
            <a:r>
              <a:rPr lang="en-US" sz="1600"/>
              <a:t>These API calls return structured responses, enabling programmatic analysis and visualization of GitHub's wealth of information.</a:t>
            </a:r>
            <a:endParaRPr lang="en-US" sz="1600"/>
          </a:p>
        </p:txBody>
      </p:sp>
      <p:sp>
        <p:nvSpPr>
          <p:cNvPr id="4" name="Content Placeholder 3"/>
          <p:cNvSpPr>
            <a:spLocks noGrp="1"/>
          </p:cNvSpPr>
          <p:nvPr>
            <p:ph sz="half" idx="2"/>
          </p:nvPr>
        </p:nvSpPr>
        <p:spPr/>
        <p:txBody>
          <a:bodyPr/>
          <a:p>
            <a:r>
              <a:rPr lang="en-US"/>
              <a:t>Github API</a:t>
            </a:r>
            <a:endParaRPr lang="en-US"/>
          </a:p>
          <a:p>
            <a:r>
              <a:rPr lang="en-US" sz="2000"/>
              <a:t>https://api.github.com/search/repositories?q=language:python+sort:stars</a:t>
            </a:r>
            <a:endParaRPr lang="en-US" sz="2000"/>
          </a:p>
        </p:txBody>
      </p:sp>
      <p:pic>
        <p:nvPicPr>
          <p:cNvPr id="5" name="Picture 4"/>
          <p:cNvPicPr>
            <a:picLocks noChangeAspect="1"/>
          </p:cNvPicPr>
          <p:nvPr>
            <p:custDataLst>
              <p:tags r:id="rId1"/>
            </p:custDataLst>
          </p:nvPr>
        </p:nvPicPr>
        <p:blipFill>
          <a:blip r:embed="rId2"/>
          <a:stretch>
            <a:fillRect/>
          </a:stretch>
        </p:blipFill>
        <p:spPr>
          <a:xfrm>
            <a:off x="6172200" y="3023870"/>
            <a:ext cx="3528060" cy="28130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357 Installing Requests</a:t>
            </a:r>
            <a:endParaRPr lang="en-US"/>
          </a:p>
        </p:txBody>
      </p:sp>
      <p:sp>
        <p:nvSpPr>
          <p:cNvPr id="3" name="Content Placeholder 2"/>
          <p:cNvSpPr>
            <a:spLocks noGrp="1"/>
          </p:cNvSpPr>
          <p:nvPr>
            <p:ph sz="half" idx="1"/>
          </p:nvPr>
        </p:nvSpPr>
        <p:spPr/>
        <p:txBody>
          <a:bodyPr>
            <a:noAutofit/>
          </a:bodyPr>
          <a:p>
            <a:r>
              <a:rPr lang="en-US" sz="1000"/>
              <a:t>The Requests package streamlines the process of fetching data from websites and analyzing the received responses in Python. To install Requests, pip is employed with the following command:</a:t>
            </a:r>
            <a:endParaRPr lang="en-US" sz="1000"/>
          </a:p>
          <a:p>
            <a:r>
              <a:rPr lang="en-US" sz="1000"/>
              <a:t>python -m pip install --user requests</a:t>
            </a:r>
            <a:endParaRPr lang="en-US" sz="1000"/>
          </a:p>
          <a:p>
            <a:r>
              <a:rPr lang="en-US" sz="1000"/>
              <a:t>For alternative command prompts like python3, the installation process remains analogous:</a:t>
            </a:r>
            <a:endParaRPr lang="en-US" sz="1000"/>
          </a:p>
          <a:p>
            <a:r>
              <a:rPr lang="en-US" sz="1000"/>
              <a:t>python3 -m pip install --user requests</a:t>
            </a:r>
            <a:endParaRPr lang="en-US" sz="1000"/>
          </a:p>
          <a:p>
            <a:r>
              <a:rPr lang="en-US" sz="1000"/>
              <a:t>Following installation, a program is constructed to execute an API call and handle the results automatically. </a:t>
            </a:r>
            <a:endParaRPr lang="en-US" sz="1000"/>
          </a:p>
          <a:p>
            <a:r>
              <a:rPr lang="en-US" sz="1000"/>
              <a:t>Initially, the requests module is imported, and the URL for the API call is defined, incorporating specific parameters such as the programming language (Python) and minimum star count (&gt;10,000). </a:t>
            </a:r>
            <a:endParaRPr lang="en-US" sz="1000"/>
          </a:p>
          <a:p>
            <a:r>
              <a:rPr lang="en-US" sz="1000"/>
              <a:t>Headers are then specified to denote the API version and desired response format. </a:t>
            </a:r>
            <a:endParaRPr lang="en-US" sz="1000"/>
          </a:p>
          <a:p>
            <a:r>
              <a:rPr lang="en-US" sz="1000"/>
              <a:t>The call is initiated using `requests.get()` with the URL and headers provided, and the response object is captured. </a:t>
            </a:r>
            <a:endParaRPr lang="en-US" sz="1000"/>
          </a:p>
          <a:p>
            <a:r>
              <a:rPr lang="en-US" sz="1000"/>
              <a:t>By examining the status code attribute of the response, the success of the call is verified (a code of 200 indicates success). </a:t>
            </a:r>
            <a:endParaRPr lang="en-US" sz="1000"/>
          </a:p>
          <a:p>
            <a:r>
              <a:rPr lang="en-US" sz="1000"/>
              <a:t>The JSON response is then converted into a Python dictionary using the `json()` method for further processing. </a:t>
            </a:r>
            <a:endParaRPr lang="en-US" sz="1000"/>
          </a:p>
          <a:p>
            <a:r>
              <a:rPr lang="en-US" sz="1000"/>
              <a:t>Finally, the keys of the response dictionary are printed to analyze the obtained data, confirming the successful retrieval of information from the API.</a:t>
            </a:r>
            <a:endParaRPr lang="en-US" sz="10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358 Working with the Response Dictionary</a:t>
            </a:r>
            <a:endParaRPr lang="en-US"/>
          </a:p>
        </p:txBody>
      </p:sp>
      <p:sp>
        <p:nvSpPr>
          <p:cNvPr id="3" name="Content Placeholder 2"/>
          <p:cNvSpPr>
            <a:spLocks noGrp="1"/>
          </p:cNvSpPr>
          <p:nvPr>
            <p:ph sz="half" idx="1"/>
          </p:nvPr>
        </p:nvSpPr>
        <p:spPr/>
        <p:txBody>
          <a:bodyPr>
            <a:normAutofit fontScale="50000"/>
          </a:bodyPr>
          <a:p>
            <a:r>
              <a:rPr lang="en-US"/>
              <a:t>Working with the Response Dictionary entails extracting and summarizing data retrieved from an API call. </a:t>
            </a:r>
            <a:endParaRPr lang="en-US"/>
          </a:p>
          <a:p>
            <a:r>
              <a:rPr lang="en-US"/>
              <a:t>Initially, we print the values associated with 'total_count' and 'incomplete_results', indicating the total number of Python repositories returned and whether the results are complete, respectively. </a:t>
            </a:r>
            <a:endParaRPr lang="en-US"/>
          </a:p>
          <a:p>
            <a:r>
              <a:rPr lang="en-US"/>
              <a:t>We then examine the 'items' key, containing a list of dictionaries representing individual repositories. </a:t>
            </a:r>
            <a:endParaRPr lang="en-US"/>
          </a:p>
          <a:p>
            <a:r>
              <a:rPr lang="en-US"/>
              <a:t>By printing the length of this list, we ascertain the number of repositories returned. </a:t>
            </a:r>
            <a:endParaRPr lang="en-US"/>
          </a:p>
          <a:p>
            <a:r>
              <a:rPr lang="en-US"/>
              <a:t>To delve deeper, we extract and analyze information from the first repository's dictionary, including the project's name, owner, stars, GitHub repository URL, creation and last update dates, and description. </a:t>
            </a:r>
            <a:endParaRPr lang="en-US"/>
          </a:p>
          <a:p>
            <a:r>
              <a:rPr lang="en-US"/>
              <a:t>This process illuminates insights into the most-starred Python project on GitHub, such as its owner, creation and update dates, and project description, aiding in comprehensive data exploration.</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361 Summarizing the Top Repositories</a:t>
            </a:r>
            <a:endParaRPr lang="en-US"/>
          </a:p>
        </p:txBody>
      </p:sp>
      <p:sp>
        <p:nvSpPr>
          <p:cNvPr id="3" name="Content Placeholder 2"/>
          <p:cNvSpPr>
            <a:spLocks noGrp="1"/>
          </p:cNvSpPr>
          <p:nvPr>
            <p:ph sz="half" idx="1"/>
          </p:nvPr>
        </p:nvSpPr>
        <p:spPr/>
        <p:txBody>
          <a:bodyPr>
            <a:noAutofit/>
          </a:bodyPr>
          <a:p>
            <a:r>
              <a:rPr lang="en-US" sz="1600"/>
              <a:t>In this Python script, we fetch data from an API call and process it to extract key information about multiple repositories. </a:t>
            </a:r>
            <a:endParaRPr lang="en-US" sz="1600"/>
          </a:p>
          <a:p>
            <a:r>
              <a:rPr lang="en-US" sz="1600"/>
              <a:t>The script uses a loop to iterate over each repository in the response and prints its name, owner, star count, GitHub URL, and description. </a:t>
            </a:r>
            <a:endParaRPr lang="en-US" sz="1600"/>
          </a:p>
          <a:p>
            <a:r>
              <a:rPr lang="en-US" sz="1600"/>
              <a:t>This process allows us to gather essential details about the repositories, such as "public-apis," "system-design-primer," and "PayloadsAllTheThings," which have varying star counts and purposes. </a:t>
            </a:r>
            <a:endParaRPr lang="en-US" sz="1600"/>
          </a:p>
          <a:p>
            <a:r>
              <a:rPr lang="en-US" sz="1600"/>
              <a:t>These details can help us identify interesting projects for further exploration. </a:t>
            </a:r>
            <a:endParaRPr lang="en-US" sz="1600"/>
          </a:p>
          <a:p>
            <a:r>
              <a:rPr lang="en-US" sz="1600"/>
              <a:t>The script's output includes a count of the total number of repositories and a message indicating that we're about to visualize the data, suggesting that this script is part of a larger data analysis or visualization project.</a:t>
            </a:r>
            <a:endParaRPr lang="en-US" sz="1600"/>
          </a:p>
          <a:p>
            <a:pPr marL="0" indent="0">
              <a:buNone/>
            </a:pPr>
            <a:endParaRPr lang="en-US" sz="1600"/>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362 Monitoring API Limits, Visualizing Repositories Using Plotly</a:t>
            </a:r>
            <a:endParaRPr lang="en-US"/>
          </a:p>
        </p:txBody>
      </p:sp>
      <p:sp>
        <p:nvSpPr>
          <p:cNvPr id="3" name="Content Placeholder 2"/>
          <p:cNvSpPr>
            <a:spLocks noGrp="1"/>
          </p:cNvSpPr>
          <p:nvPr>
            <p:ph sz="half" idx="1"/>
          </p:nvPr>
        </p:nvSpPr>
        <p:spPr/>
        <p:txBody>
          <a:bodyPr>
            <a:normAutofit fontScale="50000"/>
          </a:bodyPr>
          <a:p>
            <a:r>
              <a:rPr lang="en-US"/>
              <a:t>When working with APIs, understanding rate limits is crucial. APIs like GitHub's have limits on how many requests you can make in a given timeframe. By querying the rate limit endpoint (`https://api.github.com/rate_limit`), you can check your current usage status. The response includes details like the limit, remaining requests, and the time when your quota will reset. If you exceed the limit, the API will inform you, and you'll need to wait for the reset time.</a:t>
            </a:r>
            <a:endParaRPr lang="en-US"/>
          </a:p>
          <a:p>
            <a:endParaRPr lang="en-US"/>
          </a:p>
          <a:p>
            <a:r>
              <a:rPr lang="en-US"/>
              <a:t>For visualization, we can use Plotly to create interactive charts. In our example, we query GitHub for the most-starred Python projects and visualize their popularity. The bar chart displays the number of stars each project has, allowing users to click on a bar to visit the project's GitHub page. This approach helps visualize the relative popularity of Python projects on GitHub quickly and effectively.</a:t>
            </a:r>
            <a:endParaRPr lang="en-US"/>
          </a:p>
        </p:txBody>
      </p:sp>
      <p:pic>
        <p:nvPicPr>
          <p:cNvPr id="5" name="Content Placeholder 4"/>
          <p:cNvPicPr>
            <a:picLocks noChangeAspect="1"/>
          </p:cNvPicPr>
          <p:nvPr>
            <p:ph sz="half" idx="2"/>
            <p:custDataLst>
              <p:tags r:id="rId1"/>
            </p:custDataLst>
          </p:nvPr>
        </p:nvPicPr>
        <p:blipFill>
          <a:blip r:embed="rId2"/>
          <a:stretch>
            <a:fillRect/>
          </a:stretch>
        </p:blipFill>
        <p:spPr>
          <a:xfrm>
            <a:off x="6172200" y="2291080"/>
            <a:ext cx="5181600" cy="3419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364 Styling the Chart, Adding Custom Tooltips</a:t>
            </a:r>
            <a:endParaRPr lang="en-US"/>
          </a:p>
        </p:txBody>
      </p:sp>
      <p:sp>
        <p:nvSpPr>
          <p:cNvPr id="3" name="Content Placeholder 2"/>
          <p:cNvSpPr>
            <a:spLocks noGrp="1"/>
          </p:cNvSpPr>
          <p:nvPr>
            <p:ph sz="half" idx="1"/>
          </p:nvPr>
        </p:nvSpPr>
        <p:spPr/>
        <p:txBody>
          <a:bodyPr>
            <a:normAutofit fontScale="60000"/>
          </a:bodyPr>
          <a:p>
            <a:r>
              <a:rPr lang="en-US"/>
              <a:t>To style and customize Plotly charts, you can add a title and axis labels using `update_layout()` after creating the initial chart with `px.bar()`. For example, setting the title font size and axis title font sizes can improve readability. </a:t>
            </a:r>
            <a:endParaRPr lang="en-US"/>
          </a:p>
          <a:p>
            <a:endParaRPr lang="en-US"/>
          </a:p>
          <a:p>
            <a:r>
              <a:rPr lang="en-US"/>
              <a:t>Tooltips can provide additional information when hovering over chart elements. You can customize tooltips to show details like project descriptions and owners. To do this, extract the necessary data (e.g., owner, description) and format it into HTML for line breaks. Then, use the `hover_name` argument in `px.bar()` to display this custom tooltip text. This approach enhances the chart's interactivity and provides users with more detailed insights.</a:t>
            </a:r>
            <a:endParaRPr lang="en-US"/>
          </a:p>
        </p:txBody>
      </p:sp>
      <p:sp>
        <p:nvSpPr>
          <p:cNvPr id="4" name="Content Placeholder 3"/>
          <p:cNvSpPr>
            <a:spLocks noGrp="1"/>
          </p:cNvSpPr>
          <p:nvPr>
            <p:ph sz="half" idx="2"/>
          </p:nvPr>
        </p:nvSpPr>
        <p:spPr/>
        <p:txBody>
          <a:bodyPr/>
          <a:p>
            <a:r>
              <a:rPr lang="en-US"/>
              <a:t>https://api.github.com/search/repositories?q=language:python+sort:stars+stars:%3E10000</a:t>
            </a:r>
            <a:endParaRPr lang="en-US"/>
          </a:p>
          <a:p>
            <a:endParaRPr lang="en-US"/>
          </a:p>
          <a:p>
            <a:endParaRPr lang="en-US"/>
          </a:p>
        </p:txBody>
      </p:sp>
      <p:pic>
        <p:nvPicPr>
          <p:cNvPr id="5" name="Picture 4"/>
          <p:cNvPicPr>
            <a:picLocks noChangeAspect="1"/>
          </p:cNvPicPr>
          <p:nvPr>
            <p:custDataLst>
              <p:tags r:id="rId1"/>
            </p:custDataLst>
          </p:nvPr>
        </p:nvPicPr>
        <p:blipFill>
          <a:blip r:embed="rId2"/>
          <a:stretch>
            <a:fillRect/>
          </a:stretch>
        </p:blipFill>
        <p:spPr>
          <a:xfrm>
            <a:off x="6172200" y="3048000"/>
            <a:ext cx="1638935" cy="3420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366 Adding Clickable Links, Customizing Marker Colors</a:t>
            </a:r>
            <a:endParaRPr lang="en-US"/>
          </a:p>
        </p:txBody>
      </p:sp>
      <p:sp>
        <p:nvSpPr>
          <p:cNvPr id="3" name="Content Placeholder 2"/>
          <p:cNvSpPr>
            <a:spLocks noGrp="1"/>
          </p:cNvSpPr>
          <p:nvPr>
            <p:ph sz="half" idx="1"/>
          </p:nvPr>
        </p:nvSpPr>
        <p:spPr/>
        <p:txBody>
          <a:bodyPr>
            <a:normAutofit fontScale="60000"/>
          </a:bodyPr>
          <a:p>
            <a:r>
              <a:rPr lang="en-US"/>
              <a:t>To add clickable links to a Plotly chart, use HTML to format the x-axis labels as active links. Extract the URLs from the data and create links with the anchor tag `&lt;a href='URL'&gt;link text&lt;/a&gt;`. Update the x-values in `px.bar()` to use these links, enabling viewers to visit project pages on GitHub by clicking the project names on the chart. This enhances interactivity and user engagement.</a:t>
            </a:r>
            <a:endParaRPr lang="en-US"/>
          </a:p>
          <a:p>
            <a:endParaRPr lang="en-US"/>
          </a:p>
          <a:p>
            <a:r>
              <a:rPr lang="en-US"/>
              <a:t>Additionally, customize marker colors and opacity using `update_traces()` after creating the chart. Set the `marker_color` to a named CSS color (e.g., 'SteelBlue') and adjust `marker_opacity` to control transparency. These customizations improve the visual appeal and readability of the chart.</a:t>
            </a:r>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368 More About Plotly and the GitHub API</a:t>
            </a:r>
            <a:endParaRPr lang="en-US"/>
          </a:p>
        </p:txBody>
      </p:sp>
      <p:sp>
        <p:nvSpPr>
          <p:cNvPr id="3" name="Content Placeholder 2"/>
          <p:cNvSpPr>
            <a:spLocks noGrp="1"/>
          </p:cNvSpPr>
          <p:nvPr>
            <p:ph sz="half" idx="1"/>
          </p:nvPr>
        </p:nvSpPr>
        <p:spPr/>
        <p:txBody>
          <a:bodyPr>
            <a:normAutofit fontScale="60000"/>
          </a:bodyPr>
          <a:p>
            <a:r>
              <a:rPr lang="en-US"/>
              <a:t>Plotly's documentation provides comprehensive guidance on using Plotly Express for various plots.</a:t>
            </a:r>
            <a:endParaRPr lang="en-US"/>
          </a:p>
          <a:p>
            <a:r>
              <a:rPr lang="en-US"/>
              <a:t> Start with "Plotly Express in Python" for an overview and detailed articles on specific chart types. </a:t>
            </a:r>
            <a:endParaRPr lang="en-US"/>
          </a:p>
          <a:p>
            <a:r>
              <a:rPr lang="en-US"/>
              <a:t>For advanced customization, "Styling Plotly Express Figures in Python" offers in-depth explanations.</a:t>
            </a:r>
            <a:endParaRPr lang="en-US"/>
          </a:p>
          <a:p>
            <a:r>
              <a:rPr lang="en-US"/>
              <a:t>To explore the GitHub API further, refer to GitHub's API documentation. </a:t>
            </a:r>
            <a:endParaRPr lang="en-US"/>
          </a:p>
          <a:p>
            <a:r>
              <a:rPr lang="en-US"/>
              <a:t>Learn how to access a wide range of GitHub data, including the Search section for details on searching repositories. </a:t>
            </a:r>
            <a:endParaRPr lang="en-US"/>
          </a:p>
          <a:p>
            <a:r>
              <a:rPr lang="en-US"/>
              <a:t>With a GitHub account, you can work with your own data and publicly available data from other repositories.</a:t>
            </a:r>
            <a:endParaRPr lang="en-US"/>
          </a:p>
        </p:txBody>
      </p:sp>
      <p:sp>
        <p:nvSpPr>
          <p:cNvPr id="4" name="Content Placeholder 3"/>
          <p:cNvSpPr>
            <a:spLocks noGrp="1"/>
          </p:cNvSpPr>
          <p:nvPr>
            <p:ph sz="half" idx="2"/>
          </p:nvPr>
        </p:nvSpPr>
        <p:spPr/>
        <p:txBody>
          <a:bodyPr/>
          <a:p>
            <a:r>
              <a:rPr lang="en-US"/>
              <a:t>https://plotly.com/python/plotly-express</a:t>
            </a:r>
            <a:endParaRPr lang="en-US"/>
          </a:p>
          <a:p>
            <a:endParaRPr lang="en-US"/>
          </a:p>
          <a:p>
            <a:r>
              <a:rPr lang="en-US"/>
              <a:t>https://plotly.com/python/</a:t>
            </a:r>
            <a:endParaRPr lang="en-US"/>
          </a:p>
          <a:p>
            <a:endParaRPr lang="en-US"/>
          </a:p>
          <a:p>
            <a:r>
              <a:rPr lang="en-US"/>
              <a:t>styling-plotly-express.</a:t>
            </a:r>
            <a:endParaRPr lang="en-US"/>
          </a:p>
          <a:p>
            <a:r>
              <a:rPr lang="en-US"/>
              <a:t> https://docs.github.com/en/rest</a:t>
            </a: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11039</Words>
  <Application>WPS Presentation</Application>
  <PresentationFormat>Widescreen</PresentationFormat>
  <Paragraphs>128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 Light</vt:lpstr>
      <vt:lpstr>Calibri</vt:lpstr>
      <vt:lpstr>Microsoft YaHei</vt:lpstr>
      <vt:lpstr>Arial Unicode MS</vt:lpstr>
      <vt:lpstr>Office Theme</vt:lpstr>
      <vt:lpstr>355 17 WORKING WITH APIS, USING AN API,  Git and GitHub</vt:lpstr>
      <vt:lpstr>356 Git and GitHub, Requesting Data Using an API Call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355 17 WORKING WITH APIS, USING AN API,  Git and GitHub</dc:title>
  <dc:creator/>
  <cp:lastModifiedBy>matht</cp:lastModifiedBy>
  <cp:revision>3</cp:revision>
  <dcterms:created xsi:type="dcterms:W3CDTF">2024-06-05T09:01:00Z</dcterms:created>
  <dcterms:modified xsi:type="dcterms:W3CDTF">2024-06-06T06:25:56Z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D0100CD68C69408B8809A3EE87B54DBF_11</vt:lpwstr>
  </property>
  <property fmtid="{D5CDD505-2E9C-101B-9397-08002B2CF9AE}" pid="3" name="KSOProductBuildVer">
    <vt:lpwstr>1033-12.2.0.17119</vt:lpwstr>
  </property>
</Properties>
</file>