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84" r:id="rId5"/>
    <p:sldId id="283" r:id="rId6"/>
    <p:sldId id="282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373 18 GETTING STARTED WITH DJANGO, </a:t>
            </a:r>
            <a:r>
              <a:rPr lang="en-US" sz="4000"/>
              <a:t>Setting Up a Project</a:t>
            </a:r>
            <a:endParaRPr lang="en-US" sz="40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As the internet has evolved, the line between websites and mobile apps has blurred. </a:t>
            </a:r>
            <a:endParaRPr lang="en-US" sz="1800"/>
          </a:p>
          <a:p>
            <a:r>
              <a:rPr lang="en-US" sz="1800"/>
              <a:t>Both help users interact with data in various ways. </a:t>
            </a:r>
            <a:endParaRPr lang="en-US" sz="1800"/>
          </a:p>
          <a:p>
            <a:r>
              <a:rPr lang="en-US" sz="1800"/>
              <a:t>Django, Python’s most popular web framework, enables building a single project serving both dynamic websites and mobile apps. </a:t>
            </a:r>
            <a:endParaRPr lang="en-US" sz="1800"/>
          </a:p>
          <a:p>
            <a:r>
              <a:rPr lang="en-US" sz="1800"/>
              <a:t>This chapter covers using Django to build "Learning Log," an online journal system for tracking learned information. </a:t>
            </a:r>
            <a:endParaRPr lang="en-US" sz="1800"/>
          </a:p>
          <a:p>
            <a:endParaRPr lang="en-US" sz="18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p>
            <a:r>
              <a:rPr lang="en-US" sz="1800">
                <a:sym typeface="+mn-ea"/>
              </a:rPr>
              <a:t>We'll write a specification, define models for app data, use Django’s admin system for initial data entry, and write views and templates to build site pages. </a:t>
            </a:r>
            <a:endParaRPr lang="en-US" sz="1800"/>
          </a:p>
          <a:p>
            <a:r>
              <a:rPr lang="en-US" sz="1800">
                <a:sym typeface="+mn-ea"/>
              </a:rPr>
              <a:t>Django simplifies responding to page requests, database management, user handling, and more. </a:t>
            </a:r>
            <a:endParaRPr lang="en-US" sz="1800"/>
          </a:p>
          <a:p>
            <a:r>
              <a:rPr lang="en-US" sz="1800">
                <a:sym typeface="+mn-ea"/>
              </a:rPr>
              <a:t>In subsequent chapters, we'll refine and deploy the Learning Log project to a live server.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381 </a:t>
            </a:r>
            <a:r>
              <a:rPr lang="en-US" i="1"/>
              <a:t>The Django Admin Site</a:t>
            </a:r>
            <a:r>
              <a:rPr lang="en-US"/>
              <a:t>, 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Setting Up a Superuser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Django's admin site facilitates model management for administrators, not regular users. </a:t>
            </a:r>
            <a:endParaRPr lang="en-US" sz="1800"/>
          </a:p>
          <a:p>
            <a:r>
              <a:rPr lang="en-US" sz="1800"/>
              <a:t>To access it, set up a superuser, who has full site privileges. </a:t>
            </a:r>
            <a:endParaRPr lang="en-US" sz="1800"/>
          </a:p>
          <a:p>
            <a:r>
              <a:rPr lang="en-US" sz="1800"/>
              <a:t>Create a superuser by running `python manage.py createsuperuser` and follow the prompts to enter a username (e.g., `ll_admin`), email, and password.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This superuser can add, edit, and delete data via the admin site. </a:t>
            </a:r>
            <a:endParaRPr lang="en-US" sz="1800"/>
          </a:p>
          <a:p>
            <a:r>
              <a:rPr lang="en-US" sz="1800">
                <a:sym typeface="+mn-ea"/>
              </a:rPr>
              <a:t>Note that Django securely handles passwords by storing their hashes, not the plain text, ensuring user data protection even if the database is compromised. </a:t>
            </a:r>
            <a:endParaRPr lang="en-US" sz="1800"/>
          </a:p>
          <a:p>
            <a:r>
              <a:rPr lang="en-US" sz="1800">
                <a:sym typeface="+mn-ea"/>
              </a:rPr>
              <a:t>Using the admin site, administrators can efficiently manage topics and entries through the Topic model, enhancing project oversight and data handling.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382 Registering a Model with the Admin Site, Adding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the admin site allows easy management of models. </a:t>
            </a:r>
            <a:endParaRPr lang="en-US" sz="1800"/>
          </a:p>
          <a:p>
            <a:r>
              <a:rPr lang="en-US" sz="1800"/>
              <a:t>While some models like User and Group are included automatically, custom models need to be added manually. </a:t>
            </a:r>
            <a:endParaRPr lang="en-US" sz="1800"/>
          </a:p>
          <a:p>
            <a:r>
              <a:rPr lang="en-US" sz="1800"/>
              <a:t>To register a custom model, such as Topic, with the admin site, create an admin.py file in the app directory (e.g., learning_logs).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In admin.py, import the model and use admin.site.register(ModelName) to register it. </a:t>
            </a:r>
            <a:endParaRPr lang="en-US" sz="1800"/>
          </a:p>
          <a:p>
            <a:r>
              <a:rPr lang="en-US" sz="1800">
                <a:sym typeface="+mn-ea"/>
              </a:rPr>
              <a:t>After registering, access the admin site using the superuser account. </a:t>
            </a:r>
            <a:endParaRPr lang="en-US" sz="1800"/>
          </a:p>
          <a:p>
            <a:r>
              <a:rPr lang="en-US" sz="1800">
                <a:sym typeface="+mn-ea"/>
              </a:rPr>
              <a:t>Navigate to the admin URL (http://localhost:8000/admin/) and log in with the superuser credentials. </a:t>
            </a:r>
            <a:endParaRPr lang="en-US" sz="1800"/>
          </a:p>
          <a:p>
            <a:r>
              <a:rPr lang="en-US" sz="1800">
                <a:sym typeface="+mn-ea"/>
              </a:rPr>
              <a:t>You can now manage the registered model, add new instances, and view existing ones through the admin interface.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384 Defining the Entry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to enable users to log specific learning entries related to topics like chess and rock climbing, we must define an Entry model representing these entries. </a:t>
            </a:r>
            <a:endParaRPr lang="en-US" sz="1800"/>
          </a:p>
          <a:p>
            <a:r>
              <a:rPr lang="en-US" sz="1800"/>
              <a:t>Each entry should be linked to a specific topic, establishing a many-to-one relationship. </a:t>
            </a:r>
            <a:endParaRPr lang="en-US" sz="1800"/>
          </a:p>
          <a:p>
            <a:r>
              <a:rPr lang="en-US" sz="1800"/>
              <a:t>The Entry class inherits from Django's Model class, similar to the Topic class.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It includes attributes like topic (a ForeignKey linking to a Topic instance), text (a TextField for the entry content), and date_added (a DateTimeField for timestamping). </a:t>
            </a:r>
            <a:endParaRPr lang="en-US" sz="1800"/>
          </a:p>
          <a:p>
            <a:r>
              <a:rPr lang="en-US" sz="1800">
                <a:sym typeface="+mn-ea"/>
              </a:rPr>
              <a:t>Using Meta, we specify verbose_name_plural to control the plural display name. </a:t>
            </a:r>
            <a:endParaRPr lang="en-US" sz="1800"/>
          </a:p>
          <a:p>
            <a:r>
              <a:rPr lang="en-US" sz="1800">
                <a:sym typeface="+mn-ea"/>
              </a:rPr>
              <a:t>The __str__() method defines how entries are represented, displaying the first 50 characters of the text with an ellipsis.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385 </a:t>
            </a:r>
            <a:r>
              <a:rPr lang="en-US" i="1"/>
              <a:t>Migrating the Entry Model, Registering Entry with the Admin Site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after defining the Entry model to log learning entries, we need to migrate the database to reflect this new model. </a:t>
            </a:r>
            <a:endParaRPr lang="en-US" sz="1800"/>
          </a:p>
          <a:p>
            <a:r>
              <a:rPr lang="en-US" sz="1800"/>
              <a:t>This involves running the commands `python manage.py makemigrations app_name` and `python manage.py migrate`. </a:t>
            </a:r>
            <a:endParaRPr lang="en-US" sz="1800"/>
          </a:p>
          <a:p>
            <a:r>
              <a:rPr lang="en-US" sz="1800"/>
              <a:t>The `makemigrations` command generates a new migration file specifying how to modify the database to accommodate the new model, while the `migrate` command applies these changes.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We also register the Entry model in the admin site's `admin.py` file to manage it through the admin interface. </a:t>
            </a:r>
            <a:endParaRPr lang="en-US" sz="1800"/>
          </a:p>
          <a:p>
            <a:r>
              <a:rPr lang="en-US" sz="1800">
                <a:sym typeface="+mn-ea"/>
              </a:rPr>
              <a:t>After registering, we can add entries through the admin site, associating them with specific topics. </a:t>
            </a:r>
            <a:endParaRPr lang="en-US" sz="1800"/>
          </a:p>
          <a:p>
            <a:r>
              <a:rPr lang="en-US" sz="1800">
                <a:sym typeface="+mn-ea"/>
              </a:rPr>
              <a:t>Adding initial entries for topics like Chess and Rock Climbing provides us with data to work with as we further develop the application.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386 The Django Shell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the interactive environment called the Django shell allows for programmatic exploration of the project's database. </a:t>
            </a:r>
            <a:endParaRPr lang="en-US" sz="1800"/>
          </a:p>
          <a:p>
            <a:r>
              <a:rPr lang="en-US" sz="1800"/>
              <a:t>By running `python manage.py shell` in an active virtual environment, you can interact with the database using Python code. </a:t>
            </a:r>
            <a:endParaRPr lang="en-US" sz="1800"/>
          </a:p>
          <a:p>
            <a:r>
              <a:rPr lang="en-US" sz="1800"/>
              <a:t>For instance, importing models like Topic from `learning_logs.models` and using `Topic.objects.all()` retrieves all instances of the Topic model, returning a queryset.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Looping over this queryset or using `Topic.objects.get(id=1)` to retrieve a specific object allows you to access and manipulate data. </a:t>
            </a:r>
            <a:endParaRPr lang="en-US" sz="1800"/>
          </a:p>
          <a:p>
            <a:r>
              <a:rPr lang="en-US" sz="1800">
                <a:sym typeface="+mn-ea"/>
              </a:rPr>
              <a:t>The shell is invaluable for testing and troubleshooting code related to database interactions, providing a simple environment for ensuring code retrieves data as expected before incorporating it into web pages.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387 TRY IT YOURSELF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exercise 18-2, modify the Entry model's __str__() method to add an ellipsis only if the entry's text exceeds 50 characters. </a:t>
            </a:r>
            <a:endParaRPr lang="en-US" sz="1800"/>
          </a:p>
          <a:p>
            <a:r>
              <a:rPr lang="en-US" sz="1800"/>
              <a:t>This change ensures that entries shorter than 50 characters won't have an ellipsis when displayed in the admin site or the shell. </a:t>
            </a:r>
            <a:endParaRPr lang="en-US" sz="1800"/>
          </a:p>
          <a:p>
            <a:r>
              <a:rPr lang="en-US" sz="1800"/>
              <a:t>For exercise 18-3, familiarize yourself with Django's querying capabilities by reviewing the documentation on querying data. </a:t>
            </a:r>
            <a:endParaRPr lang="en-US" sz="1800"/>
          </a:p>
          <a:p>
            <a:r>
              <a:rPr lang="en-US" sz="1800"/>
              <a:t>While initially overwhelming, this knowledge is crucial for developing your own projects efficiently.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In exercise 18-4, create a new Django project named pizzeria_project with an app named pizzas. </a:t>
            </a:r>
            <a:endParaRPr lang="en-US" sz="1800"/>
          </a:p>
          <a:p>
            <a:r>
              <a:rPr lang="en-US" sz="1800">
                <a:sym typeface="+mn-ea"/>
              </a:rPr>
              <a:t>Define models for Pizza and Topping, with Topping having a foreign key to Pizza. </a:t>
            </a:r>
            <a:endParaRPr lang="en-US" sz="1800"/>
          </a:p>
          <a:p>
            <a:r>
              <a:rPr lang="en-US" sz="1800">
                <a:sym typeface="+mn-ea"/>
              </a:rPr>
              <a:t>Register these models with the admin site, add pizza names and toppings using the admin interface, and explore the entered data using the shell.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388 Making Pages: The Learning Log Home Page, Mapping a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creating web pages involves defining URLs, views, and templates. </a:t>
            </a:r>
            <a:endParaRPr lang="en-US" sz="1800"/>
          </a:p>
          <a:p>
            <a:r>
              <a:rPr lang="en-US" sz="1800"/>
              <a:t>URLs define the layout and help Django match browser requests with the correct page. </a:t>
            </a:r>
            <a:endParaRPr lang="en-US" sz="1800"/>
          </a:p>
          <a:p>
            <a:r>
              <a:rPr lang="en-US" sz="1800"/>
              <a:t>Each URL maps to a view, a function that retrieves and processes data for the page, often using a template for the page's structure.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To create the home page for Learning Log, we first define the URL pattern in urls.py. </a:t>
            </a:r>
            <a:endParaRPr lang="en-US" sz="1800"/>
          </a:p>
          <a:p>
            <a:r>
              <a:rPr lang="en-US" sz="1800">
                <a:sym typeface="+mn-ea"/>
              </a:rPr>
              <a:t>Then, we create a new urls.py file in the learning_logs folder to specify the URLs for the app. </a:t>
            </a:r>
            <a:endParaRPr lang="en-US" sz="1800"/>
          </a:p>
          <a:p>
            <a:r>
              <a:rPr lang="en-US" sz="1800">
                <a:sym typeface="+mn-ea"/>
              </a:rPr>
              <a:t>This file includes a pattern for the home page that routes to the index() function in views.py. </a:t>
            </a:r>
            <a:endParaRPr lang="en-US" sz="1800"/>
          </a:p>
          <a:p>
            <a:r>
              <a:rPr lang="en-US" sz="1800">
                <a:sym typeface="+mn-ea"/>
              </a:rPr>
              <a:t>Using this approach, we can build the foundation for our web app's functionality and structure.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390 Writing a View, Writing a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Django, a view function processes requests and prepares data for a web page. </a:t>
            </a:r>
            <a:endParaRPr lang="en-US" sz="1800"/>
          </a:p>
          <a:p>
            <a:r>
              <a:rPr lang="en-US" sz="1800"/>
              <a:t>The views.py file in the learning_logs app contains the index() function, which renders the home page template. </a:t>
            </a:r>
            <a:endParaRPr lang="en-US" sz="1800"/>
          </a:p>
          <a:p>
            <a:r>
              <a:rPr lang="en-US" sz="1800"/>
              <a:t>Templates define the page's structure and content, allowing Django to fill in data dynamically. </a:t>
            </a:r>
            <a:endParaRPr lang="en-US" sz="1800"/>
          </a:p>
          <a:p>
            <a:r>
              <a:rPr lang="en-US" sz="1800"/>
              <a:t>The template for the home page, index.html, is a simple HTML file stored in the templates/learning_logs directory.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It contains paragraphs describing Learning Log's purpose. </a:t>
            </a:r>
            <a:endParaRPr lang="en-US" sz="1800"/>
          </a:p>
          <a:p>
            <a:r>
              <a:rPr lang="en-US" sz="1800">
                <a:sym typeface="+mn-ea"/>
              </a:rPr>
              <a:t>When a user requests the base URL, Django uses the index() view to render this template, displaying the home page. </a:t>
            </a:r>
            <a:endParaRPr lang="en-US" sz="1800"/>
          </a:p>
          <a:p>
            <a:r>
              <a:rPr lang="en-US" sz="1800">
                <a:sym typeface="+mn-ea"/>
              </a:rPr>
              <a:t>This separation of concerns—URLs, views, and templates—simplifies development and allows for specialization in different areas of a project.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392 TRY IT YOURSELF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Exercise 18-5, create a Django project named "meal_planner" with an app called "meal_plans." </a:t>
            </a:r>
            <a:endParaRPr lang="en-US" sz="1800"/>
          </a:p>
          <a:p>
            <a:r>
              <a:rPr lang="en-US" sz="1800"/>
              <a:t>Design a basic home page for the project. </a:t>
            </a:r>
            <a:endParaRPr lang="en-US" sz="1800"/>
          </a:p>
          <a:p>
            <a:r>
              <a:rPr lang="en-US" sz="1800"/>
              <a:t>For Exercise 18-6, enhance the Pizzeria project from Exercise 18-4 by adding a home page.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392 Building Additional Pages, </a:t>
            </a:r>
            <a:r>
              <a:rPr lang="en-US" sz="4000" i="1"/>
              <a:t>Template Inheritance, The Parent Template</a:t>
            </a:r>
            <a:endParaRPr lang="en-US" sz="400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800"/>
              <a:t>In this section, we're extending the Learning Log project by creating two new pages: one to list all topics and another to display all entries for a specific topic. </a:t>
            </a:r>
            <a:endParaRPr lang="en-US" sz="1800"/>
          </a:p>
          <a:p>
            <a:r>
              <a:rPr lang="en-US" sz="1800"/>
              <a:t>We start by implementing template inheritance, a concept that allows us to define a base template (`base.html`) containing elements common to all pages, such as a navigation bar or header.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Each page then inherits from this base template, simplifying the development process and making it easier to maintain a consistent look and feel across the site. </a:t>
            </a:r>
            <a:endParaRPr lang="en-US" sz="1800"/>
          </a:p>
          <a:p>
            <a:r>
              <a:rPr lang="en-US" sz="1800">
                <a:sym typeface="+mn-ea"/>
              </a:rPr>
              <a:t>The base template includes a link back to the home page, generated using a template tag, and defines a content block that child templates can fill with unique content. </a:t>
            </a:r>
            <a:endParaRPr lang="en-US" sz="1800"/>
          </a:p>
          <a:p>
            <a:r>
              <a:rPr lang="en-US" sz="1800">
                <a:sym typeface="+mn-ea"/>
              </a:rPr>
              <a:t>This approach streamlines development and ensures uniformity in design and functionality throughout the project.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374 Writing a spec, Creating a Virtual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A full specification (spec) details project goals, functionality, appearance, and user interface, keeping the project focused and on track. </a:t>
            </a:r>
            <a:endParaRPr lang="en-US" sz="1800"/>
          </a:p>
          <a:p>
            <a:r>
              <a:rPr lang="en-US" sz="1800"/>
              <a:t>For our project, Learning Log, users will log topics of interest and journal entries as they learn. </a:t>
            </a:r>
            <a:endParaRPr lang="en-US" sz="1800"/>
          </a:p>
          <a:p>
            <a:r>
              <a:rPr lang="en-US" sz="1800"/>
              <a:t>The home page will describe the site and invite users to register or log in. </a:t>
            </a:r>
            <a:endParaRPr lang="en-US" sz="1800"/>
          </a:p>
          <a:p>
            <a:r>
              <a:rPr lang="en-US" sz="1800"/>
              <a:t>Logged-in users can create new topics, add entries, and read or edit existing entries.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This app aids in tracking new and existing information, especially for technical subjects. </a:t>
            </a:r>
            <a:endParaRPr lang="en-US" sz="1800"/>
          </a:p>
          <a:p>
            <a:r>
              <a:rPr lang="en-US" sz="1800">
                <a:sym typeface="+mn-ea"/>
              </a:rPr>
              <a:t>To work with Django, we’ll set up a virtual environment to isolate project-specific packages. </a:t>
            </a:r>
            <a:endParaRPr lang="en-US" sz="1800"/>
          </a:p>
          <a:p>
            <a:r>
              <a:rPr lang="en-US" sz="1800">
                <a:sym typeface="+mn-ea"/>
              </a:rPr>
              <a:t>Create a directory named learning_log, switch to it in a terminal, and run `python -m venv ll_env` to create a virtual environment.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393 The Child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this section, we're implementing template inheritance in the Learning Log project by modifying the `index.html` template to inherit from `base.html`. </a:t>
            </a:r>
            <a:endParaRPr lang="en-US" sz="1800"/>
          </a:p>
          <a:p>
            <a:r>
              <a:rPr lang="en-US" sz="1800"/>
              <a:t>Template inheritance allows us to define a base template (`base.html`) containing elements common to all pages, such as navigation bars or headers, and have other templates inherit from it, simplifying the development process and ensuring consistency across the site.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In `index.html`, we use the `{% extends %}` tag to specify that it extends `base.html`, and the `{% block %}` tag to define the content unique to `index.html`. </a:t>
            </a:r>
            <a:endParaRPr lang="en-US" sz="1800"/>
          </a:p>
          <a:p>
            <a:r>
              <a:rPr lang="en-US" sz="1800">
                <a:sym typeface="+mn-ea"/>
              </a:rPr>
              <a:t>This approach reduces redundancy in our code and makes it easier to maintain and update the site's design and functionality as it grows.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394 </a:t>
            </a:r>
            <a:r>
              <a:rPr lang="en-US" i="1"/>
              <a:t>The Topics Page</a:t>
            </a:r>
            <a:r>
              <a:rPr lang="en-US"/>
              <a:t>, </a:t>
            </a:r>
            <a:r>
              <a:rPr lang="en-US" sz="4000"/>
              <a:t>The Topics URL Pattern, The Topics View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building the topics page for the Learning Log project, we first define a URL pattern in `learning_logs/urls.py` to match any URL that includes `/topics/`, directing requests to the `topics()` function in `views.py`. </a:t>
            </a:r>
            <a:endParaRPr lang="en-US" sz="1800"/>
          </a:p>
          <a:p>
            <a:r>
              <a:rPr lang="en-US" sz="1800"/>
              <a:t>The `topics()` function retrieves all topics from the database and sorts them by date_added, preparing the data to be sent to the template.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We then create a context dictionary with the key `'topics'` to hold the list of topics. </a:t>
            </a:r>
            <a:endParaRPr lang="en-US" sz="1800"/>
          </a:p>
          <a:p>
            <a:r>
              <a:rPr lang="en-US" sz="1800">
                <a:sym typeface="+mn-ea"/>
              </a:rPr>
              <a:t>Finally, we use the `render()` function to render the `topics.html` template with the provided context, displaying the list of topics on the page. </a:t>
            </a:r>
            <a:endParaRPr lang="en-US" sz="1800"/>
          </a:p>
          <a:p>
            <a:r>
              <a:rPr lang="en-US" sz="1800">
                <a:sym typeface="+mn-ea"/>
              </a:rPr>
              <a:t>This approach follows the established pattern of template inheritance and efficient data handling, ensuring consistency and ease of maintenance in our project.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395 The Topics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creating the topics page for the Learning Log project, we first define a URL pattern in `learning_logs/urls.py` to match any URL including `/topics/`, directing requests to the `topics()` function in `views.py`. </a:t>
            </a:r>
            <a:endParaRPr lang="en-US" sz="1800"/>
          </a:p>
          <a:p>
            <a:r>
              <a:rPr lang="en-US" sz="1800"/>
              <a:t>This function retrieves all topics from the database and sorts them by date_added, preparing the data to be sent to the template. </a:t>
            </a:r>
            <a:endParaRPr lang="en-US" sz="1800"/>
          </a:p>
          <a:p>
            <a:r>
              <a:rPr lang="en-US" sz="1800"/>
              <a:t>We then create a context dictionary with the key `'topics'` to hold the list of topics.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Finally, we use the `render()` function to render the `topics.html` template with the provided context, displaying the list of topics on the page. </a:t>
            </a:r>
            <a:endParaRPr lang="en-US" sz="1800"/>
          </a:p>
          <a:p>
            <a:r>
              <a:rPr lang="en-US" sz="1800">
                <a:sym typeface="+mn-ea"/>
              </a:rPr>
              <a:t>This approach follows the established pattern of template inheritance and efficient data handling, ensuring consistency and ease of maintenance in our project.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397 </a:t>
            </a:r>
            <a:r>
              <a:rPr lang="en-US" i="1"/>
              <a:t>Individual Topic Pages,</a:t>
            </a:r>
            <a:r>
              <a:rPr lang="en-US"/>
              <a:t> </a:t>
            </a:r>
            <a:r>
              <a:rPr lang="en-US" sz="3600"/>
              <a:t>The Topic URL Pattern, The Topic View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creating individual topic pages for the Learning Log project, we define a new URL pattern in `learning_logs/urls.py` to match URLs with the format `/topics/&lt;int:topic_id&gt;/`, directing requests to the `topic()` function in `views.py`. </a:t>
            </a:r>
            <a:endParaRPr lang="en-US" sz="1800"/>
          </a:p>
          <a:p>
            <a:r>
              <a:rPr lang="en-US" sz="1800"/>
              <a:t>This function retrieves the specific topic and all its associated entries from the database, ordering the entries by date_added in reverse order to display the most recent ones first.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The retrieved topic and entries are then stored in a context dictionary and passed to the `topic.html` template using the `render()` function. </a:t>
            </a:r>
            <a:endParaRPr lang="en-US" sz="1800"/>
          </a:p>
          <a:p>
            <a:r>
              <a:rPr lang="en-US" sz="1800">
                <a:sym typeface="+mn-ea"/>
              </a:rPr>
              <a:t>Additionally, we modify the topics page to include links to these individual topic pages, enhancing the user experience and navigation within the application.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398 The Topic Template, Links from the Topic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the `topic.html` template for the Learning Log project, we extend `base.html` and display the selected topic's name along with its entries. </a:t>
            </a:r>
            <a:endParaRPr lang="en-US" sz="1800"/>
          </a:p>
          <a:p>
            <a:r>
              <a:rPr lang="en-US" sz="1800"/>
              <a:t>The entries are presented in a bulleted list, with each entry showing its timestamp and full text. </a:t>
            </a:r>
            <a:endParaRPr lang="en-US" sz="1800"/>
          </a:p>
          <a:p>
            <a:r>
              <a:rPr lang="en-US" sz="1800"/>
              <a:t>We use template filters to format the timestamp and ensure proper line breaks in the text.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Additionally, we include a message for cases where no entries exist for the topic. </a:t>
            </a:r>
            <a:endParaRPr lang="en-US" sz="1800"/>
          </a:p>
          <a:p>
            <a:r>
              <a:rPr lang="en-US" sz="1800">
                <a:sym typeface="+mn-ea"/>
              </a:rPr>
              <a:t>To link topics to their respective detail pages, we modify the `topics.html` template to generate links using the `url` template tag with the `topic.id` as an argument, creating a seamless navigation experience for users within the application.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400 TRY IT YOURSELF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exercise 18-7, you'll skim the Django template documentation to familiarize yourself with its features, which you can refer back to while working on your projects.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For exercise 18-8, you'll expand the Pizzeria project by adding a page that lists available pizzas. </a:t>
            </a:r>
            <a:endParaRPr lang="en-US" sz="1800"/>
          </a:p>
          <a:p>
            <a:r>
              <a:rPr lang="en-US" sz="1800">
                <a:sym typeface="+mn-ea"/>
              </a:rPr>
              <a:t>Each pizza name on this page should link to a detail page showing the pizza's toppings. </a:t>
            </a:r>
            <a:endParaRPr lang="en-US" sz="1800"/>
          </a:p>
          <a:p>
            <a:r>
              <a:rPr lang="en-US" sz="1800">
                <a:sym typeface="+mn-ea"/>
              </a:rPr>
              <a:t>This exercise emphasizes the use of template inheritance to efficiently build these pages, allowing you to reuse common elements across multiple pages and streamline your project's development.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400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In this chapter, you learned the basics of building a web app with Django. </a:t>
            </a:r>
            <a:endParaRPr lang="en-US" sz="1800"/>
          </a:p>
          <a:p>
            <a:r>
              <a:rPr lang="en-US" sz="1800"/>
              <a:t>Starting with a project specification, you set up Django in a virtual environment, created models to represent your data, and understood how Django handles database migrations. </a:t>
            </a:r>
            <a:endParaRPr lang="en-US" sz="1800"/>
          </a:p>
          <a:p>
            <a:r>
              <a:rPr lang="en-US" sz="1800"/>
              <a:t>You also explored the admin site to manage your data and interacted with the Django shell for data manipulation.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Building on this foundation, you defined URLs, wrote view functions, and created templates for your app's pages. </a:t>
            </a:r>
            <a:endParaRPr lang="en-US" sz="1800"/>
          </a:p>
          <a:p>
            <a:r>
              <a:rPr lang="en-US" sz="1800">
                <a:sym typeface="+mn-ea"/>
              </a:rPr>
              <a:t>You utilized template inheritance to streamline template design. </a:t>
            </a:r>
            <a:endParaRPr lang="en-US" sz="1800"/>
          </a:p>
          <a:p>
            <a:r>
              <a:rPr lang="en-US" sz="1800">
                <a:sym typeface="+mn-ea"/>
              </a:rPr>
              <a:t>In the next chapter, you'll enhance your app by enabling users to add, edit, and interact with data, including implementing a user registration system for personalized user experiences.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375 Activating the Virtual Environment, Installing Django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To activate the virtual environment, use the command `source ll_env/bin/activate` for Unix-based systems or `ll_env\Scripts\activate` for Windows. </a:t>
            </a:r>
            <a:endParaRPr lang="en-US" sz="1800"/>
          </a:p>
          <a:p>
            <a:r>
              <a:rPr lang="en-US" sz="1800"/>
              <a:t>The environment's name will appear in parentheses, indicating that you can install and use packages within it. </a:t>
            </a:r>
            <a:endParaRPr lang="en-US" sz="1800"/>
          </a:p>
          <a:p>
            <a:r>
              <a:rPr lang="en-US" sz="1800"/>
              <a:t>To deactivate, simply type `deactivate`. </a:t>
            </a:r>
            <a:endParaRPr lang="en-US" sz="1800"/>
          </a:p>
          <a:p>
            <a:r>
              <a:rPr lang="en-US" sz="1800"/>
              <a:t>Next, update pip and install Django with `pip install --upgrade pip` and `pip install django`.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This will ensure you have the latest versions necessary for your project. </a:t>
            </a:r>
            <a:endParaRPr lang="en-US" sz="1800"/>
          </a:p>
          <a:p>
            <a:r>
              <a:rPr lang="en-US" sz="1800">
                <a:sym typeface="+mn-ea"/>
              </a:rPr>
              <a:t>The command to install Django remains consistent across systems. </a:t>
            </a:r>
            <a:endParaRPr lang="en-US" sz="1800"/>
          </a:p>
          <a:p>
            <a:r>
              <a:rPr lang="en-US" sz="1800">
                <a:sym typeface="+mn-ea"/>
              </a:rPr>
              <a:t>Note that Django updates frequently, and you can specify the version with `pip install django==4.1.*` to match the project’s requirements.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376 Creating a Project in Django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800"/>
              <a:t>To create a new Django project without leaving the active virtual environment (noted by ll_env in the terminal prompt), run:</a:t>
            </a:r>
            <a:endParaRPr lang="en-US" sz="1800"/>
          </a:p>
          <a:p>
            <a:r>
              <a:rPr lang="en-US" sz="1800"/>
              <a:t>1. (ll_env)learning_log$ django-admin startproject ll_project .</a:t>
            </a:r>
            <a:endParaRPr lang="en-US" sz="1800"/>
          </a:p>
          <a:p>
            <a:r>
              <a:rPr lang="en-US" sz="1800"/>
              <a:t>2. (ll_env)learning_log$ ls</a:t>
            </a:r>
            <a:endParaRPr lang="en-US" sz="1800"/>
          </a:p>
          <a:p>
            <a:r>
              <a:rPr lang="en-US" sz="1800"/>
              <a:t>3. (ll_env)learning_log$ ls ll_project</a:t>
            </a:r>
            <a:endParaRPr lang="en-US" sz="1800"/>
          </a:p>
          <a:p>
            <a:endParaRPr lang="en-US" sz="1800"/>
          </a:p>
          <a:p>
            <a:r>
              <a:rPr lang="en-US" sz="1800"/>
              <a:t>The `startproject` command sets up a new project named ll_project. </a:t>
            </a:r>
            <a:endParaRPr lang="en-US" sz="1800"/>
          </a:p>
          <a:p>
            <a:r>
              <a:rPr lang="en-US" sz="1800"/>
              <a:t>The dot (.) at the end ensures a directory structure suitable for deployment. </a:t>
            </a:r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sz="1800">
                <a:sym typeface="+mn-ea"/>
              </a:rPr>
              <a:t>The `ls` command shows the creation of the ll_project directory and the `manage.py` file, which handles commands for database management and server operations. </a:t>
            </a:r>
            <a:endParaRPr lang="en-US" sz="1800"/>
          </a:p>
          <a:p>
            <a:r>
              <a:rPr lang="en-US" sz="1800">
                <a:sym typeface="+mn-ea"/>
              </a:rPr>
              <a:t>The ll_project directory contains four files: `settings.py`, `urls.py`, and `wsgi.py`. </a:t>
            </a:r>
            <a:endParaRPr lang="en-US" sz="1800"/>
          </a:p>
          <a:p>
            <a:r>
              <a:rPr lang="en-US" sz="1800">
                <a:sym typeface="+mn-ea"/>
              </a:rPr>
              <a:t>The `settings.py` file manages project settings, `urls.py` routes browser requests, and `wsgi.py` aids in serving files.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376 Creating the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 store project information, Django uses a database. </a:t>
            </a:r>
            <a:endParaRPr lang="en-US"/>
          </a:p>
          <a:p>
            <a:r>
              <a:rPr lang="en-US"/>
              <a:t>Create the database by running the migrate command, which ensures the database matches the current project state. </a:t>
            </a:r>
            <a:endParaRPr lang="en-US"/>
          </a:p>
          <a:p>
            <a:r>
              <a:rPr lang="en-US"/>
              <a:t>When run for the first time in a new project using SQLite, Django creates a new database, `db.sqlite3`. </a:t>
            </a:r>
            <a:endParaRPr lang="en-US"/>
          </a:p>
          <a:p>
            <a:r>
              <a:rPr lang="en-US"/>
              <a:t>The migration process sets up necessary tables for administrative and authentication tasks. </a:t>
            </a:r>
            <a:endParaRPr lang="en-US"/>
          </a:p>
          <a:p>
            <a:r>
              <a:rPr lang="en-US"/>
              <a:t>SQLite, which runs off a single file, is ideal for simple apps because it requires minimal database management. </a:t>
            </a:r>
            <a:endParaRPr lang="en-US"/>
          </a:p>
          <a:p>
            <a:r>
              <a:rPr lang="en-US"/>
              <a:t>When using a virtual environment, use `python` to run manage.py commands, ensuring compatibility with the environment's Python version.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377 Viewing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 ensure the Django project is set up correctly, start the development server. </a:t>
            </a:r>
            <a:endParaRPr lang="en-US"/>
          </a:p>
          <a:p>
            <a:r>
              <a:rPr lang="en-US"/>
              <a:t>Running the `runserver` command initiates a server that allows you to view the project on your system. </a:t>
            </a:r>
            <a:endParaRPr lang="en-US"/>
          </a:p>
          <a:p>
            <a:r>
              <a:rPr lang="en-US"/>
              <a:t>The server performs system checks, verifies the Django version, and specifies the settings file in use. </a:t>
            </a:r>
            <a:endParaRPr lang="en-US"/>
          </a:p>
          <a:p>
            <a:r>
              <a:rPr lang="en-US"/>
              <a:t>It then provides a URL, usually `http://127.0.0.1:8000/`, indicating that the project is listening for requests on port 8000, your localhost. </a:t>
            </a:r>
            <a:endParaRPr lang="en-US"/>
          </a:p>
          <a:p>
            <a:r>
              <a:rPr lang="en-US"/>
              <a:t>Entering this URL in a web browser should display a default Django page, confirming the setup. </a:t>
            </a:r>
            <a:endParaRPr lang="en-US"/>
          </a:p>
          <a:p>
            <a:r>
              <a:rPr lang="en-US"/>
              <a:t>If you encounter a port conflict, specify a different port by running the server command with an alternate port number.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378 TRY IT YOURSELF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To understand Django better, create several empty projects to examine its structure. </a:t>
            </a:r>
            <a:endParaRPr lang="en-US" sz="1800"/>
          </a:p>
          <a:p>
            <a:r>
              <a:rPr lang="en-US" sz="1800"/>
              <a:t>Make a new folder with a simple name, such as tik_gram or insta_tok, outside your learning_log directory. </a:t>
            </a:r>
            <a:endParaRPr lang="en-US" sz="1800"/>
          </a:p>
          <a:p>
            <a:r>
              <a:rPr lang="en-US" sz="1800"/>
              <a:t>Navigate to this folder in a terminal, set up a virtual environment, and install Django. </a:t>
            </a:r>
            <a:endParaRPr lang="en-US" sz="1800"/>
          </a:p>
          <a:p>
            <a:r>
              <a:rPr lang="en-US" sz="1800"/>
              <a:t>Use the command `django-admin startproject tg_project .` to start a new project, ensuring to include the dot at the end.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Compare the files and folders created to those in Learning Log. </a:t>
            </a:r>
            <a:endParaRPr lang="en-US" sz="1800"/>
          </a:p>
          <a:p>
            <a:r>
              <a:rPr lang="en-US" sz="1800">
                <a:sym typeface="+mn-ea"/>
              </a:rPr>
              <a:t>Repeat this process until you are familiar with the default Django project structure. </a:t>
            </a:r>
            <a:endParaRPr lang="en-US" sz="1800"/>
          </a:p>
          <a:p>
            <a:r>
              <a:rPr lang="en-US" sz="1800">
                <a:sym typeface="+mn-ea"/>
              </a:rPr>
              <a:t>You can delete these project directories afterwards if desired.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379 Starting an App, Defining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A Django project is organized into apps that work together. </a:t>
            </a:r>
            <a:endParaRPr lang="en-US" sz="1800"/>
          </a:p>
          <a:p>
            <a:r>
              <a:rPr lang="en-US" sz="1800"/>
              <a:t>To start, create one app for the project’s main functions. </a:t>
            </a:r>
            <a:endParaRPr lang="en-US" sz="1800"/>
          </a:p>
          <a:p>
            <a:r>
              <a:rPr lang="en-US" sz="1800"/>
              <a:t>Leave the development server running and open a new terminal. </a:t>
            </a:r>
            <a:endParaRPr lang="en-US" sz="1800"/>
          </a:p>
          <a:p>
            <a:r>
              <a:rPr lang="en-US" sz="1800"/>
              <a:t>Navigate to the directory containing `manage.py`, activate the virtual environment, and run the `startapp` command to create an app named `learning_logs`. </a:t>
            </a:r>
            <a:endParaRPr lang="en-US" sz="1800"/>
          </a:p>
          <a:p>
            <a:r>
              <a:rPr lang="en-US" sz="1800"/>
              <a:t>This adds a folder with essential files, including `models.py`, `admin.py`, and `views.py`.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endParaRPr lang="en-US" sz="1800"/>
          </a:p>
          <a:p>
            <a:r>
              <a:rPr lang="en-US" sz="1800">
                <a:sym typeface="+mn-ea"/>
              </a:rPr>
              <a:t>In `models.py`, define the data structure. 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Create a `Topic` class inheriting from `Model`. 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Add a `CharField` for topic names and a `DateTimeField` for the timestamp. 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Implement a `__str__()` method to return the topic name. 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For more on model fields, refer to the Django documentation.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380 Activating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800"/>
              <a:t>To activate models in Django, first, include the app in the project by modifying `INSTALLED_APPS` in `settings.py` to add `'learning_logs'`. </a:t>
            </a:r>
            <a:endParaRPr lang="en-US" sz="1800"/>
          </a:p>
          <a:p>
            <a:r>
              <a:rPr lang="en-US" sz="1800"/>
              <a:t>This inclusion ensures Django recognizes and incorporates the app. </a:t>
            </a:r>
            <a:endParaRPr lang="en-US" sz="1800"/>
          </a:p>
          <a:p>
            <a:r>
              <a:rPr lang="en-US" sz="1800"/>
              <a:t>Next, inform Django to create database tables for the new models by running `python manage.py makemigrations learning_logs`, generating a migration file for the `Topic` model. </a:t>
            </a:r>
            <a:endParaRPr lang="en-US" sz="1800"/>
          </a:p>
          <a:p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800">
                <a:sym typeface="+mn-ea"/>
              </a:rPr>
              <a:t>Apply this migration using `python manage.py migrate`, which modifies the database to store the model's data. </a:t>
            </a:r>
            <a:endParaRPr lang="en-US" sz="1800"/>
          </a:p>
          <a:p>
            <a:r>
              <a:rPr lang="en-US" sz="1800">
                <a:sym typeface="+mn-ea"/>
              </a:rPr>
              <a:t>Follow these steps—modifying `models.py`, running `makemigrations`, and migrating—whenever adjusting the data managed by Learning Log to keep the project updated.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18761</Words>
  <Application>WPS Presentation</Application>
  <PresentationFormat>Widescreen</PresentationFormat>
  <Paragraphs>298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373 18 GETTING STARTED WITH DJANGO</dc:title>
  <dc:creator/>
  <cp:lastModifiedBy>matht</cp:lastModifiedBy>
  <cp:revision>8</cp:revision>
  <dcterms:created xsi:type="dcterms:W3CDTF">2024-06-10T09:10:43Z</dcterms:created>
  <dcterms:modified xsi:type="dcterms:W3CDTF">2024-06-11T06:55:24Z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6B6CC56FC4BC475D9AF6F740DCD8214C_11</vt:lpwstr>
  </property>
  <property fmtid="{D5CDD505-2E9C-101B-9397-08002B2CF9AE}" pid="3" name="KSOProductBuildVer">
    <vt:lpwstr>1033-12.2.0.17119</vt:lpwstr>
  </property>
</Properties>
</file>