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365" r:id="rId2"/>
    <p:sldId id="1427" r:id="rId3"/>
    <p:sldId id="1428" r:id="rId4"/>
    <p:sldId id="1435" r:id="rId5"/>
    <p:sldId id="1429" r:id="rId6"/>
    <p:sldId id="1430" r:id="rId7"/>
    <p:sldId id="1431" r:id="rId8"/>
    <p:sldId id="1432" r:id="rId9"/>
    <p:sldId id="1433" r:id="rId10"/>
    <p:sldId id="1434" r:id="rId11"/>
    <p:sldId id="1436" r:id="rId12"/>
    <p:sldId id="1316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91394" autoAdjust="0"/>
  </p:normalViewPr>
  <p:slideViewPr>
    <p:cSldViewPr snapToGrid="0">
      <p:cViewPr varScale="1">
        <p:scale>
          <a:sx n="110" d="100"/>
          <a:sy n="110" d="100"/>
        </p:scale>
        <p:origin x="1134" y="11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FD685-EBA7-4CBC-9BCF-494542339705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94F3-AA33-4301-9277-7B8A8BA39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1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Modeling </a:t>
            </a:r>
            <a:r>
              <a:rPr lang="ko-KR" altLang="en-US" dirty="0"/>
              <a:t>파이썬 코드리뷰 </a:t>
            </a:r>
            <a:r>
              <a:rPr lang="en-US" altLang="ko-KR" dirty="0"/>
              <a:t>PT</a:t>
            </a:r>
            <a:r>
              <a:rPr lang="ko-KR" altLang="en-US" dirty="0"/>
              <a:t>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94F3-AA33-4301-9277-7B8A8BA398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44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프로젝트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메소드 파일들과 주피터 실행 파일을 중점적으로 확인하였습니다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Analysis</a:t>
            </a:r>
            <a:r>
              <a:rPr lang="ko-KR" altLang="en-US" dirty="0"/>
              <a:t>파일을 보면 우선 이 프로젝트는 설비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센서값의</a:t>
            </a:r>
            <a:r>
              <a:rPr lang="ko-KR" altLang="en-US" dirty="0"/>
              <a:t> 정보가 있는 텍스트 파일을 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추출하여 그래프를 그리고</a:t>
            </a:r>
            <a:r>
              <a:rPr lang="en-US" altLang="ko-KR" dirty="0"/>
              <a:t>, </a:t>
            </a:r>
            <a:r>
              <a:rPr lang="ko-KR" altLang="en-US" dirty="0"/>
              <a:t>이상치를 찾아내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모델링 학습을 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94F3-AA33-4301-9277-7B8A8BA398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45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프로젝트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메소드 파일들과 주피터 실행 파일을 중점적으로 확인하였습니다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Analysis</a:t>
            </a:r>
            <a:r>
              <a:rPr lang="ko-KR" altLang="en-US" dirty="0"/>
              <a:t>파일을 보면 우선 이 프로젝트는 설비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센서값의</a:t>
            </a:r>
            <a:r>
              <a:rPr lang="ko-KR" altLang="en-US" dirty="0"/>
              <a:t> 정보가 있는 텍스트 파일을 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추출하여 그래프를 그리고</a:t>
            </a:r>
            <a:r>
              <a:rPr lang="en-US" altLang="ko-KR" dirty="0"/>
              <a:t>, </a:t>
            </a:r>
            <a:r>
              <a:rPr lang="ko-KR" altLang="en-US" dirty="0"/>
              <a:t>이상치를 찾아내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모델링 학습을 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94F3-AA33-4301-9277-7B8A8BA398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86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프로젝트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메소드 파일들과 주피터 실행 파일을 중점적으로 확인하였습니다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Analysis</a:t>
            </a:r>
            <a:r>
              <a:rPr lang="ko-KR" altLang="en-US" dirty="0"/>
              <a:t>파일을 보면 우선 이 프로젝트는 설비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센서값의</a:t>
            </a:r>
            <a:r>
              <a:rPr lang="ko-KR" altLang="en-US" dirty="0"/>
              <a:t> 정보가 있는 텍스트 파일을 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추출하여 그래프를 그리고</a:t>
            </a:r>
            <a:r>
              <a:rPr lang="en-US" altLang="ko-KR" dirty="0"/>
              <a:t>, </a:t>
            </a:r>
            <a:r>
              <a:rPr lang="ko-KR" altLang="en-US" dirty="0"/>
              <a:t>이상치를 찾아내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모델링 학습을 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94F3-AA33-4301-9277-7B8A8BA398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2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프로젝트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메소드 파일들과 주피터 실행 파일을 중점적으로 확인하였습니다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Analysis</a:t>
            </a:r>
            <a:r>
              <a:rPr lang="ko-KR" altLang="en-US" dirty="0"/>
              <a:t>파일을 보면 우선 이 프로젝트는 설비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센서값의</a:t>
            </a:r>
            <a:r>
              <a:rPr lang="ko-KR" altLang="en-US" dirty="0"/>
              <a:t> 정보가 있는 텍스트 파일을 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추출하여 그래프를 그리고</a:t>
            </a:r>
            <a:r>
              <a:rPr lang="en-US" altLang="ko-KR" dirty="0"/>
              <a:t>, </a:t>
            </a:r>
            <a:r>
              <a:rPr lang="ko-KR" altLang="en-US" dirty="0"/>
              <a:t>이상치를 찾아내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모델링 학습을 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94F3-AA33-4301-9277-7B8A8BA398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3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프로젝트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메소드 파일들과 주피터 실행 파일을 중점적으로 확인하였습니다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Analysis</a:t>
            </a:r>
            <a:r>
              <a:rPr lang="ko-KR" altLang="en-US" dirty="0"/>
              <a:t>파일을 보면 우선 이 프로젝트는 설비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센서값의</a:t>
            </a:r>
            <a:r>
              <a:rPr lang="ko-KR" altLang="en-US" dirty="0"/>
              <a:t> 정보가 있는 텍스트 파일을 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추출하여 그래프를 그리고</a:t>
            </a:r>
            <a:r>
              <a:rPr lang="en-US" altLang="ko-KR" dirty="0"/>
              <a:t>, </a:t>
            </a:r>
            <a:r>
              <a:rPr lang="ko-KR" altLang="en-US" dirty="0"/>
              <a:t>이상치를 찾아내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모델링 학습을 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94F3-AA33-4301-9277-7B8A8BA398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6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프로젝트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메소드 파일들과 주피터 실행 파일을 중점적으로 확인하였습니다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Analysis</a:t>
            </a:r>
            <a:r>
              <a:rPr lang="ko-KR" altLang="en-US" dirty="0"/>
              <a:t>파일을 보면 우선 이 프로젝트는 설비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센서값의</a:t>
            </a:r>
            <a:r>
              <a:rPr lang="ko-KR" altLang="en-US" dirty="0"/>
              <a:t> 정보가 있는 텍스트 파일을 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추출하여 그래프를 그리고</a:t>
            </a:r>
            <a:r>
              <a:rPr lang="en-US" altLang="ko-KR" dirty="0"/>
              <a:t>, </a:t>
            </a:r>
            <a:r>
              <a:rPr lang="ko-KR" altLang="en-US" dirty="0"/>
              <a:t>이상치를 찾아내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모델링 학습을 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94F3-AA33-4301-9277-7B8A8BA398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3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프로젝트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메소드 파일들과 주피터 실행 파일을 중점적으로 확인하였습니다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Analysis</a:t>
            </a:r>
            <a:r>
              <a:rPr lang="ko-KR" altLang="en-US" dirty="0"/>
              <a:t>파일을 보면 우선 이 프로젝트는 설비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센서값의</a:t>
            </a:r>
            <a:r>
              <a:rPr lang="ko-KR" altLang="en-US" dirty="0"/>
              <a:t> 정보가 있는 텍스트 파일을 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추출하여 그래프를 그리고</a:t>
            </a:r>
            <a:r>
              <a:rPr lang="en-US" altLang="ko-KR" dirty="0"/>
              <a:t>, </a:t>
            </a:r>
            <a:r>
              <a:rPr lang="ko-KR" altLang="en-US" dirty="0"/>
              <a:t>이상치를 찾아내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모델링 학습을 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94F3-AA33-4301-9277-7B8A8BA398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1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프로젝트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메소드 파일들과 주피터 실행 파일을 중점적으로 확인하였습니다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Analysis</a:t>
            </a:r>
            <a:r>
              <a:rPr lang="ko-KR" altLang="en-US" dirty="0"/>
              <a:t>파일을 보면 우선 이 프로젝트는 설비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센서값의</a:t>
            </a:r>
            <a:r>
              <a:rPr lang="ko-KR" altLang="en-US" dirty="0"/>
              <a:t> 정보가 있는 텍스트 파일을 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추출하여 그래프를 그리고</a:t>
            </a:r>
            <a:r>
              <a:rPr lang="en-US" altLang="ko-KR" dirty="0"/>
              <a:t>, </a:t>
            </a:r>
            <a:r>
              <a:rPr lang="ko-KR" altLang="en-US" dirty="0"/>
              <a:t>이상치를 찾아내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모델링 학습을 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94F3-AA33-4301-9277-7B8A8BA398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9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프로젝트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메소드 파일들과 주피터 실행 파일을 중점적으로 확인하였습니다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Analysis</a:t>
            </a:r>
            <a:r>
              <a:rPr lang="ko-KR" altLang="en-US" dirty="0"/>
              <a:t>파일을 보면 우선 이 프로젝트는 설비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센서값의</a:t>
            </a:r>
            <a:r>
              <a:rPr lang="ko-KR" altLang="en-US" dirty="0"/>
              <a:t> 정보가 있는 텍스트 파일을 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추출하여 그래프를 그리고</a:t>
            </a:r>
            <a:r>
              <a:rPr lang="en-US" altLang="ko-KR" dirty="0"/>
              <a:t>, </a:t>
            </a:r>
            <a:r>
              <a:rPr lang="ko-KR" altLang="en-US" dirty="0"/>
              <a:t>이상치를 찾아내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모델링 학습을 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94F3-AA33-4301-9277-7B8A8BA398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8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프로젝트 구조입니다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메소드 파일들과 주피터 실행 파일을 중점적으로 확인하였습니다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Analysis</a:t>
            </a:r>
            <a:r>
              <a:rPr lang="ko-KR" altLang="en-US" dirty="0"/>
              <a:t>파일을 보면 우선 이 프로젝트는 설비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센서값의</a:t>
            </a:r>
            <a:r>
              <a:rPr lang="ko-KR" altLang="en-US" dirty="0"/>
              <a:t> 정보가 있는 텍스트 파일을 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추출하여 그래프를 그리고</a:t>
            </a:r>
            <a:r>
              <a:rPr lang="en-US" altLang="ko-KR" dirty="0"/>
              <a:t>, </a:t>
            </a:r>
            <a:r>
              <a:rPr lang="ko-KR" altLang="en-US" dirty="0"/>
              <a:t>이상치를 찾아내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모델링 학습을 시킵니다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194F3-AA33-4301-9277-7B8A8BA398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0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58787F-6D5B-4D10-8230-E9AC3847C4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C81531-1276-4789-AE9C-EEDA7273111E}"/>
              </a:ext>
            </a:extLst>
          </p:cNvPr>
          <p:cNvSpPr/>
          <p:nvPr userDrawn="1"/>
        </p:nvSpPr>
        <p:spPr>
          <a:xfrm>
            <a:off x="-1" y="608522"/>
            <a:ext cx="12191999" cy="619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95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FC8A6-D459-456F-BCF2-B43A5C2CDCA8}"/>
              </a:ext>
            </a:extLst>
          </p:cNvPr>
          <p:cNvSpPr txBox="1"/>
          <p:nvPr userDrawn="1"/>
        </p:nvSpPr>
        <p:spPr>
          <a:xfrm>
            <a:off x="10062889" y="6554543"/>
            <a:ext cx="2129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b="1" i="1" spc="0" dirty="0">
                <a:solidFill>
                  <a:srgbClr val="194083"/>
                </a:solidFill>
                <a:latin typeface="+mn-lt"/>
                <a:ea typeface="Source Sans Pro" panose="020B0503030403020204" pitchFamily="34" charset="0"/>
              </a:rPr>
              <a:t>Smart Solution For Your Smart Factory.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F84176-1DC2-41CF-99A4-14A316F1C1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10063" y="186925"/>
            <a:ext cx="1681935" cy="5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0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7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15DD5B2-BC63-4C07-96A5-AE67ABD57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6397B2B-F172-4391-A027-AA7716B0F6AA}"/>
              </a:ext>
            </a:extLst>
          </p:cNvPr>
          <p:cNvSpPr/>
          <p:nvPr userDrawn="1"/>
        </p:nvSpPr>
        <p:spPr>
          <a:xfrm>
            <a:off x="-1" y="608522"/>
            <a:ext cx="12191999" cy="619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95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4BEF4-8169-4DBD-8CD0-A7E09FEB277E}"/>
              </a:ext>
            </a:extLst>
          </p:cNvPr>
          <p:cNvSpPr txBox="1"/>
          <p:nvPr userDrawn="1"/>
        </p:nvSpPr>
        <p:spPr>
          <a:xfrm>
            <a:off x="10062889" y="6554543"/>
            <a:ext cx="2129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b="1" i="1" spc="0" dirty="0">
                <a:solidFill>
                  <a:srgbClr val="194083"/>
                </a:solidFill>
                <a:latin typeface="+mn-lt"/>
                <a:ea typeface="Source Sans Pro" panose="020B0503030403020204" pitchFamily="34" charset="0"/>
              </a:rPr>
              <a:t>Smart Solution For Your Smart Factory.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537BDE-B98E-4B2F-A2A7-157AED0F42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10063" y="186925"/>
            <a:ext cx="1681935" cy="5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5D3E8-9313-48F3-8FB0-4C20F943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B1736-FF79-4741-B36A-DA2908EBC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4FC593-252B-4AED-B038-2517C14F2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BEEDC-DDCB-48EF-B9AB-2072DB08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2EF4-2C1F-4090-82DC-83543215DD4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FE29-884E-476B-932E-C45A71D3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1C560-1DC0-4F87-9E85-41D9B8BC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7EB-846E-4AA3-A039-4B5D171B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1D45F-E56E-4027-B6FB-DF1109C7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9C128-DF4B-4408-A566-DF19501E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FC9B3-942B-42EF-B40F-525BE4B0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DB1345-603E-4117-AEFD-8F7F2B5A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BB245D-CF9A-48B2-83C8-B795BDC04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2F3C07-D74B-49DB-A242-DFE16FD4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2EF4-2C1F-4090-82DC-83543215DD4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C2A3E-E62F-4489-8217-CE8F6E98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6F6BCC-E8F1-4A42-AADF-1A04E785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7EB-846E-4AA3-A039-4B5D171B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E242E-0B2F-4315-BFBA-8602FFE8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5868CA-D335-4745-B78B-4DB44BCE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2EF4-2C1F-4090-82DC-83543215DD4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D15DC4-49B3-4D54-9682-09C4EF01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FA21D8-D381-4932-B488-B5F65FBA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7EB-846E-4AA3-A039-4B5D171B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F92752-0DD9-4B34-B2F2-109B9BFE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2EF4-2C1F-4090-82DC-83543215DD4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560F7-ED2C-4310-8763-496E7E94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E0719-022B-400F-B167-D9D8D1CE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7EB-846E-4AA3-A039-4B5D171B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2C86F-646F-4327-8797-84CAFD28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EFCA9-DD6C-46EA-A074-F85DC51C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79F32F-7257-4D01-AEFA-AA8BA0EB2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0EC6A-EB93-4F7F-B74C-762893C0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2EF4-2C1F-4090-82DC-83543215DD4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E5A23-773F-43C5-A7CE-17EFF70A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FF85E-E230-4E1B-8E22-7455BC75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7EB-846E-4AA3-A039-4B5D171B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BF210-AA58-4A21-8600-8F7660B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855503-78D6-4CBB-B012-CD14A6F11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B86BB-FDF8-4D82-B59B-ADCD6DA77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81C2E-2440-4F66-A220-30F29A0E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2EF4-2C1F-4090-82DC-83543215DD4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D8F447-A8F2-48DC-9776-E4ADE726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E8FD1-2EB4-4245-A880-1475CD32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7EB-846E-4AA3-A039-4B5D171B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C8BA4-84B6-4BD8-B9E2-80E68C15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98B11C-EBDB-4ECB-81B7-301E6BA3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44669-0CFB-4496-8C36-A0800218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2EF4-2C1F-4090-82DC-83543215DD4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368CC-E195-4A4A-B2CB-ADFB39D8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673E9-3019-4405-BA36-EE5DC2F0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97EB-846E-4AA3-A039-4B5D171B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7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8AE172-1DB3-417B-BB94-A3EEDF38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CCB7F-1BFB-44C9-B35C-25E8C175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4C64E-32CA-4433-BCA1-11AB65634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2EF4-2C1F-4090-82DC-83543215DD4E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F3FE1-BA29-43E3-BA22-0ED089ED7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950DA-5009-4292-957E-949FE8ED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997EB-846E-4AA3-A039-4B5D171B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F44D1B-9915-40C2-A4C7-C73EEF93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CC90DB-9035-432A-8EE6-AB3F92D4BAE9}"/>
              </a:ext>
            </a:extLst>
          </p:cNvPr>
          <p:cNvSpPr txBox="1"/>
          <p:nvPr/>
        </p:nvSpPr>
        <p:spPr>
          <a:xfrm>
            <a:off x="568072" y="2228380"/>
            <a:ext cx="4428328" cy="9971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480" b="1" spc="-96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Futuremain.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30CD6-D5D2-46A0-B11C-A54F9BA7E95C}"/>
              </a:ext>
            </a:extLst>
          </p:cNvPr>
          <p:cNvSpPr txBox="1"/>
          <p:nvPr/>
        </p:nvSpPr>
        <p:spPr>
          <a:xfrm>
            <a:off x="637545" y="3136789"/>
            <a:ext cx="6538550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920" i="1" spc="-96" dirty="0">
                <a:solidFill>
                  <a:schemeClr val="bg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Smart Solution For Your Smart Factory</a:t>
            </a:r>
            <a:endParaRPr lang="ko-KR" altLang="en-US" sz="1920" i="1" spc="-96" dirty="0">
              <a:solidFill>
                <a:schemeClr val="bg1"/>
              </a:solidFill>
              <a:latin typeface="Calibri" panose="020F0502020204030204" pitchFamily="34" charset="0"/>
              <a:ea typeface="나눔바른고딕OTF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B07745-B69F-4510-9DD9-716560BFFF80}"/>
              </a:ext>
            </a:extLst>
          </p:cNvPr>
          <p:cNvSpPr txBox="1"/>
          <p:nvPr/>
        </p:nvSpPr>
        <p:spPr>
          <a:xfrm>
            <a:off x="8027091" y="6088983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alpha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FutureMain Co., Ltd.                </a:t>
            </a:r>
            <a:endParaRPr lang="ko-KR" altLang="en-US" sz="1200" dirty="0">
              <a:solidFill>
                <a:schemeClr val="bg1">
                  <a:alpha val="6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5F33DA-C900-466D-8068-99855C5D6AC3}"/>
              </a:ext>
            </a:extLst>
          </p:cNvPr>
          <p:cNvSpPr txBox="1"/>
          <p:nvPr/>
        </p:nvSpPr>
        <p:spPr>
          <a:xfrm>
            <a:off x="5792288" y="6304805"/>
            <a:ext cx="593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alpha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25, </a:t>
            </a:r>
            <a:r>
              <a:rPr lang="en-US" altLang="ko-KR" sz="1200" dirty="0" err="1">
                <a:solidFill>
                  <a:schemeClr val="bg1">
                    <a:alpha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Beopjo-ro</a:t>
            </a:r>
            <a:r>
              <a:rPr lang="en-US" altLang="ko-KR" sz="1200" dirty="0">
                <a:solidFill>
                  <a:schemeClr val="bg1">
                    <a:alpha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altLang="ko-KR" sz="1200" dirty="0" err="1">
                <a:solidFill>
                  <a:schemeClr val="bg1">
                    <a:alpha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Yeongtong-gu</a:t>
            </a:r>
            <a:r>
              <a:rPr lang="en-US" altLang="ko-KR" sz="1200" dirty="0">
                <a:solidFill>
                  <a:schemeClr val="bg1">
                    <a:alpha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Suwon-</a:t>
            </a:r>
            <a:r>
              <a:rPr lang="en-US" altLang="ko-KR" sz="1200" dirty="0" err="1">
                <a:solidFill>
                  <a:schemeClr val="bg1">
                    <a:alpha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</a:t>
            </a:r>
            <a:r>
              <a:rPr lang="en-US" altLang="ko-KR" sz="1200" dirty="0">
                <a:solidFill>
                  <a:schemeClr val="bg1">
                    <a:alpha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Gyeonggi-do, Republic of Korea</a:t>
            </a:r>
            <a:endParaRPr lang="ko-KR" altLang="en-US" sz="1200" dirty="0">
              <a:solidFill>
                <a:schemeClr val="bg1">
                  <a:alpha val="6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F1742C-93DA-4D15-80B7-0ADEFA618977}"/>
              </a:ext>
            </a:extLst>
          </p:cNvPr>
          <p:cNvSpPr txBox="1"/>
          <p:nvPr/>
        </p:nvSpPr>
        <p:spPr>
          <a:xfrm>
            <a:off x="9963685" y="6088981"/>
            <a:ext cx="176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alpha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www.futuremain.com</a:t>
            </a:r>
            <a:endParaRPr lang="ko-KR" altLang="en-US" sz="1200" dirty="0">
              <a:solidFill>
                <a:schemeClr val="bg1">
                  <a:alpha val="6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0F1F9-FCDE-442D-A5AE-285BB828A57B}"/>
              </a:ext>
            </a:extLst>
          </p:cNvPr>
          <p:cNvSpPr txBox="1"/>
          <p:nvPr/>
        </p:nvSpPr>
        <p:spPr>
          <a:xfrm>
            <a:off x="5096178" y="5183835"/>
            <a:ext cx="6538550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68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Big </a:t>
            </a:r>
            <a:r>
              <a:rPr lang="en-US" altLang="ko-KR" sz="1680" dirty="0" err="1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Data&amp;AI</a:t>
            </a:r>
            <a:r>
              <a:rPr lang="en-US" altLang="ko-KR" sz="168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based real time condition monitoring</a:t>
            </a:r>
          </a:p>
          <a:p>
            <a:pPr algn="r"/>
            <a:r>
              <a:rPr lang="en-US" altLang="ko-KR" sz="1680" dirty="0">
                <a:solidFill>
                  <a:schemeClr val="bg1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&amp;Automatic fault diagnosis solution</a:t>
            </a:r>
            <a:endParaRPr lang="ko-KR" altLang="en-US" sz="1680" dirty="0">
              <a:solidFill>
                <a:schemeClr val="bg1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D47674-4DD9-43A0-B0BD-55564B9CF592}"/>
              </a:ext>
            </a:extLst>
          </p:cNvPr>
          <p:cNvSpPr/>
          <p:nvPr/>
        </p:nvSpPr>
        <p:spPr>
          <a:xfrm>
            <a:off x="642814" y="6243047"/>
            <a:ext cx="4634882" cy="371658"/>
          </a:xfrm>
          <a:prstGeom prst="rect">
            <a:avLst/>
          </a:prstGeom>
        </p:spPr>
        <p:txBody>
          <a:bodyPr wrap="square" lIns="77760" tIns="38880" rIns="0" bIns="0" anchor="ctr">
            <a:spAutoFit/>
          </a:bodyPr>
          <a:lstStyle/>
          <a:p>
            <a:r>
              <a:rPr lang="en-US" altLang="ko-KR" sz="1080" dirty="0">
                <a:solidFill>
                  <a:schemeClr val="bg1">
                    <a:alpha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This is Futuremain’s CONFIDENTIAL intellectual property. </a:t>
            </a:r>
          </a:p>
          <a:p>
            <a:r>
              <a:rPr lang="en-US" altLang="ko-KR" sz="1080" dirty="0">
                <a:solidFill>
                  <a:schemeClr val="bg1">
                    <a:alpha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Any distribution without permission is not allowed.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744F7C1-BEA5-490C-AE38-9D71E71B7665}"/>
              </a:ext>
            </a:extLst>
          </p:cNvPr>
          <p:cNvSpPr/>
          <p:nvPr/>
        </p:nvSpPr>
        <p:spPr>
          <a:xfrm>
            <a:off x="11547840" y="5859744"/>
            <a:ext cx="70393" cy="703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16549D-9FE0-4D32-97AC-14B5DD0CA378}"/>
              </a:ext>
            </a:extLst>
          </p:cNvPr>
          <p:cNvSpPr/>
          <p:nvPr/>
        </p:nvSpPr>
        <p:spPr>
          <a:xfrm>
            <a:off x="11442249" y="5859744"/>
            <a:ext cx="70393" cy="703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281455-5AAE-4181-B6CF-E04EFB761421}"/>
              </a:ext>
            </a:extLst>
          </p:cNvPr>
          <p:cNvSpPr/>
          <p:nvPr/>
        </p:nvSpPr>
        <p:spPr>
          <a:xfrm>
            <a:off x="11336659" y="5859744"/>
            <a:ext cx="70393" cy="703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E296EA2-99F4-43E3-9A67-1EB3B6C9DA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4" y="5660632"/>
            <a:ext cx="1496842" cy="539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CA0C9-4A5B-4AAC-9CB9-08E424CEDA54}"/>
              </a:ext>
            </a:extLst>
          </p:cNvPr>
          <p:cNvSpPr txBox="1"/>
          <p:nvPr/>
        </p:nvSpPr>
        <p:spPr>
          <a:xfrm>
            <a:off x="568073" y="3635164"/>
            <a:ext cx="25372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80" b="1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Flotter</a:t>
            </a:r>
            <a:endParaRPr lang="en-US" altLang="ko-KR" sz="288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77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B82205-90B8-4C97-DFCF-6CA8C8D0B462}"/>
              </a:ext>
            </a:extLst>
          </p:cNvPr>
          <p:cNvSpPr txBox="1"/>
          <p:nvPr/>
        </p:nvSpPr>
        <p:spPr>
          <a:xfrm>
            <a:off x="107974" y="734676"/>
            <a:ext cx="203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thread_manager.py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9437B-D982-E748-8EE5-94DF4986B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89" r="7689"/>
          <a:stretch/>
        </p:blipFill>
        <p:spPr>
          <a:xfrm>
            <a:off x="107974" y="1193530"/>
            <a:ext cx="1835126" cy="1676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D72649-D1B1-6BC2-D299-5E41F4932B12}"/>
              </a:ext>
            </a:extLst>
          </p:cNvPr>
          <p:cNvSpPr txBox="1"/>
          <p:nvPr/>
        </p:nvSpPr>
        <p:spPr>
          <a:xfrm>
            <a:off x="2329500" y="1193530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lvl="1">
              <a:defRPr sz="1100" b="1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2pPr>
          </a:lstStyle>
          <a:p>
            <a:r>
              <a:rPr lang="ko-KR" altLang="en-US" sz="1400" dirty="0"/>
              <a:t>class</a:t>
            </a:r>
            <a:r>
              <a:rPr lang="ko-KR" altLang="en-US" sz="1400" b="0" dirty="0"/>
              <a:t> ProcessLooper(</a:t>
            </a:r>
            <a:r>
              <a:rPr lang="ko-KR" altLang="en-US" sz="1400" b="0" dirty="0" err="1"/>
              <a:t>threading.Thread</a:t>
            </a:r>
            <a:r>
              <a:rPr lang="ko-KR" altLang="en-US" sz="1400" b="0" dirty="0"/>
              <a:t>):</a:t>
            </a:r>
          </a:p>
          <a:p>
            <a:pPr lvl="1"/>
            <a:r>
              <a:rPr lang="ko-KR" altLang="en-US" sz="1400" dirty="0" err="1"/>
              <a:t>def</a:t>
            </a:r>
            <a:r>
              <a:rPr lang="ko-KR" altLang="en-US" sz="1400" b="0" dirty="0"/>
              <a:t> __</a:t>
            </a:r>
            <a:r>
              <a:rPr lang="ko-KR" altLang="en-US" sz="1400" b="0" dirty="0" err="1"/>
              <a:t>init</a:t>
            </a:r>
            <a:r>
              <a:rPr lang="ko-KR" altLang="en-US" sz="1400" b="0" dirty="0"/>
              <a:t>__(</a:t>
            </a:r>
            <a:r>
              <a:rPr lang="ko-KR" altLang="en-US" sz="1400" b="0" dirty="0" err="1"/>
              <a:t>self</a:t>
            </a:r>
            <a:r>
              <a:rPr lang="ko-KR" altLang="en-US" sz="1400" b="0" dirty="0"/>
              <a:t>, </a:t>
            </a:r>
            <a:r>
              <a:rPr lang="ko-KR" altLang="en-US" sz="1400" b="0" dirty="0" err="1"/>
              <a:t>delay</a:t>
            </a:r>
            <a:r>
              <a:rPr lang="ko-KR" altLang="en-US" sz="1400" b="0" dirty="0"/>
              <a:t>, </a:t>
            </a:r>
            <a:r>
              <a:rPr lang="ko-KR" altLang="en-US" sz="1400" b="0" dirty="0" err="1"/>
              <a:t>line</a:t>
            </a:r>
            <a:r>
              <a:rPr lang="ko-KR" altLang="en-US" sz="1400" b="0" dirty="0"/>
              <a:t>, </a:t>
            </a:r>
            <a:r>
              <a:rPr lang="ko-KR" altLang="en-US" sz="1400" b="0" dirty="0" err="1"/>
              <a:t>data_dir</a:t>
            </a:r>
            <a:r>
              <a:rPr lang="ko-KR" altLang="en-US" sz="1400" b="0" dirty="0"/>
              <a:t>, </a:t>
            </a:r>
            <a:r>
              <a:rPr lang="ko-KR" altLang="en-US" sz="1400" b="0" dirty="0" err="1"/>
              <a:t>trend_dir</a:t>
            </a:r>
            <a:r>
              <a:rPr lang="ko-KR" altLang="en-US" sz="1400" b="0" dirty="0"/>
              <a:t> = </a:t>
            </a:r>
            <a:r>
              <a:rPr lang="ko-KR" altLang="en-US" sz="1400" b="0" dirty="0" err="1"/>
              <a:t>None</a:t>
            </a:r>
            <a:r>
              <a:rPr lang="ko-KR" altLang="en-US" sz="1400" b="0" dirty="0"/>
              <a:t>):</a:t>
            </a:r>
          </a:p>
          <a:p>
            <a:pPr lvl="1"/>
            <a:r>
              <a:rPr lang="ko-KR" altLang="en-US" sz="1400" dirty="0" err="1"/>
              <a:t>def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run</a:t>
            </a:r>
            <a:r>
              <a:rPr lang="ko-KR" altLang="en-US" sz="1400" b="0" dirty="0"/>
              <a:t>(</a:t>
            </a:r>
            <a:r>
              <a:rPr lang="ko-KR" altLang="en-US" sz="1400" b="0" dirty="0" err="1"/>
              <a:t>self</a:t>
            </a:r>
            <a:r>
              <a:rPr lang="ko-KR" altLang="en-US" sz="1400" b="0" dirty="0"/>
              <a:t>):</a:t>
            </a:r>
          </a:p>
          <a:p>
            <a:pPr lvl="1"/>
            <a:r>
              <a:rPr lang="ko-KR" altLang="en-US" sz="1400" dirty="0" err="1"/>
              <a:t>def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find_path</a:t>
            </a:r>
            <a:r>
              <a:rPr lang="ko-KR" altLang="en-US" sz="1400" b="0" dirty="0"/>
              <a:t>(</a:t>
            </a:r>
            <a:r>
              <a:rPr lang="ko-KR" altLang="en-US" sz="1400" b="0" dirty="0" err="1"/>
              <a:t>root</a:t>
            </a:r>
            <a:r>
              <a:rPr lang="ko-KR" altLang="en-US" sz="1400" b="0" dirty="0"/>
              <a:t>, </a:t>
            </a:r>
            <a:r>
              <a:rPr lang="ko-KR" altLang="en-US" sz="1400" b="0" dirty="0" err="1"/>
              <a:t>stack</a:t>
            </a:r>
            <a:r>
              <a:rPr lang="ko-KR" altLang="en-US" sz="1400" b="0" dirty="0"/>
              <a:t>=</a:t>
            </a:r>
            <a:r>
              <a:rPr lang="ko-KR" altLang="en-US" sz="1400" b="0" dirty="0" err="1"/>
              <a:t>None</a:t>
            </a:r>
            <a:r>
              <a:rPr lang="ko-KR" altLang="en-US" sz="1400" b="0" dirty="0"/>
              <a:t>, </a:t>
            </a:r>
            <a:r>
              <a:rPr lang="ko-KR" altLang="en-US" sz="1400" b="0" dirty="0" err="1"/>
              <a:t>cond</a:t>
            </a:r>
            <a:r>
              <a:rPr lang="ko-KR" altLang="en-US" sz="1400" b="0" dirty="0"/>
              <a:t>=''):</a:t>
            </a:r>
          </a:p>
          <a:p>
            <a:pPr lvl="1"/>
            <a:r>
              <a:rPr lang="ko-KR" altLang="en-US" sz="1400" dirty="0" err="1"/>
              <a:t>def</a:t>
            </a:r>
            <a:r>
              <a:rPr lang="ko-KR" altLang="en-US" sz="1400" b="0" dirty="0"/>
              <a:t> sav2par(</a:t>
            </a:r>
            <a:r>
              <a:rPr lang="ko-KR" altLang="en-US" sz="1400" b="0" dirty="0" err="1"/>
              <a:t>self</a:t>
            </a:r>
            <a:r>
              <a:rPr lang="ko-KR" altLang="en-US" sz="1400" b="0" dirty="0"/>
              <a:t>, </a:t>
            </a:r>
            <a:r>
              <a:rPr lang="ko-KR" altLang="en-US" sz="1400" b="0" dirty="0" err="1"/>
              <a:t>init</a:t>
            </a:r>
            <a:r>
              <a:rPr lang="ko-KR" altLang="en-US" sz="1400" b="0" dirty="0"/>
              <a:t>=</a:t>
            </a:r>
            <a:r>
              <a:rPr lang="ko-KR" altLang="en-US" sz="1400" b="0" dirty="0" err="1"/>
              <a:t>False</a:t>
            </a:r>
            <a:r>
              <a:rPr lang="ko-KR" altLang="en-US" sz="1400" b="0" dirty="0"/>
              <a:t>):</a:t>
            </a:r>
          </a:p>
          <a:p>
            <a:r>
              <a:rPr lang="ko-KR" altLang="en-US" sz="1400" b="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D9AB5-7B31-F8F7-D1B1-E6D162422685}"/>
              </a:ext>
            </a:extLst>
          </p:cNvPr>
          <p:cNvSpPr txBox="1"/>
          <p:nvPr/>
        </p:nvSpPr>
        <p:spPr>
          <a:xfrm>
            <a:off x="268069" y="121997"/>
            <a:ext cx="41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02 </a:t>
            </a:r>
            <a:r>
              <a:rPr lang="ko-KR" altLang="en-US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5A43B-95B4-EB21-895B-076655605260}"/>
              </a:ext>
            </a:extLst>
          </p:cNvPr>
          <p:cNvSpPr txBox="1"/>
          <p:nvPr/>
        </p:nvSpPr>
        <p:spPr>
          <a:xfrm>
            <a:off x="2329500" y="969128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server.py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에서 사용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8E906-4872-1117-5D94-07FAF260380E}"/>
              </a:ext>
            </a:extLst>
          </p:cNvPr>
          <p:cNvSpPr txBox="1"/>
          <p:nvPr/>
        </p:nvSpPr>
        <p:spPr>
          <a:xfrm>
            <a:off x="7453950" y="1435853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스레드 초기화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반복실행작업 설정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BE5A3-E66B-E23D-333B-0B5A29E7CBA1}"/>
              </a:ext>
            </a:extLst>
          </p:cNvPr>
          <p:cNvSpPr txBox="1"/>
          <p:nvPr/>
        </p:nvSpPr>
        <p:spPr>
          <a:xfrm>
            <a:off x="4242260" y="1655195"/>
            <a:ext cx="273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스레드 실제 실행 메서드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 sav2par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47883-D10B-1F4C-50A4-21BE61F2F47A}"/>
              </a:ext>
            </a:extLst>
          </p:cNvPr>
          <p:cNvSpPr txBox="1"/>
          <p:nvPr/>
        </p:nvSpPr>
        <p:spPr>
          <a:xfrm>
            <a:off x="6318710" y="1814534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재귀적으로 특정 포맷 파일 경로 탐색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BC2C9-F0BC-74B8-444C-565FC2E54715}"/>
              </a:ext>
            </a:extLst>
          </p:cNvPr>
          <p:cNvSpPr txBox="1"/>
          <p:nvPr/>
        </p:nvSpPr>
        <p:spPr>
          <a:xfrm>
            <a:off x="5183470" y="2116860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.sav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파일처리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다른 포맷으로 저장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28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63FDCD-79B6-5F8B-4FF9-EFE86BDD6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5" y="2781300"/>
            <a:ext cx="3315163" cy="428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0D22A0-EF30-6AD6-9414-14149F73B3B9}"/>
              </a:ext>
            </a:extLst>
          </p:cNvPr>
          <p:cNvSpPr txBox="1"/>
          <p:nvPr/>
        </p:nvSpPr>
        <p:spPr>
          <a:xfrm>
            <a:off x="268069" y="121997"/>
            <a:ext cx="41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03. </a:t>
            </a:r>
            <a:r>
              <a:rPr lang="ko-KR" altLang="en-US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추가 기능</a:t>
            </a:r>
            <a:r>
              <a:rPr lang="en-US" altLang="ko-KR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ERROR</a:t>
            </a:r>
            <a:endParaRPr lang="ko-KR" altLang="en-US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B3456-AADC-004E-F72E-51C13651FC1B}"/>
              </a:ext>
            </a:extLst>
          </p:cNvPr>
          <p:cNvSpPr txBox="1"/>
          <p:nvPr/>
        </p:nvSpPr>
        <p:spPr>
          <a:xfrm>
            <a:off x="129225" y="860155"/>
            <a:ext cx="11634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lvl="1">
              <a:defRPr sz="1100" b="1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2pPr>
          </a:lstStyle>
          <a:p>
            <a:r>
              <a:rPr lang="ko-KR" altLang="en-US" sz="1400" dirty="0"/>
              <a:t>문제</a:t>
            </a:r>
            <a:r>
              <a:rPr lang="en-US" altLang="ko-KR" sz="1400" dirty="0"/>
              <a:t>1. </a:t>
            </a:r>
            <a:r>
              <a:rPr lang="ko-KR" altLang="en-US" sz="1400" dirty="0"/>
              <a:t>현재 그래프를 그리기 위한 데이터를 </a:t>
            </a:r>
            <a:r>
              <a:rPr lang="en-US" altLang="ko-KR" sz="1400" dirty="0">
                <a:solidFill>
                  <a:srgbClr val="FF0000"/>
                </a:solidFill>
              </a:rPr>
              <a:t>tree.xlsx </a:t>
            </a:r>
            <a:r>
              <a:rPr lang="ko-KR" altLang="en-US" sz="1400" dirty="0"/>
              <a:t>에서</a:t>
            </a:r>
            <a:r>
              <a:rPr lang="en-US" altLang="ko-KR" sz="1400" dirty="0"/>
              <a:t> </a:t>
            </a:r>
            <a:r>
              <a:rPr lang="ko-KR" altLang="en-US" sz="1400" dirty="0"/>
              <a:t>불러옴</a:t>
            </a:r>
            <a:endParaRPr lang="en-US" altLang="ko-KR" sz="1400" dirty="0"/>
          </a:p>
          <a:p>
            <a:r>
              <a:rPr lang="ko-KR" altLang="en-US" sz="1400" dirty="0"/>
              <a:t>사전에 데이터를 </a:t>
            </a:r>
            <a:r>
              <a:rPr lang="en-US" altLang="ko-KR" sz="1400" dirty="0"/>
              <a:t>tree.xlsx</a:t>
            </a:r>
            <a:r>
              <a:rPr lang="ko-KR" altLang="en-US" sz="1400" dirty="0"/>
              <a:t>에 옮기는 번거로움과</a:t>
            </a:r>
            <a:r>
              <a:rPr lang="en-US" altLang="ko-KR" sz="1400" dirty="0"/>
              <a:t>, tree.xlsx</a:t>
            </a:r>
            <a:r>
              <a:rPr lang="ko-KR" altLang="en-US" sz="1400" dirty="0"/>
              <a:t>로 전부 옮겨지지 않으면 그래프가 그려지지 않는 </a:t>
            </a:r>
            <a:r>
              <a:rPr lang="ko-KR" altLang="en-US" sz="1400" dirty="0">
                <a:solidFill>
                  <a:srgbClr val="FF0000"/>
                </a:solidFill>
              </a:rPr>
              <a:t>오류 발생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/>
              <a:t>추가기능</a:t>
            </a:r>
            <a:r>
              <a:rPr lang="en-US" altLang="ko-KR" sz="1400" dirty="0"/>
              <a:t>1. </a:t>
            </a:r>
            <a:r>
              <a:rPr lang="ko-KR" altLang="en-US" sz="1400" dirty="0"/>
              <a:t>따라서 </a:t>
            </a:r>
            <a:r>
              <a:rPr lang="ko-KR" altLang="en-US" sz="1400" dirty="0">
                <a:solidFill>
                  <a:srgbClr val="FF0000"/>
                </a:solidFill>
              </a:rPr>
              <a:t>데이터베이스에서</a:t>
            </a:r>
            <a:r>
              <a:rPr lang="ko-KR" altLang="en-US" sz="1400" dirty="0"/>
              <a:t> 데이터를 불러와서 그래프 작성 필요</a:t>
            </a:r>
            <a:endParaRPr lang="en-US" altLang="ko-KR" sz="1400" dirty="0"/>
          </a:p>
          <a:p>
            <a:r>
              <a:rPr lang="ko-KR" altLang="en-US" sz="1400" dirty="0"/>
              <a:t>다만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데이터를 그래프로 </a:t>
            </a:r>
            <a:r>
              <a:rPr lang="ko-KR" altLang="en-US" sz="1400" dirty="0">
                <a:solidFill>
                  <a:srgbClr val="FF0000"/>
                </a:solidFill>
              </a:rPr>
              <a:t>출력</a:t>
            </a:r>
            <a:r>
              <a:rPr lang="ko-KR" altLang="en-US" sz="1400" dirty="0"/>
              <a:t>하기 위해 </a:t>
            </a:r>
            <a:r>
              <a:rPr lang="ko-KR" altLang="en-US" sz="1400" dirty="0">
                <a:solidFill>
                  <a:srgbClr val="FF0000"/>
                </a:solidFill>
              </a:rPr>
              <a:t>변환하는</a:t>
            </a:r>
            <a:r>
              <a:rPr lang="ko-KR" altLang="en-US" sz="1400" dirty="0"/>
              <a:t> 작업</a:t>
            </a:r>
            <a:r>
              <a:rPr lang="en-US" altLang="ko-KR" sz="1400" dirty="0"/>
              <a:t>, </a:t>
            </a:r>
            <a:r>
              <a:rPr lang="ko-KR" altLang="en-US" sz="1400" dirty="0"/>
              <a:t>그래프를 그리기 위해 데이터를 </a:t>
            </a:r>
            <a:r>
              <a:rPr lang="ko-KR" altLang="en-US" sz="1400" dirty="0">
                <a:solidFill>
                  <a:srgbClr val="FF0000"/>
                </a:solidFill>
              </a:rPr>
              <a:t>불러오는</a:t>
            </a:r>
            <a:r>
              <a:rPr lang="ko-KR" altLang="en-US" sz="1400" dirty="0"/>
              <a:t> 작업이 복잡하고 코드가 많아서 </a:t>
            </a:r>
            <a:endParaRPr lang="en-US" altLang="ko-KR" sz="1400" dirty="0"/>
          </a:p>
          <a:p>
            <a:r>
              <a:rPr lang="ko-KR" altLang="en-US" sz="1400" dirty="0"/>
              <a:t>대대적인 수정이 필요함</a:t>
            </a:r>
            <a:r>
              <a:rPr lang="en-US" altLang="ko-KR" sz="1400" dirty="0"/>
              <a:t>. (</a:t>
            </a:r>
            <a:r>
              <a:rPr lang="ko-KR" altLang="en-US" sz="1400" dirty="0"/>
              <a:t>많은 시행착오와 많은 시간 예상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문제</a:t>
            </a:r>
            <a:r>
              <a:rPr lang="en-US" altLang="ko-KR" sz="1400" dirty="0"/>
              <a:t>2. </a:t>
            </a:r>
            <a:r>
              <a:rPr lang="ko-KR" altLang="en-US" sz="1400" dirty="0"/>
              <a:t>전임자의 </a:t>
            </a:r>
            <a:r>
              <a:rPr lang="en-US" altLang="ko-KR" sz="1400" dirty="0" err="1"/>
              <a:t>pycharm</a:t>
            </a:r>
            <a:r>
              <a:rPr lang="en-US" altLang="ko-KR" sz="1400" dirty="0"/>
              <a:t> professional </a:t>
            </a:r>
            <a:r>
              <a:rPr lang="ko-KR" altLang="en-US" sz="1400" dirty="0"/>
              <a:t>사용 만료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 err="1"/>
              <a:t>Pycharm</a:t>
            </a:r>
            <a:r>
              <a:rPr lang="en-US" altLang="ko-KR" sz="1400" dirty="0"/>
              <a:t> community </a:t>
            </a:r>
            <a:r>
              <a:rPr lang="ko-KR" altLang="en-US" sz="1400" dirty="0"/>
              <a:t>다운로드로 인해 파이썬 인터프리터 설정 중 패키지 존재하지만 </a:t>
            </a:r>
            <a:r>
              <a:rPr lang="en-US" altLang="ko-KR" sz="1400" dirty="0"/>
              <a:t>import </a:t>
            </a:r>
            <a:r>
              <a:rPr lang="ko-KR" altLang="en-US" sz="1400" dirty="0"/>
              <a:t>오류 발생으로 인해 실행 불가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B69D9-692B-0888-5165-338ED12F0C67}"/>
              </a:ext>
            </a:extLst>
          </p:cNvPr>
          <p:cNvSpPr txBox="1"/>
          <p:nvPr/>
        </p:nvSpPr>
        <p:spPr>
          <a:xfrm>
            <a:off x="129225" y="3360777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lvl="1">
              <a:defRPr sz="1100" b="1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2pPr>
          </a:lstStyle>
          <a:p>
            <a:r>
              <a:rPr lang="ko-KR" altLang="en-US" dirty="0"/>
              <a:t>추가기능</a:t>
            </a:r>
            <a:r>
              <a:rPr lang="en-US" altLang="ko-KR" dirty="0"/>
              <a:t>2. </a:t>
            </a:r>
            <a:r>
              <a:rPr lang="ko-KR" altLang="en-US" dirty="0"/>
              <a:t>데이터 라벨 삽입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추가기능</a:t>
            </a:r>
            <a:r>
              <a:rPr lang="en-US" altLang="ko-KR" dirty="0"/>
              <a:t>3. plotter.py </a:t>
            </a:r>
            <a:r>
              <a:rPr lang="ko-KR" altLang="en-US" dirty="0"/>
              <a:t>파일의 클래스 모듈화 고려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208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B67EB4-8BDA-4314-AE35-3D462A0263BF}"/>
              </a:ext>
            </a:extLst>
          </p:cNvPr>
          <p:cNvSpPr/>
          <p:nvPr/>
        </p:nvSpPr>
        <p:spPr>
          <a:xfrm>
            <a:off x="171450" y="139874"/>
            <a:ext cx="11840660" cy="6566800"/>
          </a:xfrm>
          <a:prstGeom prst="rect">
            <a:avLst/>
          </a:prstGeom>
          <a:gradFill>
            <a:gsLst>
              <a:gs pos="25000">
                <a:srgbClr val="220E3F"/>
              </a:gs>
              <a:gs pos="48000">
                <a:srgbClr val="232D6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47E756-0541-4CE9-8F5C-6CE32F2B1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153129"/>
            <a:ext cx="11840660" cy="5553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841E8-7A3B-4E2D-8761-794C139CA823}"/>
              </a:ext>
            </a:extLst>
          </p:cNvPr>
          <p:cNvSpPr txBox="1"/>
          <p:nvPr/>
        </p:nvSpPr>
        <p:spPr>
          <a:xfrm>
            <a:off x="919413" y="810289"/>
            <a:ext cx="273475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84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Thank you.</a:t>
            </a:r>
            <a:endParaRPr lang="ko-KR" altLang="en-US" sz="384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18A57B62-F860-D6BB-361C-F3A7D7652813}"/>
              </a:ext>
            </a:extLst>
          </p:cNvPr>
          <p:cNvSpPr txBox="1"/>
          <p:nvPr/>
        </p:nvSpPr>
        <p:spPr>
          <a:xfrm>
            <a:off x="268069" y="121997"/>
            <a:ext cx="41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01 </a:t>
            </a:r>
            <a:r>
              <a:rPr lang="ko-KR" altLang="en-US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0795B2-463B-8BAE-36CF-FD3819571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85" y="755314"/>
            <a:ext cx="3809328" cy="5137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B82205-90B8-4C97-DFCF-6CA8C8D0B462}"/>
              </a:ext>
            </a:extLst>
          </p:cNvPr>
          <p:cNvSpPr txBox="1"/>
          <p:nvPr/>
        </p:nvSpPr>
        <p:spPr>
          <a:xfrm>
            <a:off x="1580000" y="1173480"/>
            <a:ext cx="1142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디자인파일</a:t>
            </a:r>
            <a:endParaRPr lang="en-US" altLang="ko-KR" sz="105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DD6C2-CCBB-32A0-C66D-C61BF8A08E5B}"/>
              </a:ext>
            </a:extLst>
          </p:cNvPr>
          <p:cNvSpPr txBox="1"/>
          <p:nvPr/>
        </p:nvSpPr>
        <p:spPr>
          <a:xfrm>
            <a:off x="1784652" y="1461590"/>
            <a:ext cx="213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맵핑 완료된 엑셀파일</a:t>
            </a:r>
            <a:endParaRPr lang="en-US" altLang="ko-KR" sz="105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34296-2B26-8829-9922-3CD993754BC3}"/>
              </a:ext>
            </a:extLst>
          </p:cNvPr>
          <p:cNvSpPr txBox="1"/>
          <p:nvPr/>
        </p:nvSpPr>
        <p:spPr>
          <a:xfrm>
            <a:off x="1989304" y="1722451"/>
            <a:ext cx="213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맵핑 전 </a:t>
            </a:r>
            <a:r>
              <a:rPr lang="en-US" altLang="ko-KR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sav </a:t>
            </a:r>
            <a:r>
              <a:rPr lang="ko-KR" altLang="en-US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</a:t>
            </a:r>
            <a:endParaRPr lang="en-US" altLang="ko-KR" sz="105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BE47A8-DF69-15A5-D9A7-18B288F9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927" y="755313"/>
            <a:ext cx="2789455" cy="5137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B82205-90B8-4C97-DFCF-6CA8C8D0B462}"/>
              </a:ext>
            </a:extLst>
          </p:cNvPr>
          <p:cNvSpPr txBox="1"/>
          <p:nvPr/>
        </p:nvSpPr>
        <p:spPr>
          <a:xfrm>
            <a:off x="5714372" y="4068703"/>
            <a:ext cx="1671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plotter </a:t>
            </a:r>
            <a:r>
              <a:rPr lang="ko-KR" altLang="en-US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설치파일</a:t>
            </a:r>
            <a:endParaRPr lang="en-US" altLang="ko-KR" sz="105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28DBA-02B5-7116-0A99-21D4A823F588}"/>
              </a:ext>
            </a:extLst>
          </p:cNvPr>
          <p:cNvSpPr txBox="1"/>
          <p:nvPr/>
        </p:nvSpPr>
        <p:spPr>
          <a:xfrm>
            <a:off x="1784652" y="3706905"/>
            <a:ext cx="213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</a:t>
            </a:r>
            <a:r>
              <a:rPr lang="en-US" altLang="ko-KR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처리</a:t>
            </a:r>
            <a:endParaRPr lang="en-US" altLang="ko-KR" sz="105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6574F-1D8D-BB2C-0835-25464A9D93D8}"/>
              </a:ext>
            </a:extLst>
          </p:cNvPr>
          <p:cNvSpPr txBox="1"/>
          <p:nvPr/>
        </p:nvSpPr>
        <p:spPr>
          <a:xfrm>
            <a:off x="1989304" y="2558783"/>
            <a:ext cx="213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클라이언트 측 </a:t>
            </a:r>
            <a:r>
              <a:rPr lang="ko-KR" altLang="en-US" sz="1050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콜백</a:t>
            </a:r>
            <a:r>
              <a:rPr lang="ko-KR" altLang="en-US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en-US" altLang="ko-KR" sz="105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690A5-E0B6-FF23-E7E5-19AF29DC8137}"/>
              </a:ext>
            </a:extLst>
          </p:cNvPr>
          <p:cNvSpPr txBox="1"/>
          <p:nvPr/>
        </p:nvSpPr>
        <p:spPr>
          <a:xfrm>
            <a:off x="2252371" y="2867190"/>
            <a:ext cx="213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Tree.xlsx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D1B91-6322-6A85-9745-34E1A7F07F40}"/>
              </a:ext>
            </a:extLst>
          </p:cNvPr>
          <p:cNvSpPr txBox="1"/>
          <p:nvPr/>
        </p:nvSpPr>
        <p:spPr>
          <a:xfrm>
            <a:off x="1652750" y="2273775"/>
            <a:ext cx="213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Web </a:t>
            </a:r>
            <a:r>
              <a:rPr lang="en-US" altLang="ko-KR" sz="1050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  <a:endParaRPr lang="en-US" altLang="ko-KR" sz="105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E281B-B0A4-E596-6E64-81E1014E18E8}"/>
              </a:ext>
            </a:extLst>
          </p:cNvPr>
          <p:cNvSpPr txBox="1"/>
          <p:nvPr/>
        </p:nvSpPr>
        <p:spPr>
          <a:xfrm>
            <a:off x="6184634" y="5418537"/>
            <a:ext cx="213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멀티스레드</a:t>
            </a:r>
            <a:r>
              <a:rPr lang="ko-KR" altLang="en-US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en-US" altLang="ko-KR" sz="105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DF255-069C-4490-E409-79959088AC23}"/>
              </a:ext>
            </a:extLst>
          </p:cNvPr>
          <p:cNvSpPr txBox="1"/>
          <p:nvPr/>
        </p:nvSpPr>
        <p:spPr>
          <a:xfrm>
            <a:off x="5786241" y="3807093"/>
            <a:ext cx="2138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메인</a:t>
            </a:r>
            <a:endParaRPr lang="en-US" altLang="ko-KR" sz="105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10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C7926-00BB-3733-D355-16EE3430AF70}"/>
              </a:ext>
            </a:extLst>
          </p:cNvPr>
          <p:cNvSpPr txBox="1"/>
          <p:nvPr/>
        </p:nvSpPr>
        <p:spPr>
          <a:xfrm>
            <a:off x="2459564" y="1073230"/>
            <a:ext cx="67105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Unit:</a:t>
            </a:r>
          </a:p>
          <a:p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Mapping: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__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init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__(self, path=None)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set_map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path_xlsx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apply_map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mapping)</a:t>
            </a:r>
          </a:p>
          <a:p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Sav2Bin: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__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init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__(self):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__del__(self)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__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getstate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__(self):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preprocess_mp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file,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onefile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preprocess(self, paths,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one_file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=False,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skip_on_exist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=True):</a:t>
            </a:r>
          </a:p>
          <a:p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Processor: 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__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init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__(self):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set_spu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(wav,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hanning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=True,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oneside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=True, rms=True, norm=True,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filter_n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=0):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zerosum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(wav):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integral(x, dx, unit='mm’):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cumtrapz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ys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dx=1.0):</a:t>
            </a:r>
          </a:p>
          <a:p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Trend_Analayzer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__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init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__(self,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path_data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='',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path_xlsx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=''):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get_data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path_data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concat_data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paths_data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 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create_mapping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path_xlsx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subset(self,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time_min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time_max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machine, datatype):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apply_mapping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mapping):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get_fig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time_min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time_max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machine, datatype, dim):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8A57B62-F860-D6BB-361C-F3A7D7652813}"/>
              </a:ext>
            </a:extLst>
          </p:cNvPr>
          <p:cNvSpPr txBox="1"/>
          <p:nvPr/>
        </p:nvSpPr>
        <p:spPr>
          <a:xfrm>
            <a:off x="268069" y="121997"/>
            <a:ext cx="41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02 </a:t>
            </a:r>
            <a:r>
              <a:rPr lang="ko-KR" altLang="en-US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코드요약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82205-90B8-4C97-DFCF-6CA8C8D0B462}"/>
              </a:ext>
            </a:extLst>
          </p:cNvPr>
          <p:cNvSpPr txBox="1"/>
          <p:nvPr/>
        </p:nvSpPr>
        <p:spPr>
          <a:xfrm>
            <a:off x="134101" y="734676"/>
            <a:ext cx="114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plotter.py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B9B3D0F-5FA2-9E4F-C658-BD4C891E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1" y="1073230"/>
            <a:ext cx="2162477" cy="30103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40A573-2017-B68E-6AF8-813E3272C6C2}"/>
              </a:ext>
            </a:extLst>
          </p:cNvPr>
          <p:cNvSpPr txBox="1"/>
          <p:nvPr/>
        </p:nvSpPr>
        <p:spPr>
          <a:xfrm>
            <a:off x="3396596" y="1074312"/>
            <a:ext cx="32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단위 클래스</a:t>
            </a:r>
            <a:r>
              <a:rPr lang="en-US" altLang="ko-KR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가속도</a:t>
            </a:r>
            <a:r>
              <a:rPr lang="en-US" altLang="ko-KR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속도</a:t>
            </a:r>
            <a:r>
              <a:rPr lang="en-US" altLang="ko-KR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거리</a:t>
            </a:r>
            <a:r>
              <a:rPr lang="en-US" altLang="ko-KR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정보</a:t>
            </a:r>
            <a:r>
              <a:rPr lang="en-US" altLang="ko-KR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(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벡터 크기계산</a:t>
            </a:r>
            <a:r>
              <a:rPr lang="en-US" altLang="ko-KR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함수</a:t>
            </a:r>
            <a:endParaRPr lang="en-US" altLang="ko-KR" sz="900" b="1" dirty="0">
              <a:solidFill>
                <a:srgbClr val="FF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9C89F5-8CD6-2A3D-79A9-2C5413E93FDA}"/>
              </a:ext>
            </a:extLst>
          </p:cNvPr>
          <p:cNvSpPr txBox="1"/>
          <p:nvPr/>
        </p:nvSpPr>
        <p:spPr>
          <a:xfrm>
            <a:off x="4995734" y="1440591"/>
            <a:ext cx="18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생성자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set_map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() or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빈 변수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2FBE77-1E95-B96B-CBA3-3942605CE3FD}"/>
              </a:ext>
            </a:extLst>
          </p:cNvPr>
          <p:cNvSpPr txBox="1"/>
          <p:nvPr/>
        </p:nvSpPr>
        <p:spPr>
          <a:xfrm>
            <a:off x="4975735" y="1632035"/>
            <a:ext cx="18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엑셀파일로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매핑할정보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저장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D4A111-6789-5346-5A98-EB2105B1BF65}"/>
              </a:ext>
            </a:extLst>
          </p:cNvPr>
          <p:cNvSpPr txBox="1"/>
          <p:nvPr/>
        </p:nvSpPr>
        <p:spPr>
          <a:xfrm>
            <a:off x="5561692" y="1823479"/>
            <a:ext cx="18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매핑적용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98E5DC-225C-F865-7921-87179DDA1A90}"/>
              </a:ext>
            </a:extLst>
          </p:cNvPr>
          <p:cNvSpPr txBox="1"/>
          <p:nvPr/>
        </p:nvSpPr>
        <p:spPr>
          <a:xfrm>
            <a:off x="3624734" y="1282780"/>
            <a:ext cx="18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매핑클래스</a:t>
            </a:r>
            <a:endParaRPr lang="en-US" altLang="ko-KR" sz="900" b="1" dirty="0">
              <a:solidFill>
                <a:srgbClr val="FF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A8AB73-127F-C051-FB46-1757CC6D0FFB}"/>
              </a:ext>
            </a:extLst>
          </p:cNvPr>
          <p:cNvSpPr txBox="1"/>
          <p:nvPr/>
        </p:nvSpPr>
        <p:spPr>
          <a:xfrm>
            <a:off x="3469501" y="2002554"/>
            <a:ext cx="1944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Sav 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파일을 </a:t>
            </a:r>
            <a:r>
              <a:rPr lang="en-US" altLang="ko-KR" sz="900" b="1" dirty="0" err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parguest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반환</a:t>
            </a:r>
            <a:endParaRPr lang="en-US" altLang="ko-KR" sz="900" b="1" dirty="0">
              <a:solidFill>
                <a:srgbClr val="FF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65A9D-F5E7-9DD9-586E-580A0F6DD0A2}"/>
              </a:ext>
            </a:extLst>
          </p:cNvPr>
          <p:cNvSpPr txBox="1"/>
          <p:nvPr/>
        </p:nvSpPr>
        <p:spPr>
          <a:xfrm>
            <a:off x="4176623" y="2195810"/>
            <a:ext cx="32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생성자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멀티프로세스 객체 생성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D74EEE-E300-9790-D69E-BAF018DDEF47}"/>
              </a:ext>
            </a:extLst>
          </p:cNvPr>
          <p:cNvSpPr txBox="1"/>
          <p:nvPr/>
        </p:nvSpPr>
        <p:spPr>
          <a:xfrm>
            <a:off x="4176623" y="2366546"/>
            <a:ext cx="18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소멸자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72C71-9F60-0A1D-6B6B-41D90AAE4B74}"/>
              </a:ext>
            </a:extLst>
          </p:cNvPr>
          <p:cNvSpPr txBox="1"/>
          <p:nvPr/>
        </p:nvSpPr>
        <p:spPr>
          <a:xfrm>
            <a:off x="5561692" y="2749665"/>
            <a:ext cx="32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단일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.sav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전처리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parquest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반환 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7B6441-FFEB-5D41-0A71-F8C1D7D14734}"/>
              </a:ext>
            </a:extLst>
          </p:cNvPr>
          <p:cNvSpPr txBox="1"/>
          <p:nvPr/>
        </p:nvSpPr>
        <p:spPr>
          <a:xfrm>
            <a:off x="7302896" y="2951093"/>
            <a:ext cx="18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여러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.sav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전처리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7C1EC4-8F31-4272-0A54-24AD2ABD7345}"/>
              </a:ext>
            </a:extLst>
          </p:cNvPr>
          <p:cNvSpPr txBox="1"/>
          <p:nvPr/>
        </p:nvSpPr>
        <p:spPr>
          <a:xfrm>
            <a:off x="8647805" y="3462851"/>
            <a:ext cx="34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입력된 </a:t>
            </a:r>
            <a:r>
              <a:rPr lang="ko-KR" altLang="en-US" sz="900" b="1" u="sng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웨이브폼 데이터를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스펙트럼으로 변환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</a:t>
            </a:r>
            <a:r>
              <a:rPr lang="en-US" altLang="ko-KR" sz="7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7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labview</a:t>
            </a:r>
            <a:r>
              <a:rPr lang="ko-KR" altLang="en-US" sz="7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그래프</a:t>
            </a:r>
            <a:r>
              <a:rPr lang="en-US" altLang="ko-KR" sz="7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860F51-1420-22AA-501A-887D1C6AFAB0}"/>
              </a:ext>
            </a:extLst>
          </p:cNvPr>
          <p:cNvSpPr txBox="1"/>
          <p:nvPr/>
        </p:nvSpPr>
        <p:spPr>
          <a:xfrm>
            <a:off x="4243149" y="3660941"/>
            <a:ext cx="2299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평균계산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평균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중앙화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79847C-0DDF-C26D-2705-54767D610950}"/>
              </a:ext>
            </a:extLst>
          </p:cNvPr>
          <p:cNvSpPr txBox="1"/>
          <p:nvPr/>
        </p:nvSpPr>
        <p:spPr>
          <a:xfrm>
            <a:off x="5062259" y="3859736"/>
            <a:ext cx="18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가속도 데이터 적분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속도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ED8D05-C35F-D3B0-D7D4-F934FAF709E9}"/>
              </a:ext>
            </a:extLst>
          </p:cNvPr>
          <p:cNvSpPr txBox="1"/>
          <p:nvPr/>
        </p:nvSpPr>
        <p:spPr>
          <a:xfrm>
            <a:off x="4742581" y="4039189"/>
            <a:ext cx="18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적분값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누적합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6925B5-9467-EAC5-97BA-C3FDE644E2B6}"/>
              </a:ext>
            </a:extLst>
          </p:cNvPr>
          <p:cNvSpPr txBox="1"/>
          <p:nvPr/>
        </p:nvSpPr>
        <p:spPr>
          <a:xfrm>
            <a:off x="3642151" y="3132107"/>
            <a:ext cx="18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변환</a:t>
            </a:r>
            <a:endParaRPr lang="en-US" altLang="ko-KR" sz="900" b="1" dirty="0">
              <a:solidFill>
                <a:srgbClr val="FF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68367-C45A-46F9-0620-6E66ED97241C}"/>
              </a:ext>
            </a:extLst>
          </p:cNvPr>
          <p:cNvSpPr txBox="1"/>
          <p:nvPr/>
        </p:nvSpPr>
        <p:spPr>
          <a:xfrm>
            <a:off x="4083310" y="4218642"/>
            <a:ext cx="18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적분값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 err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누적합</a:t>
            </a:r>
            <a:endParaRPr lang="en-US" altLang="ko-KR" sz="900" b="1" dirty="0">
              <a:solidFill>
                <a:srgbClr val="FF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B3BFC-2D20-87D5-8741-A4851279E773}"/>
              </a:ext>
            </a:extLst>
          </p:cNvPr>
          <p:cNvSpPr txBox="1"/>
          <p:nvPr/>
        </p:nvSpPr>
        <p:spPr>
          <a:xfrm>
            <a:off x="5074558" y="4572217"/>
            <a:ext cx="263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파일 읽기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parquest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or csv)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FDADB-7852-42D8-6425-9367E4900523}"/>
              </a:ext>
            </a:extLst>
          </p:cNvPr>
          <p:cNvSpPr txBox="1"/>
          <p:nvPr/>
        </p:nvSpPr>
        <p:spPr>
          <a:xfrm>
            <a:off x="5962258" y="4368357"/>
            <a:ext cx="3410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get_data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(),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데이터셋 로드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변수에 데이터 저장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39E89-8016-DF36-853B-33C94934B14E}"/>
              </a:ext>
            </a:extLst>
          </p:cNvPr>
          <p:cNvSpPr txBox="1"/>
          <p:nvPr/>
        </p:nvSpPr>
        <p:spPr>
          <a:xfrm>
            <a:off x="5282399" y="4754816"/>
            <a:ext cx="263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새로운 데이터셋을 기존 데이터셋에 추가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4081D-9AD2-A106-E2E6-4D6BF595E9CC}"/>
              </a:ext>
            </a:extLst>
          </p:cNvPr>
          <p:cNvSpPr txBox="1"/>
          <p:nvPr/>
        </p:nvSpPr>
        <p:spPr>
          <a:xfrm>
            <a:off x="5442151" y="4931713"/>
            <a:ext cx="263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설비명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opc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명 맵핑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7E75C-6C1B-B2EE-EBF0-C4667AFDF360}"/>
              </a:ext>
            </a:extLst>
          </p:cNvPr>
          <p:cNvSpPr txBox="1"/>
          <p:nvPr/>
        </p:nvSpPr>
        <p:spPr>
          <a:xfrm>
            <a:off x="7099908" y="5114312"/>
            <a:ext cx="263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데이터셋에서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조건에따른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서브셋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생성 반환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21AD1-08F6-69DE-A786-386BAA0070E8}"/>
              </a:ext>
            </a:extLst>
          </p:cNvPr>
          <p:cNvSpPr txBox="1"/>
          <p:nvPr/>
        </p:nvSpPr>
        <p:spPr>
          <a:xfrm>
            <a:off x="5903676" y="5318172"/>
            <a:ext cx="263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매핑적용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맵핑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오류시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매핑값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미반환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E3B9EE-7F29-C682-46E7-A7A6FCF070FA}"/>
              </a:ext>
            </a:extLst>
          </p:cNvPr>
          <p:cNvSpPr txBox="1"/>
          <p:nvPr/>
        </p:nvSpPr>
        <p:spPr>
          <a:xfrm>
            <a:off x="7302896" y="5495069"/>
            <a:ext cx="263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그래프 생성 반환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69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B82205-90B8-4C97-DFCF-6CA8C8D0B462}"/>
              </a:ext>
            </a:extLst>
          </p:cNvPr>
          <p:cNvSpPr txBox="1"/>
          <p:nvPr/>
        </p:nvSpPr>
        <p:spPr>
          <a:xfrm>
            <a:off x="134101" y="734676"/>
            <a:ext cx="114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plotter.py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07FAF-B822-4785-4FB6-06F988E4C7FC}"/>
              </a:ext>
            </a:extLst>
          </p:cNvPr>
          <p:cNvSpPr txBox="1"/>
          <p:nvPr/>
        </p:nvSpPr>
        <p:spPr>
          <a:xfrm>
            <a:off x="2442710" y="1073230"/>
            <a:ext cx="94880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lvl="1">
              <a:defRPr sz="1000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2pPr>
          </a:lstStyle>
          <a:p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Data_Analayzer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fft</a:t>
            </a:r>
            <a:r>
              <a:rPr lang="en-US" altLang="ko-KR" sz="1200" dirty="0"/>
              <a:t>(self, </a:t>
            </a:r>
            <a:r>
              <a:rPr lang="en-US" altLang="ko-KR" sz="1200" dirty="0" err="1"/>
              <a:t>datas</a:t>
            </a:r>
            <a:r>
              <a:rPr lang="en-US" altLang="ko-KR" sz="1200" dirty="0"/>
              <a:t>, norm=True, skip=0, </a:t>
            </a:r>
            <a:r>
              <a:rPr lang="en-US" altLang="ko-KR" sz="1200" dirty="0" err="1"/>
              <a:t>fft_range</a:t>
            </a:r>
            <a:r>
              <a:rPr lang="en-US" altLang="ko-KR" sz="1200" dirty="0"/>
              <a:t>=None, unit=</a:t>
            </a:r>
            <a:r>
              <a:rPr lang="en-US" altLang="ko-KR" sz="1200" dirty="0" err="1"/>
              <a:t>Unit.acc</a:t>
            </a:r>
            <a:r>
              <a:rPr lang="en-US" altLang="ko-KR" sz="1200" dirty="0"/>
              <a:t>, res=None):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get_tdms</a:t>
            </a:r>
            <a:r>
              <a:rPr lang="en-US" altLang="ko-KR" sz="1200" dirty="0"/>
              <a:t>(self, paths):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get_fig</a:t>
            </a:r>
            <a:r>
              <a:rPr lang="en-US" altLang="ko-KR" sz="1200" dirty="0"/>
              <a:t>(self, </a:t>
            </a:r>
            <a:r>
              <a:rPr lang="en-US" altLang="ko-KR" sz="1200" dirty="0" err="1"/>
              <a:t>draw_forms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draw_types</a:t>
            </a:r>
            <a:r>
              <a:rPr lang="en-US" altLang="ko-KR" sz="1200" dirty="0"/>
              <a:t>, dim, </a:t>
            </a:r>
            <a:r>
              <a:rPr lang="en-US" altLang="ko-KR" sz="1200" dirty="0" err="1"/>
              <a:t>chs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xr</a:t>
            </a:r>
            <a:r>
              <a:rPr lang="en-US" altLang="ko-KR" sz="1200" dirty="0"/>
              <a:t>=None, res=None, paths=None):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get_plot</a:t>
            </a:r>
            <a:r>
              <a:rPr lang="en-US" altLang="ko-KR" sz="1200" dirty="0"/>
              <a:t>(self, </a:t>
            </a:r>
            <a:r>
              <a:rPr lang="en-US" altLang="ko-KR" sz="1200" dirty="0" err="1"/>
              <a:t>data_n</a:t>
            </a:r>
            <a:r>
              <a:rPr lang="en-US" altLang="ko-KR" sz="1200" dirty="0"/>
              <a:t>, options):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update_fig</a:t>
            </a:r>
            <a:r>
              <a:rPr lang="en-US" altLang="ko-KR" sz="1200" dirty="0"/>
              <a:t>(self, fig, </a:t>
            </a:r>
            <a:r>
              <a:rPr lang="en-US" altLang="ko-KR" sz="1200" dirty="0" err="1"/>
              <a:t>datas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xaxis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ch_names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name_x</a:t>
            </a:r>
            <a:r>
              <a:rPr lang="en-US" altLang="ko-KR" sz="1200" dirty="0"/>
              <a:t>='x', </a:t>
            </a:r>
            <a:r>
              <a:rPr lang="en-US" altLang="ko-KR" sz="1200" dirty="0" err="1"/>
              <a:t>name_y</a:t>
            </a:r>
            <a:r>
              <a:rPr lang="en-US" altLang="ko-KR" sz="1200" dirty="0"/>
              <a:t>=‘y’, coord=(None, None), </a:t>
            </a:r>
            <a:r>
              <a:rPr lang="en-US" altLang="ko-KR" sz="1200" dirty="0" err="1"/>
              <a:t>showlegend</a:t>
            </a:r>
            <a:r>
              <a:rPr lang="en-US" altLang="ko-KR" sz="1200" dirty="0"/>
              <a:t>=True, </a:t>
            </a:r>
            <a:r>
              <a:rPr lang="en-US" altLang="ko-KR" sz="1200" dirty="0" err="1"/>
              <a:t>spikemode</a:t>
            </a:r>
            <a:r>
              <a:rPr lang="en-US" altLang="ko-KR" sz="1200" dirty="0"/>
              <a:t>='</a:t>
            </a:r>
            <a:r>
              <a:rPr lang="en-US" altLang="ko-KR" sz="1200" dirty="0" err="1"/>
              <a:t>toaxis</a:t>
            </a:r>
            <a:r>
              <a:rPr lang="en-US" altLang="ko-KR" sz="1200" dirty="0"/>
              <a:t>', dim='2d'):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update_trace</a:t>
            </a:r>
            <a:r>
              <a:rPr lang="en-US" altLang="ko-KR" sz="1200" dirty="0"/>
              <a:t>(self, fig, </a:t>
            </a:r>
            <a:r>
              <a:rPr lang="en-US" altLang="ko-KR" sz="1200" dirty="0" err="1"/>
              <a:t>sp_p</a:t>
            </a:r>
            <a:r>
              <a:rPr lang="en-US" altLang="ko-KR" sz="1200" dirty="0"/>
              <a:t>, step, options, form, </a:t>
            </a:r>
            <a:r>
              <a:rPr lang="en-US" altLang="ko-KR" sz="1200" dirty="0" err="1"/>
              <a:t>ftype</a:t>
            </a:r>
            <a:r>
              <a:rPr lang="en-US" altLang="ko-KR" sz="1200" dirty="0"/>
              <a:t>, center=0, </a:t>
            </a:r>
            <a:r>
              <a:rPr lang="en-US" altLang="ko-KR" sz="1200" dirty="0" err="1"/>
              <a:t>ype_t</a:t>
            </a:r>
            <a:r>
              <a:rPr lang="en-US" altLang="ko-KR" sz="1200" dirty="0"/>
              <a:t>='h’, num=10, offset=0, </a:t>
            </a:r>
            <a:r>
              <a:rPr lang="en-US" altLang="ko-KR" sz="1200" dirty="0" err="1"/>
              <a:t>clk_n</a:t>
            </a:r>
            <a:r>
              <a:rPr lang="en-US" altLang="ko-KR" sz="1200" dirty="0"/>
              <a:t>=0):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update_annotation</a:t>
            </a:r>
            <a:r>
              <a:rPr lang="en-US" altLang="ko-KR" sz="1200" dirty="0"/>
              <a:t>(self, fig, </a:t>
            </a:r>
            <a:r>
              <a:rPr lang="en-US" altLang="ko-KR" sz="1200" dirty="0" err="1"/>
              <a:t>data_n</a:t>
            </a:r>
            <a:r>
              <a:rPr lang="en-US" altLang="ko-KR" sz="1200" dirty="0"/>
              <a:t>, form, type, step, center=0, coord=(1, 1), </a:t>
            </a:r>
            <a:r>
              <a:rPr lang="en-US" altLang="ko-KR" sz="1200" dirty="0" err="1"/>
              <a:t>type_t</a:t>
            </a:r>
            <a:r>
              <a:rPr lang="en-US" altLang="ko-KR" sz="1200" dirty="0"/>
              <a:t>='h', flag=None, </a:t>
            </a:r>
            <a:r>
              <a:rPr lang="en-US" altLang="ko-KR" sz="1200" dirty="0" err="1"/>
              <a:t>plot_n</a:t>
            </a:r>
            <a:r>
              <a:rPr lang="en-US" altLang="ko-KR" sz="1200" dirty="0"/>
              <a:t>=1):</a:t>
            </a:r>
          </a:p>
          <a:p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TdmsTrendPlotter</a:t>
            </a:r>
            <a:r>
              <a:rPr lang="en-US" altLang="ko-KR" sz="1200" dirty="0"/>
              <a:t>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fig=None, paths=None, dates=None):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init_dat</a:t>
            </a:r>
            <a:r>
              <a:rPr lang="en-US" altLang="ko-KR" sz="1200" dirty="0"/>
              <a:t>(self):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set_res</a:t>
            </a:r>
            <a:r>
              <a:rPr lang="en-US" altLang="ko-KR" sz="1200" dirty="0"/>
              <a:t>(self):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set_dat</a:t>
            </a:r>
            <a:r>
              <a:rPr lang="en-US" altLang="ko-KR" sz="1200" dirty="0"/>
              <a:t>(self, </a:t>
            </a:r>
            <a:r>
              <a:rPr lang="en-US" altLang="ko-KR" sz="1200" dirty="0" err="1"/>
              <a:t>ch_names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freqs</a:t>
            </a:r>
            <a:r>
              <a:rPr lang="en-US" altLang="ko-KR" sz="1200" dirty="0"/>
              <a:t>=None, </a:t>
            </a:r>
            <a:r>
              <a:rPr lang="en-US" altLang="ko-KR" sz="1200" dirty="0" err="1"/>
              <a:t>spu_acc</a:t>
            </a:r>
            <a:r>
              <a:rPr lang="en-US" altLang="ko-KR" sz="1200" dirty="0"/>
              <a:t>=False, </a:t>
            </a:r>
            <a:r>
              <a:rPr lang="en-US" altLang="ko-KR" sz="1200" dirty="0" err="1"/>
              <a:t>spu_vel</a:t>
            </a:r>
            <a:r>
              <a:rPr lang="en-US" altLang="ko-KR" sz="1200" dirty="0"/>
              <a:t>=False, vel=False, </a:t>
            </a:r>
            <a:r>
              <a:rPr lang="en-US" altLang="ko-KR" sz="1200" dirty="0" err="1"/>
              <a:t>time_range</a:t>
            </a:r>
            <a:r>
              <a:rPr lang="en-US" altLang="ko-KR" sz="1200" dirty="0"/>
              <a:t>=None, </a:t>
            </a:r>
            <a:r>
              <a:rPr lang="en-US" altLang="ko-KR" sz="1200" dirty="0" err="1"/>
              <a:t>xrange</a:t>
            </a:r>
            <a:r>
              <a:rPr lang="en-US" altLang="ko-KR" sz="1200" dirty="0"/>
              <a:t>=None):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get_tdms</a:t>
            </a:r>
            <a:r>
              <a:rPr lang="en-US" altLang="ko-KR" sz="1200" dirty="0"/>
              <a:t>(self, path, </a:t>
            </a:r>
            <a:r>
              <a:rPr lang="en-US" altLang="ko-KR" sz="1200" dirty="0" err="1"/>
              <a:t>xr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ch_name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spu_acc</a:t>
            </a:r>
            <a:r>
              <a:rPr lang="en-US" altLang="ko-KR" sz="1200" dirty="0"/>
              <a:t>=False, </a:t>
            </a:r>
            <a:r>
              <a:rPr lang="en-US" altLang="ko-KR" sz="1200" dirty="0" err="1"/>
              <a:t>spu_vel</a:t>
            </a:r>
            <a:r>
              <a:rPr lang="en-US" altLang="ko-KR" sz="1200" dirty="0"/>
              <a:t>=False, vel=False, </a:t>
            </a:r>
            <a:r>
              <a:rPr lang="en-US" altLang="ko-KR" sz="1200" dirty="0" err="1"/>
              <a:t>xstep</a:t>
            </a:r>
            <a:r>
              <a:rPr lang="en-US" altLang="ko-KR" sz="1200" dirty="0"/>
              <a:t>=1):</a:t>
            </a:r>
          </a:p>
          <a:p>
            <a:pPr lvl="1"/>
            <a:r>
              <a:rPr lang="en-US" altLang="ko-KR" sz="1200" b="1" dirty="0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get_fig</a:t>
            </a:r>
            <a:r>
              <a:rPr lang="en-US" altLang="ko-KR" sz="1200" dirty="0"/>
              <a:t>(self, </a:t>
            </a:r>
            <a:r>
              <a:rPr lang="en-US" altLang="ko-KR" sz="1200" dirty="0" err="1"/>
              <a:t>freqs</a:t>
            </a:r>
            <a:r>
              <a:rPr lang="en-US" altLang="ko-KR" sz="1200" dirty="0"/>
              <a:t>=None, </a:t>
            </a:r>
            <a:r>
              <a:rPr lang="en-US" altLang="ko-KR" sz="1200" dirty="0" err="1"/>
              <a:t>m_avg</a:t>
            </a:r>
            <a:r>
              <a:rPr lang="en-US" altLang="ko-KR" sz="1200" dirty="0"/>
              <a:t>=0, datatype='</a:t>
            </a:r>
            <a:r>
              <a:rPr lang="en-US" altLang="ko-KR" sz="1200" dirty="0" err="1"/>
              <a:t>wav_acc</a:t>
            </a:r>
            <a:r>
              <a:rPr lang="en-US" altLang="ko-KR" sz="1200" dirty="0"/>
              <a:t>', margin=None, </a:t>
            </a:r>
            <a:r>
              <a:rPr lang="en-US" altLang="ko-KR" sz="1200" dirty="0" err="1"/>
              <a:t>camera_rate</a:t>
            </a:r>
            <a:r>
              <a:rPr lang="en-US" altLang="ko-KR" sz="1200" dirty="0"/>
              <a:t>=0.3, names=None, dim='2d', </a:t>
            </a:r>
            <a:r>
              <a:rPr lang="en-US" altLang="ko-KR" sz="1200" dirty="0" err="1"/>
              <a:t>xr</a:t>
            </a:r>
            <a:r>
              <a:rPr lang="en-US" altLang="ko-KR" sz="1200" dirty="0"/>
              <a:t>=0):</a:t>
            </a:r>
          </a:p>
          <a:p>
            <a:r>
              <a:rPr lang="en-US" altLang="ko-KR" sz="1200" dirty="0"/>
              <a:t>   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B9B3D0F-5FA2-9E4F-C658-BD4C891E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1" y="1073230"/>
            <a:ext cx="2162477" cy="3010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B0AF0-DFC1-E16C-7C09-C7E8EDFE7CEB}"/>
              </a:ext>
            </a:extLst>
          </p:cNvPr>
          <p:cNvSpPr txBox="1"/>
          <p:nvPr/>
        </p:nvSpPr>
        <p:spPr>
          <a:xfrm>
            <a:off x="4162952" y="1289800"/>
            <a:ext cx="180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변수선언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color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색상코드 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2EAAC-E15C-A6B1-0052-79E310DAE539}"/>
              </a:ext>
            </a:extLst>
          </p:cNvPr>
          <p:cNvSpPr txBox="1"/>
          <p:nvPr/>
        </p:nvSpPr>
        <p:spPr>
          <a:xfrm>
            <a:off x="8621739" y="1485796"/>
            <a:ext cx="2882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웨이브폼을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fft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고속푸리에변환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변환 함수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4B43BE-AE7D-0868-197D-8EDA14B8C53B}"/>
              </a:ext>
            </a:extLst>
          </p:cNvPr>
          <p:cNvSpPr txBox="1"/>
          <p:nvPr/>
        </p:nvSpPr>
        <p:spPr>
          <a:xfrm>
            <a:off x="4798676" y="1658287"/>
            <a:ext cx="404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Tdms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 읽기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가속도 데이터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샘플링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레이트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A8A50-E399-9C15-ECD3-FB624BE77263}"/>
              </a:ext>
            </a:extLst>
          </p:cNvPr>
          <p:cNvSpPr txBox="1"/>
          <p:nvPr/>
        </p:nvSpPr>
        <p:spPr>
          <a:xfrm>
            <a:off x="8900413" y="1830778"/>
            <a:ext cx="404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다중그래프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plotly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객체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생성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설정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138E3-190B-0D96-FD35-28B34C870B37}"/>
              </a:ext>
            </a:extLst>
          </p:cNvPr>
          <p:cNvSpPr txBox="1"/>
          <p:nvPr/>
        </p:nvSpPr>
        <p:spPr>
          <a:xfrm>
            <a:off x="5365272" y="2026774"/>
            <a:ext cx="4040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다중그래프 위치정보 얻기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4D4EB-4A20-404E-371A-14D02719CAFD}"/>
              </a:ext>
            </a:extLst>
          </p:cNvPr>
          <p:cNvSpPr txBox="1"/>
          <p:nvPr/>
        </p:nvSpPr>
        <p:spPr>
          <a:xfrm>
            <a:off x="10821616" y="2191794"/>
            <a:ext cx="150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다중그래프 업데이트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plotly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객체 업데이트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96765-05F9-6B28-4EC6-8D6EEA65C9D3}"/>
              </a:ext>
            </a:extLst>
          </p:cNvPr>
          <p:cNvSpPr txBox="1"/>
          <p:nvPr/>
        </p:nvSpPr>
        <p:spPr>
          <a:xfrm>
            <a:off x="10351352" y="2578390"/>
            <a:ext cx="1977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필요에 따라 그래프 삭제 및 추가 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43295-1CF7-F245-BEC3-6DD123109E83}"/>
              </a:ext>
            </a:extLst>
          </p:cNvPr>
          <p:cNvSpPr txBox="1"/>
          <p:nvPr/>
        </p:nvSpPr>
        <p:spPr>
          <a:xfrm>
            <a:off x="10821616" y="2796867"/>
            <a:ext cx="1977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주석 추가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삭제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FAE3D2-44BC-C210-2220-D11C9E7D8CE5}"/>
              </a:ext>
            </a:extLst>
          </p:cNvPr>
          <p:cNvSpPr txBox="1"/>
          <p:nvPr/>
        </p:nvSpPr>
        <p:spPr>
          <a:xfrm>
            <a:off x="4191862" y="3301292"/>
            <a:ext cx="1977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Self.dat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초기화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C57B7-ED60-652B-DABD-158EEECE7CBB}"/>
              </a:ext>
            </a:extLst>
          </p:cNvPr>
          <p:cNvSpPr txBox="1"/>
          <p:nvPr/>
        </p:nvSpPr>
        <p:spPr>
          <a:xfrm>
            <a:off x="6731566" y="3119883"/>
            <a:ext cx="1977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초기화 </a:t>
            </a:r>
            <a:r>
              <a:rPr lang="en-US" altLang="ko-KR" sz="900" dirty="0" err="1"/>
              <a:t>init_dat</a:t>
            </a:r>
            <a:r>
              <a:rPr lang="en-US" altLang="ko-KR" sz="900" dirty="0"/>
              <a:t> (), </a:t>
            </a:r>
            <a:r>
              <a:rPr lang="en-US" altLang="ko-KR" sz="900" dirty="0" err="1"/>
              <a:t>set_res</a:t>
            </a:r>
            <a:r>
              <a:rPr lang="en-US" altLang="ko-KR" sz="900" dirty="0"/>
              <a:t>(),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1C72A-B8F3-2D05-BE62-D80E55F73779}"/>
              </a:ext>
            </a:extLst>
          </p:cNvPr>
          <p:cNvSpPr txBox="1"/>
          <p:nvPr/>
        </p:nvSpPr>
        <p:spPr>
          <a:xfrm>
            <a:off x="4191862" y="3490319"/>
            <a:ext cx="3066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데이터해상도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(self.res),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시간간격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self.t_delta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설정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10E8D-706A-8E20-EC07-25FF30E6101B}"/>
              </a:ext>
            </a:extLst>
          </p:cNvPr>
          <p:cNvSpPr txBox="1"/>
          <p:nvPr/>
        </p:nvSpPr>
        <p:spPr>
          <a:xfrm>
            <a:off x="8996511" y="3489784"/>
            <a:ext cx="2132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Date format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슬라이싱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추출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F9D411-5DE9-2E6D-221D-5598586537E1}"/>
              </a:ext>
            </a:extLst>
          </p:cNvPr>
          <p:cNvSpPr txBox="1"/>
          <p:nvPr/>
        </p:nvSpPr>
        <p:spPr>
          <a:xfrm>
            <a:off x="9082236" y="3848777"/>
            <a:ext cx="2132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tdms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읽어서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 저장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830742-F197-3B0A-E1AD-48D579C31F2C}"/>
              </a:ext>
            </a:extLst>
          </p:cNvPr>
          <p:cNvSpPr txBox="1"/>
          <p:nvPr/>
        </p:nvSpPr>
        <p:spPr>
          <a:xfrm>
            <a:off x="9025355" y="4225041"/>
            <a:ext cx="2132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그래프 생성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70409-8FD8-09EB-CAAE-DCE7B99E0EB8}"/>
              </a:ext>
            </a:extLst>
          </p:cNvPr>
          <p:cNvSpPr txBox="1"/>
          <p:nvPr/>
        </p:nvSpPr>
        <p:spPr>
          <a:xfrm>
            <a:off x="268069" y="121997"/>
            <a:ext cx="41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02 </a:t>
            </a:r>
            <a:r>
              <a:rPr lang="ko-KR" altLang="en-US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코드요약</a:t>
            </a:r>
          </a:p>
        </p:txBody>
      </p:sp>
    </p:spTree>
    <p:extLst>
      <p:ext uri="{BB962C8B-B14F-4D97-AF65-F5344CB8AC3E}">
        <p14:creationId xmlns:p14="http://schemas.microsoft.com/office/powerpoint/2010/main" val="276254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B82205-90B8-4C97-DFCF-6CA8C8D0B462}"/>
              </a:ext>
            </a:extLst>
          </p:cNvPr>
          <p:cNvSpPr txBox="1"/>
          <p:nvPr/>
        </p:nvSpPr>
        <p:spPr>
          <a:xfrm>
            <a:off x="134101" y="734676"/>
            <a:ext cx="114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app.py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C7926-00BB-3733-D355-16EE3430AF70}"/>
              </a:ext>
            </a:extLst>
          </p:cNvPr>
          <p:cNvSpPr txBox="1"/>
          <p:nvPr/>
        </p:nvSpPr>
        <p:spPr>
          <a:xfrm>
            <a:off x="2599172" y="1213383"/>
            <a:ext cx="91315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Path:</a:t>
            </a:r>
          </a:p>
          <a:p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Web: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__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init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data_dir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trend_dir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=None, delay=999999, auth={'': ''}):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set_topbar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set_treenode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title, key,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chd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=None):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var_container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plotpage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sidemenu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trendmenu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tdms_trendmenu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datamenu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(self):</a:t>
            </a:r>
          </a:p>
          <a:p>
            <a:pPr lvl="1"/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@staticmethod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stack_path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(root,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cond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=''):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set_node_xlsx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xlsx,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col_n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=1, skip=None, last=0, key1='',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d_chd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=None):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find_data_file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filename):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layout_datepicker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min_date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max_date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init_date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id='date'):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layout_text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text, margin='',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className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='flex-white-size16'):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layout_graph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id, figure=None, dim='2d',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className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='w100h100', width=None,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titleText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=True):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layout_button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name, id, width='80%', margin='', title=None, border=None,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className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='flex-center-white'):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layout_loading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layout, id='',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fullscreen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=False):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layout_slider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id, min, max,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step_n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date=None, mark=True, value=None):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confirm_dialog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text, id):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radio(self, items, id):</a:t>
            </a:r>
          </a:p>
          <a:p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0FE90F-4B98-E5C0-CAF8-D30D4463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1" y="1216478"/>
            <a:ext cx="2219325" cy="163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D2868C-B9FC-101E-9191-A3A898DDBD1C}"/>
              </a:ext>
            </a:extLst>
          </p:cNvPr>
          <p:cNvSpPr txBox="1"/>
          <p:nvPr/>
        </p:nvSpPr>
        <p:spPr>
          <a:xfrm>
            <a:off x="3388160" y="1222165"/>
            <a:ext cx="3523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각 파일의 경로 저장</a:t>
            </a:r>
            <a:r>
              <a:rPr lang="en-US" altLang="ko-KR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절대경로를 통한 </a:t>
            </a:r>
            <a:r>
              <a:rPr lang="ko-KR" altLang="en-US" sz="900" b="1" dirty="0" err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상위디렉토리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 err="1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경로찾기</a:t>
            </a:r>
            <a:r>
              <a:rPr lang="en-US" altLang="ko-KR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54E48-71E5-5B5A-B4A4-3249CEDF1C69}"/>
              </a:ext>
            </a:extLst>
          </p:cNvPr>
          <p:cNvSpPr txBox="1"/>
          <p:nvPr/>
        </p:nvSpPr>
        <p:spPr>
          <a:xfrm>
            <a:off x="3388160" y="1401907"/>
            <a:ext cx="3523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Web</a:t>
            </a:r>
            <a:r>
              <a:rPr lang="ko-KR" altLang="en-US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페이지 생성 </a:t>
            </a:r>
            <a:r>
              <a:rPr lang="en-US" altLang="ko-KR" sz="9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BBBB1-132F-DA75-A039-ECDD74F27208}"/>
              </a:ext>
            </a:extLst>
          </p:cNvPr>
          <p:cNvSpPr txBox="1"/>
          <p:nvPr/>
        </p:nvSpPr>
        <p:spPr>
          <a:xfrm>
            <a:off x="7700872" y="1554202"/>
            <a:ext cx="3523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생성자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(Server , sidebar,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topbar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경로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변수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포맷 생성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3521-26EF-EC07-3737-DB80FFB91102}"/>
              </a:ext>
            </a:extLst>
          </p:cNvPr>
          <p:cNvSpPr txBox="1"/>
          <p:nvPr/>
        </p:nvSpPr>
        <p:spPr>
          <a:xfrm>
            <a:off x="4473747" y="1742726"/>
            <a:ext cx="3523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icon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461A9-D73A-9934-0E8B-380E2211A211}"/>
              </a:ext>
            </a:extLst>
          </p:cNvPr>
          <p:cNvSpPr txBox="1"/>
          <p:nvPr/>
        </p:nvSpPr>
        <p:spPr>
          <a:xfrm>
            <a:off x="5939010" y="1897382"/>
            <a:ext cx="3523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트리노드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생성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CAA13-BB32-C7C4-788D-FB129D02DF75}"/>
              </a:ext>
            </a:extLst>
          </p:cNvPr>
          <p:cNvSpPr txBox="1"/>
          <p:nvPr/>
        </p:nvSpPr>
        <p:spPr>
          <a:xfrm>
            <a:off x="4653135" y="2088045"/>
            <a:ext cx="3523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클라이언트 변수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html.label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F82A0-D0D0-7930-298F-FAA85BAFEDF2}"/>
              </a:ext>
            </a:extLst>
          </p:cNvPr>
          <p:cNvSpPr txBox="1"/>
          <p:nvPr/>
        </p:nvSpPr>
        <p:spPr>
          <a:xfrm>
            <a:off x="4653135" y="2251519"/>
            <a:ext cx="3523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플롯 그래프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7FC30-B452-0879-DBC2-77258EC52206}"/>
              </a:ext>
            </a:extLst>
          </p:cNvPr>
          <p:cNvSpPr txBox="1"/>
          <p:nvPr/>
        </p:nvSpPr>
        <p:spPr>
          <a:xfrm>
            <a:off x="4409295" y="2409145"/>
            <a:ext cx="3523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사이드바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(tree.xlsx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공장명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추출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포인트트리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타임트리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9F7CA3-76A0-8875-6C4F-51A1E0338C56}"/>
              </a:ext>
            </a:extLst>
          </p:cNvPr>
          <p:cNvSpPr txBox="1"/>
          <p:nvPr/>
        </p:nvSpPr>
        <p:spPr>
          <a:xfrm>
            <a:off x="4409295" y="2585842"/>
            <a:ext cx="3523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트렌드 분석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범위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파라미터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draw)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3C87D-0659-7F8C-CCD2-A8C348A13A7E}"/>
              </a:ext>
            </a:extLst>
          </p:cNvPr>
          <p:cNvSpPr txBox="1"/>
          <p:nvPr/>
        </p:nvSpPr>
        <p:spPr>
          <a:xfrm>
            <a:off x="4809889" y="2749964"/>
            <a:ext cx="3523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Tdms_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트렌드 분석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주파수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옵션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draw)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FF623-1B38-B638-AC61-EB3C05A00A60}"/>
              </a:ext>
            </a:extLst>
          </p:cNvPr>
          <p:cNvSpPr txBox="1"/>
          <p:nvPr/>
        </p:nvSpPr>
        <p:spPr>
          <a:xfrm>
            <a:off x="4409295" y="2914759"/>
            <a:ext cx="4386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분석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범위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주석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체크리스트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라디오버튼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옵션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draw)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54338-1668-E3BD-E36A-24256DD78A0B}"/>
              </a:ext>
            </a:extLst>
          </p:cNvPr>
          <p:cNvSpPr txBox="1"/>
          <p:nvPr/>
        </p:nvSpPr>
        <p:spPr>
          <a:xfrm>
            <a:off x="5076100" y="3230452"/>
            <a:ext cx="4386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시작경로를 통해 조건에 맞는 경로 리스트 반환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95471-CF73-B92E-953B-0EC9E2A71331}"/>
              </a:ext>
            </a:extLst>
          </p:cNvPr>
          <p:cNvSpPr txBox="1"/>
          <p:nvPr/>
        </p:nvSpPr>
        <p:spPr>
          <a:xfrm>
            <a:off x="8168150" y="3397841"/>
            <a:ext cx="4386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tree.xlsx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에서 데이터 추출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열 트리 구성 리스트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2FA92B-38A9-BF23-6B9A-6A024CE9E890}"/>
              </a:ext>
            </a:extLst>
          </p:cNvPr>
          <p:cNvSpPr txBox="1"/>
          <p:nvPr/>
        </p:nvSpPr>
        <p:spPr>
          <a:xfrm>
            <a:off x="5215945" y="3569153"/>
            <a:ext cx="4386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Filename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 절대경로 반환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DD41D-8402-45E9-45AE-6A9DB278AB80}"/>
              </a:ext>
            </a:extLst>
          </p:cNvPr>
          <p:cNvSpPr txBox="1"/>
          <p:nvPr/>
        </p:nvSpPr>
        <p:spPr>
          <a:xfrm>
            <a:off x="7450220" y="3751978"/>
            <a:ext cx="4386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날짜 선택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CCD7186-4415-409D-1C11-F8264FC969DD}"/>
              </a:ext>
            </a:extLst>
          </p:cNvPr>
          <p:cNvGrpSpPr/>
          <p:nvPr/>
        </p:nvGrpSpPr>
        <p:grpSpPr>
          <a:xfrm>
            <a:off x="3148347" y="1632739"/>
            <a:ext cx="178851" cy="2121019"/>
            <a:chOff x="3957972" y="1492586"/>
            <a:chExt cx="178851" cy="2121019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7D8911A2-1947-384F-93AF-A20739C9EFF8}"/>
                </a:ext>
              </a:extLst>
            </p:cNvPr>
            <p:cNvCxnSpPr>
              <a:cxnSpLocks/>
              <a:stCxn id="23" idx="1"/>
              <a:endCxn id="24" idx="1"/>
            </p:cNvCxnSpPr>
            <p:nvPr/>
          </p:nvCxnSpPr>
          <p:spPr>
            <a:xfrm rot="10800000">
              <a:off x="3957972" y="1555129"/>
              <a:ext cx="12700" cy="199593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E2A14D8-006C-11B4-4CB6-9BD67D6C67DC}"/>
                </a:ext>
              </a:extLst>
            </p:cNvPr>
            <p:cNvSpPr/>
            <p:nvPr/>
          </p:nvSpPr>
          <p:spPr>
            <a:xfrm>
              <a:off x="3957972" y="3488520"/>
              <a:ext cx="178851" cy="125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0B62C8-7DCE-F082-F9C6-84CA9D89BCD1}"/>
                </a:ext>
              </a:extLst>
            </p:cNvPr>
            <p:cNvSpPr/>
            <p:nvPr/>
          </p:nvSpPr>
          <p:spPr>
            <a:xfrm>
              <a:off x="3957972" y="1492586"/>
              <a:ext cx="178851" cy="125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D2B1F8D-67EA-0A55-8810-F18100C1D6F2}"/>
              </a:ext>
            </a:extLst>
          </p:cNvPr>
          <p:cNvSpPr txBox="1"/>
          <p:nvPr/>
        </p:nvSpPr>
        <p:spPr>
          <a:xfrm>
            <a:off x="7450220" y="3925716"/>
            <a:ext cx="4386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Label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26C18-B259-2457-B1D7-2CFC621B87AC}"/>
              </a:ext>
            </a:extLst>
          </p:cNvPr>
          <p:cNvSpPr txBox="1"/>
          <p:nvPr/>
        </p:nvSpPr>
        <p:spPr>
          <a:xfrm>
            <a:off x="9731866" y="4051447"/>
            <a:ext cx="1998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doc.graph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그래프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draw UI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3CB4E8-771D-8E16-7E95-B428E790A41A}"/>
              </a:ext>
            </a:extLst>
          </p:cNvPr>
          <p:cNvSpPr txBox="1"/>
          <p:nvPr/>
        </p:nvSpPr>
        <p:spPr>
          <a:xfrm>
            <a:off x="10472094" y="4233546"/>
            <a:ext cx="1798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버튼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71BD9-08EF-E3B1-9B61-BDC73ED2CA21}"/>
              </a:ext>
            </a:extLst>
          </p:cNvPr>
          <p:cNvSpPr txBox="1"/>
          <p:nvPr/>
        </p:nvSpPr>
        <p:spPr>
          <a:xfrm>
            <a:off x="6550942" y="4403565"/>
            <a:ext cx="1798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로딩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2047BA-25A9-C541-C16C-D57E35E861D0}"/>
              </a:ext>
            </a:extLst>
          </p:cNvPr>
          <p:cNvSpPr txBox="1"/>
          <p:nvPr/>
        </p:nvSpPr>
        <p:spPr>
          <a:xfrm>
            <a:off x="8312181" y="4587618"/>
            <a:ext cx="1798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doc.rangeSlider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현재 미사용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A3AE80-0475-F1CD-F7B1-78BC652B20C0}"/>
              </a:ext>
            </a:extLst>
          </p:cNvPr>
          <p:cNvSpPr txBox="1"/>
          <p:nvPr/>
        </p:nvSpPr>
        <p:spPr>
          <a:xfrm>
            <a:off x="5271879" y="4765998"/>
            <a:ext cx="1798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오류메시지 출력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C9B0FEC-0B8B-B6CC-4749-968D7B57B06D}"/>
              </a:ext>
            </a:extLst>
          </p:cNvPr>
          <p:cNvGrpSpPr/>
          <p:nvPr/>
        </p:nvGrpSpPr>
        <p:grpSpPr>
          <a:xfrm>
            <a:off x="3136516" y="2789674"/>
            <a:ext cx="203382" cy="2136605"/>
            <a:chOff x="3946141" y="2649521"/>
            <a:chExt cx="203382" cy="2136605"/>
          </a:xfrm>
        </p:grpSpPr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5EDA287-8467-DFDA-4D37-3D2EB594FAF3}"/>
                </a:ext>
              </a:extLst>
            </p:cNvPr>
            <p:cNvCxnSpPr>
              <a:cxnSpLocks/>
              <a:stCxn id="35" idx="1"/>
              <a:endCxn id="36" idx="1"/>
            </p:cNvCxnSpPr>
            <p:nvPr/>
          </p:nvCxnSpPr>
          <p:spPr>
            <a:xfrm rot="10800000">
              <a:off x="3946142" y="2712064"/>
              <a:ext cx="24531" cy="2011520"/>
            </a:xfrm>
            <a:prstGeom prst="bentConnector3">
              <a:avLst>
                <a:gd name="adj1" fmla="val 15643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673CE7A-BA65-C3A9-3B3B-2D88BD16BFF5}"/>
                </a:ext>
              </a:extLst>
            </p:cNvPr>
            <p:cNvSpPr/>
            <p:nvPr/>
          </p:nvSpPr>
          <p:spPr>
            <a:xfrm>
              <a:off x="3970672" y="4661041"/>
              <a:ext cx="178851" cy="125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28C853-B2EC-9371-816A-3B5EF4640EDE}"/>
                </a:ext>
              </a:extLst>
            </p:cNvPr>
            <p:cNvSpPr/>
            <p:nvPr/>
          </p:nvSpPr>
          <p:spPr>
            <a:xfrm>
              <a:off x="3946141" y="2649521"/>
              <a:ext cx="178851" cy="125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0AAF0D1-84E5-3E18-37F7-1A22DFCA2B2F}"/>
              </a:ext>
            </a:extLst>
          </p:cNvPr>
          <p:cNvSpPr txBox="1"/>
          <p:nvPr/>
        </p:nvSpPr>
        <p:spPr>
          <a:xfrm>
            <a:off x="4731947" y="4919352"/>
            <a:ext cx="1798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라디오 버튼 생성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현재 미사용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2F81D9-0861-6F06-023D-DDBB116661B5}"/>
              </a:ext>
            </a:extLst>
          </p:cNvPr>
          <p:cNvSpPr txBox="1"/>
          <p:nvPr/>
        </p:nvSpPr>
        <p:spPr>
          <a:xfrm>
            <a:off x="268069" y="121997"/>
            <a:ext cx="41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02 </a:t>
            </a:r>
            <a:r>
              <a:rPr lang="ko-KR" altLang="en-US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코드요약</a:t>
            </a:r>
          </a:p>
        </p:txBody>
      </p:sp>
    </p:spTree>
    <p:extLst>
      <p:ext uri="{BB962C8B-B14F-4D97-AF65-F5344CB8AC3E}">
        <p14:creationId xmlns:p14="http://schemas.microsoft.com/office/powerpoint/2010/main" val="150684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B82205-90B8-4C97-DFCF-6CA8C8D0B462}"/>
              </a:ext>
            </a:extLst>
          </p:cNvPr>
          <p:cNvSpPr txBox="1"/>
          <p:nvPr/>
        </p:nvSpPr>
        <p:spPr>
          <a:xfrm>
            <a:off x="107974" y="734676"/>
            <a:ext cx="150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callbacks.py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C7926-00BB-3733-D355-16EE3430AF70}"/>
              </a:ext>
            </a:extLst>
          </p:cNvPr>
          <p:cNvSpPr txBox="1"/>
          <p:nvPr/>
        </p:nvSpPr>
        <p:spPr>
          <a:xfrm>
            <a:off x="2529231" y="1105887"/>
            <a:ext cx="91315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web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.app.clientside_callback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()</a:t>
            </a:r>
          </a:p>
          <a:p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Sidebar_CB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@staticmethod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@web.app.callback()</a:t>
            </a:r>
          </a:p>
          <a:p>
            <a:pPr lvl="1"/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m_tree_check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(keys):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@staticmethod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@web.app.callback()</a:t>
            </a:r>
          </a:p>
          <a:p>
            <a:pPr lvl="1"/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t_tree_update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(_,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prior_tree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m_path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endParaRPr lang="en-US" altLang="ko-KR" sz="9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SavTrend_CB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# </a:t>
            </a:r>
            <a:r>
              <a:rPr lang="ko-KR" altLang="en-US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트렌드 관련 </a:t>
            </a:r>
            <a:r>
              <a:rPr lang="ko-KR" altLang="en-US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콜백</a:t>
            </a:r>
            <a:endParaRPr lang="ko-KR" altLang="en-US" sz="9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@staticmethod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@web.app.callback([</a:t>
            </a:r>
          </a:p>
          <a:p>
            <a:pPr lvl="1"/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update_machine_with_date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(_, __,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m_path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@staticmethod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@web.app.callback([</a:t>
            </a:r>
          </a:p>
          <a:p>
            <a:pPr lvl="1"/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update_graph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clk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plot_type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_, param,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date_min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date_max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m_tree_v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m_tree_dir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  <a:p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TdmsTrend_CB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# tdms </a:t>
            </a:r>
            <a:r>
              <a:rPr lang="ko-KR" altLang="en-US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트렌드 관련 </a:t>
            </a:r>
            <a:r>
              <a:rPr lang="ko-KR" altLang="en-US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콜백</a:t>
            </a:r>
            <a:endParaRPr lang="ko-KR" altLang="en-US" sz="9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@staticmethod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@web.app.callback(   </a:t>
            </a:r>
          </a:p>
          <a:p>
            <a:pPr lvl="1"/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update_menus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(_,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m_path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@staticmethod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@web.app.callback([Output('t2-plot1-2d', 'figure'),</a:t>
            </a:r>
          </a:p>
          <a:p>
            <a:pPr lvl="1"/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update_graph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clk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type1, type2, _, dim,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freqs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xr1, xr2,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m_tree_v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m_path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t_tree_v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TdmsData_CB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</a:p>
          <a:p>
            <a:pPr lvl="1"/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isrunning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= False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@staticmethod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@web.app.callback([Output('d-plot-2d', 'figure'),</a:t>
            </a:r>
          </a:p>
          <a:p>
            <a:pPr lvl="1"/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update_graph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clk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chk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form, datatype, dim, r1, r2,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m_tree_v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m_path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@staticmethod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@web.app.callback([Output('d-plot-keytrigger', 'children'),</a:t>
            </a:r>
          </a:p>
          <a:p>
            <a:pPr lvl="1"/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key(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clk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@staticmethod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@web.app.callback()</a:t>
            </a:r>
          </a:p>
          <a:p>
            <a:pPr lvl="1"/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update_click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(click, trigger,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chk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fig,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subplot_params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form,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ftype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pa, order, r1, key,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point_st_n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curve_st_n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anno):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@staticmethod</a:t>
            </a:r>
          </a:p>
          <a:p>
            <a:pPr lvl="1"/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@web.app.callback(Output(</a:t>
            </a:r>
          </a:p>
          <a:p>
            <a:pPr lvl="1"/>
            <a:r>
              <a:rPr lang="en-US" altLang="ko-KR" sz="9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update_fig</a:t>
            </a:r>
            <a:r>
              <a:rPr lang="en-US" altLang="ko-KR" sz="9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(_):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DDE6F9-21B1-71D0-8E48-43A268B9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8" y="1105887"/>
            <a:ext cx="2295845" cy="1619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232487-B2E2-59B6-C904-B2F2E68710FA}"/>
              </a:ext>
            </a:extLst>
          </p:cNvPr>
          <p:cNvSpPr txBox="1"/>
          <p:nvPr/>
        </p:nvSpPr>
        <p:spPr>
          <a:xfrm>
            <a:off x="4171856" y="1105887"/>
            <a:ext cx="461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Dash app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에서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javascript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함수 사용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클라이언트 측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콜백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입력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출력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정의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EEC7D-453D-69AD-2D06-B8E63EDE12D1}"/>
              </a:ext>
            </a:extLst>
          </p:cNvPr>
          <p:cNvSpPr txBox="1"/>
          <p:nvPr/>
        </p:nvSpPr>
        <p:spPr>
          <a:xfrm>
            <a:off x="3752803" y="1278453"/>
            <a:ext cx="461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사이드바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콜백입출력에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따른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업데이트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처리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EE360-0790-E17B-F0D6-F1B088028A40}"/>
              </a:ext>
            </a:extLst>
          </p:cNvPr>
          <p:cNvSpPr txBox="1"/>
          <p:nvPr/>
        </p:nvSpPr>
        <p:spPr>
          <a:xfrm>
            <a:off x="4267153" y="1668746"/>
            <a:ext cx="461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기기트리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C5198-B7D9-3BC9-2A25-613E72FF1508}"/>
              </a:ext>
            </a:extLst>
          </p:cNvPr>
          <p:cNvSpPr txBox="1"/>
          <p:nvPr/>
        </p:nvSpPr>
        <p:spPr>
          <a:xfrm>
            <a:off x="5162503" y="2066693"/>
            <a:ext cx="461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시간 트리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DE3F1-8A3B-7816-E1B6-E505AF26695D}"/>
              </a:ext>
            </a:extLst>
          </p:cNvPr>
          <p:cNvSpPr txBox="1"/>
          <p:nvPr/>
        </p:nvSpPr>
        <p:spPr>
          <a:xfrm>
            <a:off x="5162503" y="3429000"/>
            <a:ext cx="461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Graph 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0FBB35-8435-B1BB-7516-3F290ACD4D40}"/>
              </a:ext>
            </a:extLst>
          </p:cNvPr>
          <p:cNvSpPr txBox="1"/>
          <p:nvPr/>
        </p:nvSpPr>
        <p:spPr>
          <a:xfrm>
            <a:off x="3790903" y="4406960"/>
            <a:ext cx="461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Graph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23561-75F9-8B65-A2FF-CF3B38F940D4}"/>
              </a:ext>
            </a:extLst>
          </p:cNvPr>
          <p:cNvSpPr txBox="1"/>
          <p:nvPr/>
        </p:nvSpPr>
        <p:spPr>
          <a:xfrm>
            <a:off x="3752803" y="5367765"/>
            <a:ext cx="461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키보드 무한 입력 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blocking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취약점 보완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D0457-69BF-B88E-9A39-688980F24B62}"/>
              </a:ext>
            </a:extLst>
          </p:cNvPr>
          <p:cNvSpPr txBox="1"/>
          <p:nvPr/>
        </p:nvSpPr>
        <p:spPr>
          <a:xfrm>
            <a:off x="7050582" y="4945070"/>
            <a:ext cx="461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콜백트리거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UI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업데이트시 변경부분만 업데이트 위한 함수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그래프 업데이트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9C497-C527-530D-93F4-6B63C48BD9C2}"/>
              </a:ext>
            </a:extLst>
          </p:cNvPr>
          <p:cNvSpPr txBox="1"/>
          <p:nvPr/>
        </p:nvSpPr>
        <p:spPr>
          <a:xfrm>
            <a:off x="268069" y="121997"/>
            <a:ext cx="41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02 </a:t>
            </a:r>
            <a:r>
              <a:rPr lang="ko-KR" altLang="en-US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코드요약</a:t>
            </a:r>
          </a:p>
        </p:txBody>
      </p:sp>
    </p:spTree>
    <p:extLst>
      <p:ext uri="{BB962C8B-B14F-4D97-AF65-F5344CB8AC3E}">
        <p14:creationId xmlns:p14="http://schemas.microsoft.com/office/powerpoint/2010/main" val="105863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B82205-90B8-4C97-DFCF-6CA8C8D0B462}"/>
              </a:ext>
            </a:extLst>
          </p:cNvPr>
          <p:cNvSpPr txBox="1"/>
          <p:nvPr/>
        </p:nvSpPr>
        <p:spPr>
          <a:xfrm>
            <a:off x="107974" y="734676"/>
            <a:ext cx="203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data_manager.py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C7926-00BB-3733-D355-16EE3430AF70}"/>
              </a:ext>
            </a:extLst>
          </p:cNvPr>
          <p:cNvSpPr txBox="1"/>
          <p:nvPr/>
        </p:nvSpPr>
        <p:spPr>
          <a:xfrm>
            <a:off x="2529231" y="1105887"/>
            <a:ext cx="9131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Indexer: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__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init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__(self,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io_list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opc_list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    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get_io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io_list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2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append_tree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comp, plant, fac=None, </a:t>
            </a:r>
            <a:r>
              <a:rPr lang="en-US" altLang="ko-KR" sz="12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norpm</a:t>
            </a:r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=False):</a:t>
            </a:r>
          </a:p>
          <a:p>
            <a:r>
              <a:rPr lang="en-US" altLang="ko-KR" sz="12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BE13B4-67D1-F328-97B8-BD39A710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5" y="1073230"/>
            <a:ext cx="218122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B17078-F4DD-4610-3CFC-8854F9392D0E}"/>
              </a:ext>
            </a:extLst>
          </p:cNvPr>
          <p:cNvSpPr txBox="1"/>
          <p:nvPr/>
        </p:nvSpPr>
        <p:spPr>
          <a:xfrm>
            <a:off x="2592376" y="903953"/>
            <a:ext cx="1798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현재 미사용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22472-1A6D-7672-A8D2-90BB324F4D55}"/>
              </a:ext>
            </a:extLst>
          </p:cNvPr>
          <p:cNvSpPr txBox="1"/>
          <p:nvPr/>
        </p:nvSpPr>
        <p:spPr>
          <a:xfrm>
            <a:off x="3554798" y="1105887"/>
            <a:ext cx="1798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io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xlsx,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opc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xlsx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=&gt; tree.xlsx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1F47A-995B-D7B0-440C-4680AAE27583}"/>
              </a:ext>
            </a:extLst>
          </p:cNvPr>
          <p:cNvSpPr txBox="1"/>
          <p:nvPr/>
        </p:nvSpPr>
        <p:spPr>
          <a:xfrm>
            <a:off x="268069" y="121997"/>
            <a:ext cx="41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02 </a:t>
            </a:r>
            <a:r>
              <a:rPr lang="ko-KR" altLang="en-US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코드요약</a:t>
            </a:r>
          </a:p>
        </p:txBody>
      </p:sp>
    </p:spTree>
    <p:extLst>
      <p:ext uri="{BB962C8B-B14F-4D97-AF65-F5344CB8AC3E}">
        <p14:creationId xmlns:p14="http://schemas.microsoft.com/office/powerpoint/2010/main" val="359367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B82205-90B8-4C97-DFCF-6CA8C8D0B462}"/>
              </a:ext>
            </a:extLst>
          </p:cNvPr>
          <p:cNvSpPr txBox="1"/>
          <p:nvPr/>
        </p:nvSpPr>
        <p:spPr>
          <a:xfrm>
            <a:off x="107974" y="734676"/>
            <a:ext cx="203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raw2img.py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C7926-00BB-3733-D355-16EE3430AF70}"/>
              </a:ext>
            </a:extLst>
          </p:cNvPr>
          <p:cNvSpPr txBox="1"/>
          <p:nvPr/>
        </p:nvSpPr>
        <p:spPr>
          <a:xfrm>
            <a:off x="2529231" y="1105887"/>
            <a:ext cx="913154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DataProcess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__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init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__(self):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csv2tdms(self): pass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mat2tdms(self,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path_mat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dir_csv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keys,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sampling_rate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split(self,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dir_dataset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dir_target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view_tdms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path):</a:t>
            </a:r>
          </a:p>
          <a:p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</a:t>
            </a:r>
          </a:p>
          <a:p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SignalProcess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__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init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__(self):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fft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norm=False, skip=0,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fft_range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=None, unit='m/s^2'):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calculate_velocity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t_delta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fft_integration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fft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skip=0,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sampling_rate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=1.):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create_sem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stft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fs,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nperseg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=256,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noverlap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=None, logscale=True,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nfft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=None, skip=0):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cwt_ricker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scale, logscale=True):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cwt_morlet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sampling_rate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w=5., logscale=False, scale=100):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regularization2(self, data,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data_range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=(0., 1.)):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regularization(self,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range_regul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=(0., 1.), each=True,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dtype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=None):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downsampling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size,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func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np.mean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create_spectrogram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data_range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=0, logscale=True):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set_maxrange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maxrange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tolog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=True):</a:t>
            </a:r>
          </a:p>
          <a:p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Data2Dataset: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__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init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dir_input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dir_output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dataset_name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**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kwargs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create_paths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paths):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create_path_block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path,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type_n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=0):</a:t>
            </a:r>
          </a:p>
          <a:p>
            <a:pPr lvl="1"/>
            <a:r>
              <a:rPr lang="en-US" altLang="ko-KR" sz="11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get_labelname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get_label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file_path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unknown=-1,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rul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=-1,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first_num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=1):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get_lim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lim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hdf5_load(self,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file_path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file_n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name, overwrite=False):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hdf5_append(self, hdf5, data,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group_name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get_sampling_rate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file_paths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file_n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create_dataset_mp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args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**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kwargs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pPr lvl="1"/>
            <a:r>
              <a:rPr lang="en-US" altLang="ko-KR" sz="1100" b="1" dirty="0">
                <a:solidFill>
                  <a:srgbClr val="FF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def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create_dataset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(self, **</a:t>
            </a:r>
            <a:r>
              <a:rPr lang="en-US" altLang="ko-KR" sz="11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kwargs</a:t>
            </a:r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):</a:t>
            </a:r>
          </a:p>
          <a:p>
            <a:r>
              <a:rPr lang="en-US" altLang="ko-KR" sz="11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5498D6-5A91-885A-AE85-65B0952A3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4" y="1105887"/>
            <a:ext cx="2200582" cy="1095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5BA20-7084-C397-A9A7-25D8CEF202B8}"/>
              </a:ext>
            </a:extLst>
          </p:cNvPr>
          <p:cNvSpPr txBox="1"/>
          <p:nvPr/>
        </p:nvSpPr>
        <p:spPr>
          <a:xfrm>
            <a:off x="4144951" y="1256378"/>
            <a:ext cx="1798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정제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296ED-1AA4-DCBD-133F-6DD0C464C528}"/>
              </a:ext>
            </a:extLst>
          </p:cNvPr>
          <p:cNvSpPr txBox="1"/>
          <p:nvPr/>
        </p:nvSpPr>
        <p:spPr>
          <a:xfrm>
            <a:off x="6935776" y="1642566"/>
            <a:ext cx="1798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Mat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파일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tdms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변환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04776-1536-F931-E022-56F189678F1C}"/>
              </a:ext>
            </a:extLst>
          </p:cNvPr>
          <p:cNvSpPr txBox="1"/>
          <p:nvPr/>
        </p:nvSpPr>
        <p:spPr>
          <a:xfrm>
            <a:off x="5411776" y="1798772"/>
            <a:ext cx="2074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데이터셋 분할 및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tdms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파일로 저장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C6BF8-E23E-7982-DB4C-CC31A29CDE84}"/>
              </a:ext>
            </a:extLst>
          </p:cNvPr>
          <p:cNvSpPr txBox="1"/>
          <p:nvPr/>
        </p:nvSpPr>
        <p:spPr>
          <a:xfrm>
            <a:off x="7587895" y="2607073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웨이브폼 데이터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=&gt;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fft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데이터로 변환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C9346-763E-6CC5-6CE1-FFB07CDB3376}"/>
              </a:ext>
            </a:extLst>
          </p:cNvPr>
          <p:cNvSpPr txBox="1"/>
          <p:nvPr/>
        </p:nvSpPr>
        <p:spPr>
          <a:xfrm>
            <a:off x="5800536" y="2827835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사다리꼴 적분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속도 계산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D3263-A425-30CD-29A4-B964C324A86D}"/>
              </a:ext>
            </a:extLst>
          </p:cNvPr>
          <p:cNvSpPr txBox="1"/>
          <p:nvPr/>
        </p:nvSpPr>
        <p:spPr>
          <a:xfrm>
            <a:off x="6449213" y="2994708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가속도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fft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fft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적분통해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속도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fft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변환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65213-3623-152B-B160-6EFFF3F13A53}"/>
              </a:ext>
            </a:extLst>
          </p:cNvPr>
          <p:cNvSpPr txBox="1"/>
          <p:nvPr/>
        </p:nvSpPr>
        <p:spPr>
          <a:xfrm>
            <a:off x="4824523" y="3135264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Spectral Energy Map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생성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6955C-452B-02EC-2212-AAD7CDEADDA6}"/>
              </a:ext>
            </a:extLst>
          </p:cNvPr>
          <p:cNvSpPr txBox="1"/>
          <p:nvPr/>
        </p:nvSpPr>
        <p:spPr>
          <a:xfrm>
            <a:off x="8719693" y="3313584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Short time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fourier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transform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변환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E814E-F22F-37B4-E056-0031E1281213}"/>
              </a:ext>
            </a:extLst>
          </p:cNvPr>
          <p:cNvSpPr txBox="1"/>
          <p:nvPr/>
        </p:nvSpPr>
        <p:spPr>
          <a:xfrm>
            <a:off x="6096000" y="3442693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Continuous wavelet transform(CWT)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ricker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함수를 이용하여 실행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C0D56-DFFD-2991-4709-E82128D9E170}"/>
              </a:ext>
            </a:extLst>
          </p:cNvPr>
          <p:cNvSpPr txBox="1"/>
          <p:nvPr/>
        </p:nvSpPr>
        <p:spPr>
          <a:xfrm>
            <a:off x="7835053" y="3646153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Continuous wavelet transform(CWT)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</a:t>
            </a:r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morlet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함수를 이용하여 실행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5891F-D399-1822-828B-F778C18EBC5D}"/>
              </a:ext>
            </a:extLst>
          </p:cNvPr>
          <p:cNvSpPr txBox="1"/>
          <p:nvPr/>
        </p:nvSpPr>
        <p:spPr>
          <a:xfrm>
            <a:off x="6229350" y="3840313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정규화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6E4D04-43A8-ECE0-B92F-EFC53865A12D}"/>
              </a:ext>
            </a:extLst>
          </p:cNvPr>
          <p:cNvSpPr txBox="1"/>
          <p:nvPr/>
        </p:nvSpPr>
        <p:spPr>
          <a:xfrm>
            <a:off x="7835053" y="3978722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타입별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정규화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or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전체 정규화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6870A3-B982-ABA5-741E-572A78A94CCC}"/>
              </a:ext>
            </a:extLst>
          </p:cNvPr>
          <p:cNvSpPr txBox="1"/>
          <p:nvPr/>
        </p:nvSpPr>
        <p:spPr>
          <a:xfrm>
            <a:off x="6449213" y="4172667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간격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스텝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을 늘려서 다운 샘플링 처리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659D81-0433-B404-7A89-451FE992AB38}"/>
              </a:ext>
            </a:extLst>
          </p:cNvPr>
          <p:cNvSpPr txBox="1"/>
          <p:nvPr/>
        </p:nvSpPr>
        <p:spPr>
          <a:xfrm>
            <a:off x="7230263" y="4324129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스펙트로그램을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위한 데이터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절대값 선택적으로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로그스케일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변환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DF066A-5329-AD9D-40F3-C998D837AA51}"/>
              </a:ext>
            </a:extLst>
          </p:cNvPr>
          <p:cNvSpPr txBox="1"/>
          <p:nvPr/>
        </p:nvSpPr>
        <p:spPr>
          <a:xfrm>
            <a:off x="3854738" y="4669536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신호 데이터를 데이터셋으로 변환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4B7626-273D-C3F2-2360-EDB28B7E870F}"/>
              </a:ext>
            </a:extLst>
          </p:cNvPr>
          <p:cNvSpPr txBox="1"/>
          <p:nvPr/>
        </p:nvSpPr>
        <p:spPr>
          <a:xfrm>
            <a:off x="4989978" y="5001890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경로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들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을 생성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멀티프로세스 예외처리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AE9FED-AC8E-859B-E795-279969F73733}"/>
              </a:ext>
            </a:extLst>
          </p:cNvPr>
          <p:cNvSpPr txBox="1"/>
          <p:nvPr/>
        </p:nvSpPr>
        <p:spPr>
          <a:xfrm>
            <a:off x="5830687" y="5196652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이미지 경로 생성 함수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279CF-C300-372C-DA34-D3E45BA47832}"/>
              </a:ext>
            </a:extLst>
          </p:cNvPr>
          <p:cNvSpPr txBox="1"/>
          <p:nvPr/>
        </p:nvSpPr>
        <p:spPr>
          <a:xfrm>
            <a:off x="7095003" y="5491410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라벨값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생성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572EBB-A4A6-3AE4-0FD5-7F6760137850}"/>
              </a:ext>
            </a:extLst>
          </p:cNvPr>
          <p:cNvSpPr txBox="1"/>
          <p:nvPr/>
        </p:nvSpPr>
        <p:spPr>
          <a:xfrm>
            <a:off x="4390931" y="5663264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축 범위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제한값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5E1883-656A-4D60-FBAA-B6325B625384}"/>
              </a:ext>
            </a:extLst>
          </p:cNvPr>
          <p:cNvSpPr txBox="1"/>
          <p:nvPr/>
        </p:nvSpPr>
        <p:spPr>
          <a:xfrm>
            <a:off x="6875599" y="5826932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hdf5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파일을 불러오거나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생성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309A9C-F0AA-B800-8F32-4D87289031BF}"/>
              </a:ext>
            </a:extLst>
          </p:cNvPr>
          <p:cNvSpPr txBox="1"/>
          <p:nvPr/>
        </p:nvSpPr>
        <p:spPr>
          <a:xfrm>
            <a:off x="6096000" y="5995618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hdf5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파일을 동적 변환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568262-ADB5-8DE5-47BF-1793CD07AEA3}"/>
              </a:ext>
            </a:extLst>
          </p:cNvPr>
          <p:cNvSpPr txBox="1"/>
          <p:nvPr/>
        </p:nvSpPr>
        <p:spPr>
          <a:xfrm>
            <a:off x="6096000" y="6169171"/>
            <a:ext cx="4210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tdms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간격읽어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샘플링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레이트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추출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06D90-0237-A1AA-FBC3-4109E3B91E99}"/>
              </a:ext>
            </a:extLst>
          </p:cNvPr>
          <p:cNvSpPr txBox="1"/>
          <p:nvPr/>
        </p:nvSpPr>
        <p:spPr>
          <a:xfrm>
            <a:off x="5959762" y="6314556"/>
            <a:ext cx="5794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reate_dataset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 멀티프로세서 동작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처리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-&gt;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이미지 생성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-&gt;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정규화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-&gt;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다운샘플링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-&gt;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반환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279426-C5CF-3463-2CC3-E89706645B24}"/>
              </a:ext>
            </a:extLst>
          </p:cNvPr>
          <p:cNvSpPr txBox="1"/>
          <p:nvPr/>
        </p:nvSpPr>
        <p:spPr>
          <a:xfrm>
            <a:off x="5196086" y="6518078"/>
            <a:ext cx="5794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신호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tdms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파일읽기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hdf5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데이터세트 생성 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+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이미지 생성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다운샘플링</a:t>
            </a:r>
            <a:r>
              <a:rPr lang="en-US" altLang="ko-KR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정규화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2A8232-8E36-E8B8-B0EF-E8BB741704FA}"/>
              </a:ext>
            </a:extLst>
          </p:cNvPr>
          <p:cNvSpPr txBox="1"/>
          <p:nvPr/>
        </p:nvSpPr>
        <p:spPr>
          <a:xfrm>
            <a:off x="268069" y="121997"/>
            <a:ext cx="41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02 </a:t>
            </a:r>
            <a:r>
              <a:rPr lang="ko-KR" altLang="en-US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코드요약</a:t>
            </a:r>
          </a:p>
        </p:txBody>
      </p:sp>
    </p:spTree>
    <p:extLst>
      <p:ext uri="{BB962C8B-B14F-4D97-AF65-F5344CB8AC3E}">
        <p14:creationId xmlns:p14="http://schemas.microsoft.com/office/powerpoint/2010/main" val="256115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B82205-90B8-4C97-DFCF-6CA8C8D0B462}"/>
              </a:ext>
            </a:extLst>
          </p:cNvPr>
          <p:cNvSpPr txBox="1"/>
          <p:nvPr/>
        </p:nvSpPr>
        <p:spPr>
          <a:xfrm>
            <a:off x="107974" y="734676"/>
            <a:ext cx="203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server.py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CEB3FE-1E61-FB2B-87BC-1E3804351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500" y="1193530"/>
            <a:ext cx="6566263" cy="461151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webbrowser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callbacks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지우면 안됨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더미 아님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multiprocessing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freeze_support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waitress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serve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web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thread_manager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ProcessLooper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thread_manager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__'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freeze_support()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테스트용 코드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= app2.ProcessLooper(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plotter.DataProcessor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(), app2.web.delay, 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Checking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sav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', app2.web.data_dir)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pk_file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xlsx_file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= app2.web.get_1st_dat()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# app2.web.ta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plotter.Trend_Analayzer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pk_file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xlsx_file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thread_manager.thread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ProcessLooper(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web.delay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Checked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sav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web.data_dir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webbrowser.open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'http://127.0.0.1:8016'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실행 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자동으로 웹페이지를 열기 위한 부분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serve(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web.server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8016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서버 실행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9069A-A396-13C5-3BC7-E1F07589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4" y="1193530"/>
            <a:ext cx="1962424" cy="704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6AEE5-62E8-BFD0-69B2-750B25B9E831}"/>
              </a:ext>
            </a:extLst>
          </p:cNvPr>
          <p:cNvSpPr txBox="1"/>
          <p:nvPr/>
        </p:nvSpPr>
        <p:spPr>
          <a:xfrm>
            <a:off x="2329500" y="822119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accen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메인모듈</a:t>
            </a:r>
            <a:endParaRPr lang="en-US" altLang="ko-KR" sz="900" b="1" dirty="0">
              <a:solidFill>
                <a:schemeClr val="accen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01B0D-A6E7-CD01-64DE-693613EE6911}"/>
              </a:ext>
            </a:extLst>
          </p:cNvPr>
          <p:cNvSpPr txBox="1"/>
          <p:nvPr/>
        </p:nvSpPr>
        <p:spPr>
          <a:xfrm>
            <a:off x="7387275" y="4927394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웹페이지 자동실행</a:t>
            </a:r>
            <a:endParaRPr lang="en-US" altLang="ko-KR" sz="9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43048-A2D1-0AAB-8E23-D5F7B97F1A4B}"/>
              </a:ext>
            </a:extLst>
          </p:cNvPr>
          <p:cNvSpPr txBox="1"/>
          <p:nvPr/>
        </p:nvSpPr>
        <p:spPr>
          <a:xfrm>
            <a:off x="5116795" y="5183389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서버 실행</a:t>
            </a:r>
            <a:endParaRPr lang="en-US" altLang="ko-KR" sz="9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D6309-E7AE-9E4E-0887-7138814102B5}"/>
              </a:ext>
            </a:extLst>
          </p:cNvPr>
          <p:cNvSpPr txBox="1"/>
          <p:nvPr/>
        </p:nvSpPr>
        <p:spPr>
          <a:xfrm>
            <a:off x="3464740" y="3313584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멀티프로세싱</a:t>
            </a:r>
            <a:r>
              <a:rPr lang="ko-KR" altLang="en-US" sz="9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지원</a:t>
            </a:r>
            <a:endParaRPr lang="en-US" altLang="ko-KR" sz="9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FC533-EBD7-5CA4-065A-DA1E821B0A9E}"/>
              </a:ext>
            </a:extLst>
          </p:cNvPr>
          <p:cNvSpPr txBox="1"/>
          <p:nvPr/>
        </p:nvSpPr>
        <p:spPr>
          <a:xfrm>
            <a:off x="7074715" y="4726253"/>
            <a:ext cx="2270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스레드 생성</a:t>
            </a:r>
            <a:r>
              <a:rPr lang="en-US" altLang="ko-KR" sz="9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초기화</a:t>
            </a:r>
            <a:endParaRPr lang="en-US" altLang="ko-KR" sz="9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1CBBC-49E5-FEE7-C0E2-25AB204FD992}"/>
              </a:ext>
            </a:extLst>
          </p:cNvPr>
          <p:cNvSpPr txBox="1"/>
          <p:nvPr/>
        </p:nvSpPr>
        <p:spPr>
          <a:xfrm>
            <a:off x="268069" y="121997"/>
            <a:ext cx="412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02 </a:t>
            </a:r>
            <a:r>
              <a:rPr lang="ko-KR" altLang="en-US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코드요약</a:t>
            </a:r>
          </a:p>
        </p:txBody>
      </p:sp>
    </p:spTree>
    <p:extLst>
      <p:ext uri="{BB962C8B-B14F-4D97-AF65-F5344CB8AC3E}">
        <p14:creationId xmlns:p14="http://schemas.microsoft.com/office/powerpoint/2010/main" val="35270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Form" id="{0B85CC2E-18F3-4724-A78B-B198A2F8480B}" vid="{F3A83DE8-2334-437E-A415-47826F0AAB6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 analysis PPT</Template>
  <TotalTime>1700</TotalTime>
  <Words>3393</Words>
  <Application>Microsoft Office PowerPoint</Application>
  <PresentationFormat>와이드스크린</PresentationFormat>
  <Paragraphs>358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Source Sans Pro</vt:lpstr>
      <vt:lpstr>Arial</vt:lpstr>
      <vt:lpstr>Calibri</vt:lpstr>
      <vt:lpstr>나눔바른고딕OTF</vt:lpstr>
      <vt:lpstr>맑은 고딕</vt:lpstr>
      <vt:lpstr>Calibri Light</vt:lpstr>
      <vt:lpstr>Arial Unicode MS</vt:lpstr>
      <vt:lpstr>Courier New</vt:lpstr>
      <vt:lpstr>나눔바른고딕OTF Light</vt:lpstr>
      <vt:lpstr>나눔스퀘어OTF_ac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futuremain2</dc:creator>
  <cp:lastModifiedBy>futuremain2</cp:lastModifiedBy>
  <cp:revision>183</cp:revision>
  <cp:lastPrinted>2022-05-10T04:53:29Z</cp:lastPrinted>
  <dcterms:created xsi:type="dcterms:W3CDTF">2024-06-13T00:20:16Z</dcterms:created>
  <dcterms:modified xsi:type="dcterms:W3CDTF">2024-06-19T04:03:19Z</dcterms:modified>
</cp:coreProperties>
</file>