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97" r:id="rId4"/>
    <p:sldId id="298" r:id="rId5"/>
    <p:sldId id="299" r:id="rId6"/>
    <p:sldId id="302" r:id="rId7"/>
    <p:sldId id="300" r:id="rId8"/>
    <p:sldId id="259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Quicksand" panose="020B0604020202020204" charset="0"/>
      <p:regular r:id="rId12"/>
      <p:bold r:id="rId13"/>
    </p:embeddedFont>
    <p:embeddedFont>
      <p:font typeface="Quicksand SemiBo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31ACD9-6634-4ABB-824E-E25DAD38375B}">
  <a:tblStyle styleId="{6031ACD9-6634-4ABB-824E-E25DAD383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F94081-79B6-4167-8AAB-05AB9C677DC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ca81d78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ca81d78c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ca81d78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ca81d78c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61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ca81d78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ca81d78c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63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ca81d78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ca81d78c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87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ca81d78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ca81d78c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767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ca81d78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ca81d78c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28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975" y="3809675"/>
            <a:ext cx="4916100" cy="484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96514" y="1594500"/>
            <a:ext cx="4454400" cy="20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Quicksand"/>
              <a:buNone/>
              <a:defRPr sz="56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3">
            <a:alphaModFix/>
          </a:blip>
          <a:srcRect l="24986" t="298" r="67754" b="288"/>
          <a:stretch/>
        </p:blipFill>
        <p:spPr>
          <a:xfrm rot="5400000">
            <a:off x="4472124" y="-4472124"/>
            <a:ext cx="199752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 l="24986" t="298" r="67754" b="288"/>
          <a:stretch/>
        </p:blipFill>
        <p:spPr>
          <a:xfrm rot="-5400000" flipH="1">
            <a:off x="4472124" y="-4472124"/>
            <a:ext cx="199752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l="24986" t="298" r="67754" b="288"/>
          <a:stretch/>
        </p:blipFill>
        <p:spPr>
          <a:xfrm rot="5400000">
            <a:off x="4472124" y="-4472124"/>
            <a:ext cx="199752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862675" y="2345075"/>
            <a:ext cx="1316700" cy="484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3526109" y="2345075"/>
            <a:ext cx="1316700" cy="484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3"/>
          </p:nvPr>
        </p:nvSpPr>
        <p:spPr>
          <a:xfrm>
            <a:off x="6189533" y="2345075"/>
            <a:ext cx="1316700" cy="484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862675" y="3778550"/>
            <a:ext cx="1316700" cy="484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3526109" y="3778550"/>
            <a:ext cx="1316700" cy="484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6"/>
          </p:nvPr>
        </p:nvSpPr>
        <p:spPr>
          <a:xfrm>
            <a:off x="6189533" y="3778550"/>
            <a:ext cx="1316700" cy="484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845725" y="1443425"/>
            <a:ext cx="1316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8" hasCustomPrompt="1"/>
          </p:nvPr>
        </p:nvSpPr>
        <p:spPr>
          <a:xfrm>
            <a:off x="3526100" y="1443425"/>
            <a:ext cx="1316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 hasCustomPrompt="1"/>
          </p:nvPr>
        </p:nvSpPr>
        <p:spPr>
          <a:xfrm>
            <a:off x="6189525" y="1443425"/>
            <a:ext cx="1316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854200" y="2883163"/>
            <a:ext cx="1316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4" hasCustomPrompt="1"/>
          </p:nvPr>
        </p:nvSpPr>
        <p:spPr>
          <a:xfrm>
            <a:off x="3534575" y="2883163"/>
            <a:ext cx="1316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 hasCustomPrompt="1"/>
          </p:nvPr>
        </p:nvSpPr>
        <p:spPr>
          <a:xfrm>
            <a:off x="6198000" y="2883163"/>
            <a:ext cx="1316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l="24986" t="298" r="67754" b="288"/>
          <a:stretch/>
        </p:blipFill>
        <p:spPr>
          <a:xfrm rot="5400000">
            <a:off x="4472124" y="-4472124"/>
            <a:ext cx="199752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l="24986" t="298" r="67754" b="288"/>
          <a:stretch/>
        </p:blipFill>
        <p:spPr>
          <a:xfrm rot="-5400000" flipH="1">
            <a:off x="4472124" y="-4472124"/>
            <a:ext cx="199752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48500" cy="52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 SemiBold"/>
              <a:buNone/>
              <a:defRPr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●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○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■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●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○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■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●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Quicksand"/>
              <a:buChar char="○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Quicksand"/>
              <a:buChar char="■"/>
              <a:defRPr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720975" y="2101166"/>
            <a:ext cx="4854203" cy="7964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C00000"/>
                </a:solidFill>
                <a:latin typeface="Quicksand;300"/>
              </a:rPr>
              <a:t>WARMINDO</a:t>
            </a:r>
            <a:r>
              <a:rPr lang="en-US" dirty="0">
                <a:gradFill>
                  <a:gsLst>
                    <a:gs pos="0">
                      <a:schemeClr val="lt2"/>
                    </a:gs>
                    <a:gs pos="100000">
                      <a:schemeClr val="accent3"/>
                    </a:gs>
                  </a:gsLst>
                  <a:lin ang="2700006" scaled="0"/>
                </a:gradFill>
                <a:latin typeface="Quicksand;300"/>
              </a:rPr>
              <a:t> </a:t>
            </a:r>
            <a:endParaRPr b="0" i="0" dirty="0">
              <a:ln>
                <a:noFill/>
              </a:ln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2700006" scaled="0"/>
              </a:gradFill>
              <a:latin typeface="Quicksand;300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165349" y="1350852"/>
            <a:ext cx="3872302" cy="117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/>
          <p:nvPr/>
        </p:nvSpPr>
        <p:spPr>
          <a:xfrm>
            <a:off x="7516200" y="3725700"/>
            <a:ext cx="1170600" cy="14178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6140138" y="940325"/>
            <a:ext cx="1170600" cy="1417800"/>
          </a:xfrm>
          <a:prstGeom prst="rect">
            <a:avLst/>
          </a:prstGeom>
          <a:solidFill>
            <a:srgbClr val="0F0F0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75D66-58E8-480A-982B-6EACB3C9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3950" y="3007518"/>
            <a:ext cx="4916100" cy="557994"/>
          </a:xfrm>
        </p:spPr>
        <p:txBody>
          <a:bodyPr/>
          <a:lstStyle/>
          <a:p>
            <a:r>
              <a:rPr lang="en-US" dirty="0"/>
              <a:t>Sales  report January – August</a:t>
            </a:r>
          </a:p>
          <a:p>
            <a:endParaRPr lang="en-US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body" idx="4294967295"/>
          </p:nvPr>
        </p:nvSpPr>
        <p:spPr>
          <a:xfrm>
            <a:off x="1591536" y="1483388"/>
            <a:ext cx="5380763" cy="1378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en" dirty="0"/>
              <a:t>Warmindo x ditahun 2022 ini akan mengadakan analisis penjualan yang terjadi selama bulan januari hingga bulan agustus hal tersebut dilakukan untuk mengetahui performa penjulan di setiap Quartal bulannya</a:t>
            </a:r>
          </a:p>
        </p:txBody>
      </p:sp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174" name="Google Shape;174;p30"/>
          <p:cNvSpPr/>
          <p:nvPr/>
        </p:nvSpPr>
        <p:spPr>
          <a:xfrm>
            <a:off x="792075" y="1812950"/>
            <a:ext cx="1926705" cy="280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6" scaled="0"/>
              </a:gradFill>
              <a:latin typeface="Quicksand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9A8149-79D3-42A2-8949-CA26881069F3}"/>
              </a:ext>
            </a:extLst>
          </p:cNvPr>
          <p:cNvCxnSpPr/>
          <p:nvPr/>
        </p:nvCxnSpPr>
        <p:spPr>
          <a:xfrm>
            <a:off x="720000" y="992462"/>
            <a:ext cx="2201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470083-0106-4D78-943A-70569D8F4476}"/>
              </a:ext>
            </a:extLst>
          </p:cNvPr>
          <p:cNvSpPr txBox="1"/>
          <p:nvPr/>
        </p:nvSpPr>
        <p:spPr>
          <a:xfrm>
            <a:off x="1691550" y="3413535"/>
            <a:ext cx="562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Quicksand" panose="020B0604020202020204" charset="0"/>
              </a:rPr>
              <a:t>Berdasarkan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hal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tersebut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,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Warmindo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x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sudah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mengumpulkan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data yang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berisi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informasi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penjualan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. Yuk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bantu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Warmindo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X 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untuk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mengetahui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performa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penjualannya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periode</a:t>
            </a:r>
            <a:r>
              <a:rPr lang="en-US" sz="1200" dirty="0">
                <a:solidFill>
                  <a:schemeClr val="bg2"/>
                </a:solidFill>
                <a:latin typeface="Quicksand" panose="020B0604020202020204" charset="0"/>
              </a:rPr>
              <a:t> January - </a:t>
            </a:r>
            <a:r>
              <a:rPr lang="en-US" sz="1200" dirty="0" err="1">
                <a:solidFill>
                  <a:schemeClr val="bg2"/>
                </a:solidFill>
                <a:latin typeface="Quicksand" panose="020B0604020202020204" charset="0"/>
              </a:rPr>
              <a:t>Agustus</a:t>
            </a:r>
            <a:endParaRPr lang="en-ID" sz="1200" dirty="0">
              <a:solidFill>
                <a:schemeClr val="bg2"/>
              </a:solidFill>
              <a:latin typeface="Quicksan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35CA4-0A98-4B2B-A7CA-9476EBDF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09" y="2538189"/>
            <a:ext cx="1563053" cy="682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body" idx="4294967295"/>
          </p:nvPr>
        </p:nvSpPr>
        <p:spPr>
          <a:xfrm>
            <a:off x="128586" y="1426790"/>
            <a:ext cx="4336257" cy="21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endParaRPr lang="en" sz="1000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-ID" sz="1000" dirty="0" err="1"/>
              <a:t>Tanggal_transaksi</a:t>
            </a:r>
            <a:r>
              <a:rPr lang="en-ID" sz="1000" dirty="0"/>
              <a:t> : </a:t>
            </a:r>
            <a:r>
              <a:rPr lang="en-ID" sz="1000" dirty="0" err="1"/>
              <a:t>Tanggal</a:t>
            </a:r>
            <a:r>
              <a:rPr lang="en-ID" sz="1000" dirty="0"/>
              <a:t> </a:t>
            </a:r>
            <a:r>
              <a:rPr lang="en-ID" sz="1000" dirty="0" err="1"/>
              <a:t>terjadinya</a:t>
            </a:r>
            <a:r>
              <a:rPr lang="en-ID" sz="1000" dirty="0"/>
              <a:t> </a:t>
            </a:r>
            <a:r>
              <a:rPr lang="en-ID" sz="1000" dirty="0" err="1"/>
              <a:t>transaksi</a:t>
            </a:r>
            <a:r>
              <a:rPr lang="en-ID" sz="1000" dirty="0"/>
              <a:t> </a:t>
            </a:r>
            <a:r>
              <a:rPr lang="en-ID" sz="1000" dirty="0" err="1"/>
              <a:t>jual</a:t>
            </a:r>
            <a:r>
              <a:rPr lang="en-ID" sz="1000" dirty="0"/>
              <a:t> </a:t>
            </a:r>
            <a:r>
              <a:rPr lang="en-ID" sz="1000" dirty="0" err="1"/>
              <a:t>beli</a:t>
            </a:r>
            <a:endParaRPr lang="en-ID" sz="1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-US" sz="1000" dirty="0" err="1"/>
              <a:t>Nama_produk</a:t>
            </a:r>
            <a:r>
              <a:rPr lang="en-US" sz="1000" dirty="0"/>
              <a:t> : Nama </a:t>
            </a:r>
            <a:r>
              <a:rPr lang="en-US" sz="1000" dirty="0" err="1"/>
              <a:t>produk</a:t>
            </a:r>
            <a:r>
              <a:rPr lang="en-US" sz="1000" dirty="0"/>
              <a:t> </a:t>
            </a:r>
            <a:r>
              <a:rPr lang="en-US" sz="1000" dirty="0" err="1"/>
              <a:t>mie</a:t>
            </a:r>
            <a:r>
              <a:rPr lang="en-US" sz="1000" dirty="0"/>
              <a:t> yang </a:t>
            </a:r>
            <a:r>
              <a:rPr lang="en-US" sz="1000" dirty="0" err="1"/>
              <a:t>dibeli</a:t>
            </a:r>
            <a:endParaRPr sz="1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000" dirty="0"/>
              <a:t>Jenis_produk : Jenis yg di beli mie-kuah atau mie-goreng</a:t>
            </a:r>
            <a:endParaRPr sz="1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000" dirty="0"/>
              <a:t>Quantity : Jumlah produk yang dibeli</a:t>
            </a:r>
            <a:endParaRPr sz="1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000" dirty="0"/>
              <a:t>Harga_jual : Harga penjualan perproduk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-ID" sz="1000" dirty="0"/>
              <a:t>J</a:t>
            </a:r>
            <a:r>
              <a:rPr lang="en" sz="1000" dirty="0"/>
              <a:t>enis_pembayaran : Jenis pembayaran produk yang dibeli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000" dirty="0"/>
              <a:t>Jenis_pesanan : Delivery or Dine-in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000" dirty="0"/>
              <a:t>Nilai_penjualan : total pembayaran</a:t>
            </a:r>
            <a:endParaRPr sz="1000" dirty="0"/>
          </a:p>
        </p:txBody>
      </p:sp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- Dataset</a:t>
            </a:r>
            <a:endParaRPr dirty="0"/>
          </a:p>
        </p:txBody>
      </p:sp>
      <p:sp>
        <p:nvSpPr>
          <p:cNvPr id="174" name="Google Shape;174;p30"/>
          <p:cNvSpPr/>
          <p:nvPr/>
        </p:nvSpPr>
        <p:spPr>
          <a:xfrm>
            <a:off x="792075" y="1812950"/>
            <a:ext cx="1926705" cy="280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6" scaled="0"/>
              </a:gradFill>
              <a:latin typeface="Quicksand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9A8149-79D3-42A2-8949-CA26881069F3}"/>
              </a:ext>
            </a:extLst>
          </p:cNvPr>
          <p:cNvCxnSpPr/>
          <p:nvPr/>
        </p:nvCxnSpPr>
        <p:spPr>
          <a:xfrm>
            <a:off x="720000" y="992462"/>
            <a:ext cx="2201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BE7262E-84D9-47A7-A6C7-C4F73ED92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19" y="1657350"/>
            <a:ext cx="4636294" cy="167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3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body" idx="4294967295"/>
          </p:nvPr>
        </p:nvSpPr>
        <p:spPr>
          <a:xfrm>
            <a:off x="298517" y="992462"/>
            <a:ext cx="5380763" cy="1378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en" dirty="0"/>
              <a:t>Jenis produk manakah yang sering dibeli oleh konsumen pada periode January – Maret (Quartal 1) ?</a:t>
            </a:r>
          </a:p>
        </p:txBody>
      </p:sp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Case-1</a:t>
            </a:r>
            <a:endParaRPr dirty="0"/>
          </a:p>
        </p:txBody>
      </p:sp>
      <p:sp>
        <p:nvSpPr>
          <p:cNvPr id="174" name="Google Shape;174;p30"/>
          <p:cNvSpPr/>
          <p:nvPr/>
        </p:nvSpPr>
        <p:spPr>
          <a:xfrm>
            <a:off x="792075" y="1812950"/>
            <a:ext cx="1926705" cy="280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6" scaled="0"/>
              </a:gradFill>
              <a:latin typeface="Quicksand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9A8149-79D3-42A2-8949-CA26881069F3}"/>
              </a:ext>
            </a:extLst>
          </p:cNvPr>
          <p:cNvCxnSpPr/>
          <p:nvPr/>
        </p:nvCxnSpPr>
        <p:spPr>
          <a:xfrm>
            <a:off x="720000" y="992462"/>
            <a:ext cx="2201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AAD222-D92B-4B2B-B99B-CBAF01A7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806" y="1812950"/>
            <a:ext cx="2321719" cy="210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DF5D98-6BFD-412B-8DA5-07D5CD160446}"/>
              </a:ext>
            </a:extLst>
          </p:cNvPr>
          <p:cNvSpPr txBox="1"/>
          <p:nvPr/>
        </p:nvSpPr>
        <p:spPr>
          <a:xfrm>
            <a:off x="5646551" y="2371206"/>
            <a:ext cx="2321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</a:pPr>
            <a:r>
              <a:rPr lang="en-ID" sz="800" dirty="0" err="1">
                <a:solidFill>
                  <a:schemeClr val="bg2"/>
                </a:solidFill>
              </a:rPr>
              <a:t>Berdasarkan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informasi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disamping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dapat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disimpulkan</a:t>
            </a:r>
            <a:r>
              <a:rPr lang="en-ID" sz="800" dirty="0">
                <a:solidFill>
                  <a:schemeClr val="bg2"/>
                </a:solidFill>
              </a:rPr>
              <a:t> : 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-ID" sz="800" dirty="0">
                <a:solidFill>
                  <a:schemeClr val="bg2"/>
                </a:solidFill>
              </a:rPr>
              <a:t>Mie </a:t>
            </a:r>
            <a:r>
              <a:rPr lang="en-ID" sz="800" dirty="0" err="1">
                <a:solidFill>
                  <a:schemeClr val="bg2"/>
                </a:solidFill>
              </a:rPr>
              <a:t>Kuah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memiliki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presentase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penjualan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sebanyak</a:t>
            </a:r>
            <a:r>
              <a:rPr lang="en-ID" sz="800" dirty="0">
                <a:solidFill>
                  <a:schemeClr val="bg2"/>
                </a:solidFill>
              </a:rPr>
              <a:t> 71,11 %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-ID" sz="800" dirty="0">
                <a:solidFill>
                  <a:schemeClr val="bg2"/>
                </a:solidFill>
              </a:rPr>
              <a:t>Mie Goreng </a:t>
            </a:r>
            <a:r>
              <a:rPr lang="en-ID" sz="800" dirty="0" err="1">
                <a:solidFill>
                  <a:schemeClr val="bg2"/>
                </a:solidFill>
              </a:rPr>
              <a:t>memiliki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presentase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penjualan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sebanyak</a:t>
            </a:r>
            <a:r>
              <a:rPr lang="en-ID" sz="800" dirty="0">
                <a:solidFill>
                  <a:schemeClr val="bg2"/>
                </a:solidFill>
              </a:rPr>
              <a:t> 28,89 %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-ID" sz="800" dirty="0">
                <a:solidFill>
                  <a:schemeClr val="bg2"/>
                </a:solidFill>
              </a:rPr>
              <a:t>Mie </a:t>
            </a:r>
            <a:r>
              <a:rPr lang="en-ID" sz="800" dirty="0" err="1">
                <a:solidFill>
                  <a:schemeClr val="bg2"/>
                </a:solidFill>
              </a:rPr>
              <a:t>Kuah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memiliki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Presentase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lebih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tinggi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dari</a:t>
            </a:r>
            <a:r>
              <a:rPr lang="en-ID" sz="800" dirty="0">
                <a:solidFill>
                  <a:schemeClr val="bg2"/>
                </a:solidFill>
              </a:rPr>
              <a:t> pada Mie Goreng pada Quartal 1</a:t>
            </a:r>
          </a:p>
          <a:p>
            <a:endParaRPr lang="en-ID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9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body" idx="4294967295"/>
          </p:nvPr>
        </p:nvSpPr>
        <p:spPr>
          <a:xfrm>
            <a:off x="298517" y="992462"/>
            <a:ext cx="5380763" cy="1378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en" dirty="0"/>
              <a:t>Hitung pendapatan Quartal 1 di masing masing bulan, Bulan apa saja yang memiliki jumlah pendapatan perbulan dibawah rata-rata ?</a:t>
            </a:r>
          </a:p>
        </p:txBody>
      </p:sp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Case-2</a:t>
            </a:r>
            <a:endParaRPr dirty="0"/>
          </a:p>
        </p:txBody>
      </p:sp>
      <p:sp>
        <p:nvSpPr>
          <p:cNvPr id="174" name="Google Shape;174;p30"/>
          <p:cNvSpPr/>
          <p:nvPr/>
        </p:nvSpPr>
        <p:spPr>
          <a:xfrm>
            <a:off x="792075" y="1812950"/>
            <a:ext cx="1926705" cy="280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6" scaled="0"/>
              </a:gradFill>
              <a:latin typeface="Quicksand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9A8149-79D3-42A2-8949-CA26881069F3}"/>
              </a:ext>
            </a:extLst>
          </p:cNvPr>
          <p:cNvCxnSpPr/>
          <p:nvPr/>
        </p:nvCxnSpPr>
        <p:spPr>
          <a:xfrm>
            <a:off x="720000" y="992462"/>
            <a:ext cx="2201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DF5D98-6BFD-412B-8DA5-07D5CD160446}"/>
              </a:ext>
            </a:extLst>
          </p:cNvPr>
          <p:cNvSpPr txBox="1"/>
          <p:nvPr/>
        </p:nvSpPr>
        <p:spPr>
          <a:xfrm>
            <a:off x="5646551" y="2371206"/>
            <a:ext cx="2618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</a:pPr>
            <a:r>
              <a:rPr lang="en-ID" sz="800" dirty="0" err="1">
                <a:solidFill>
                  <a:schemeClr val="bg2"/>
                </a:solidFill>
              </a:rPr>
              <a:t>Berdasarkan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informasi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disamping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dapat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disimpulkan</a:t>
            </a:r>
            <a:r>
              <a:rPr lang="en-ID" sz="800" dirty="0">
                <a:solidFill>
                  <a:schemeClr val="bg2"/>
                </a:solidFill>
              </a:rPr>
              <a:t> : 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-ID" sz="800" dirty="0" err="1">
                <a:solidFill>
                  <a:schemeClr val="bg2"/>
                </a:solidFill>
              </a:rPr>
              <a:t>Bulan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January,Februari</a:t>
            </a:r>
            <a:r>
              <a:rPr lang="en-ID" sz="800" dirty="0">
                <a:solidFill>
                  <a:schemeClr val="bg2"/>
                </a:solidFill>
              </a:rPr>
              <a:t> dan </a:t>
            </a:r>
            <a:r>
              <a:rPr lang="en-ID" sz="800" dirty="0" err="1">
                <a:solidFill>
                  <a:schemeClr val="bg2"/>
                </a:solidFill>
              </a:rPr>
              <a:t>Maret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mendapatkan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jumlah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pendapatan</a:t>
            </a:r>
            <a:r>
              <a:rPr lang="en-ID" sz="800" dirty="0">
                <a:solidFill>
                  <a:schemeClr val="bg2"/>
                </a:solidFill>
              </a:rPr>
              <a:t> masing-masing </a:t>
            </a:r>
            <a:r>
              <a:rPr lang="en-ID" sz="800" dirty="0" err="1">
                <a:solidFill>
                  <a:schemeClr val="bg2"/>
                </a:solidFill>
              </a:rPr>
              <a:t>yaitu</a:t>
            </a:r>
            <a:r>
              <a:rPr lang="en-ID" sz="800" dirty="0">
                <a:solidFill>
                  <a:schemeClr val="bg2"/>
                </a:solidFill>
              </a:rPr>
              <a:t> Rp1.072.000, Rp1.187.000 dan Rp1.051.000</a:t>
            </a:r>
          </a:p>
          <a:p>
            <a:pPr marL="457200" indent="-304800">
              <a:spcBef>
                <a:spcPts val="1600"/>
              </a:spcBef>
              <a:buClr>
                <a:schemeClr val="accent2"/>
              </a:buClr>
              <a:buSzPts val="1200"/>
              <a:buFont typeface="Arial"/>
              <a:buChar char="●"/>
            </a:pPr>
            <a:r>
              <a:rPr lang="en-ID" sz="800" dirty="0" err="1">
                <a:solidFill>
                  <a:schemeClr val="bg2"/>
                </a:solidFill>
              </a:rPr>
              <a:t>Bulan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Januari</a:t>
            </a:r>
            <a:r>
              <a:rPr lang="en-ID" sz="800" dirty="0">
                <a:solidFill>
                  <a:schemeClr val="bg2"/>
                </a:solidFill>
              </a:rPr>
              <a:t> dan </a:t>
            </a:r>
            <a:r>
              <a:rPr lang="en-ID" sz="800" dirty="0" err="1">
                <a:solidFill>
                  <a:schemeClr val="bg2"/>
                </a:solidFill>
              </a:rPr>
              <a:t>Maret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memilki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jumlah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pendapatan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dibawah</a:t>
            </a:r>
            <a:r>
              <a:rPr lang="en-ID" sz="800" dirty="0">
                <a:solidFill>
                  <a:schemeClr val="bg2"/>
                </a:solidFill>
              </a:rPr>
              <a:t> rata-rata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-ID" sz="800" dirty="0" err="1">
                <a:solidFill>
                  <a:schemeClr val="bg2"/>
                </a:solidFill>
              </a:rPr>
              <a:t>Bulan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Februari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memiliki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jumlah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pendapatan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diatas</a:t>
            </a:r>
            <a:r>
              <a:rPr lang="en-ID" sz="800" dirty="0">
                <a:solidFill>
                  <a:schemeClr val="bg2"/>
                </a:solidFill>
              </a:rPr>
              <a:t> rata-rata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E04C1-F886-4F59-B997-852E35F48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2028825"/>
            <a:ext cx="3957637" cy="25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body" idx="4294967295"/>
          </p:nvPr>
        </p:nvSpPr>
        <p:spPr>
          <a:xfrm>
            <a:off x="298517" y="992462"/>
            <a:ext cx="5380763" cy="1378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en" dirty="0"/>
              <a:t>Hitung total pesanan yang terjadi pada Quartal 1 di masing masing bulan, Bulan apa saja yang memiliki total pesanan perbulan dibawah rata-rata ?</a:t>
            </a:r>
          </a:p>
        </p:txBody>
      </p:sp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Case-3</a:t>
            </a:r>
            <a:endParaRPr dirty="0"/>
          </a:p>
        </p:txBody>
      </p:sp>
      <p:sp>
        <p:nvSpPr>
          <p:cNvPr id="174" name="Google Shape;174;p30"/>
          <p:cNvSpPr/>
          <p:nvPr/>
        </p:nvSpPr>
        <p:spPr>
          <a:xfrm>
            <a:off x="792075" y="1812950"/>
            <a:ext cx="1926705" cy="280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6" scaled="0"/>
              </a:gradFill>
              <a:latin typeface="Quicksand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9A8149-79D3-42A2-8949-CA26881069F3}"/>
              </a:ext>
            </a:extLst>
          </p:cNvPr>
          <p:cNvCxnSpPr/>
          <p:nvPr/>
        </p:nvCxnSpPr>
        <p:spPr>
          <a:xfrm>
            <a:off x="720000" y="992462"/>
            <a:ext cx="2201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DF5D98-6BFD-412B-8DA5-07D5CD160446}"/>
              </a:ext>
            </a:extLst>
          </p:cNvPr>
          <p:cNvSpPr txBox="1"/>
          <p:nvPr/>
        </p:nvSpPr>
        <p:spPr>
          <a:xfrm>
            <a:off x="5646551" y="2371206"/>
            <a:ext cx="2618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</a:pPr>
            <a:r>
              <a:rPr lang="en-ID" sz="800" dirty="0" err="1">
                <a:solidFill>
                  <a:schemeClr val="bg2"/>
                </a:solidFill>
              </a:rPr>
              <a:t>Berdasarkan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informasi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disamping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dapat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disimpulkan</a:t>
            </a:r>
            <a:r>
              <a:rPr lang="en-ID" sz="800" dirty="0">
                <a:solidFill>
                  <a:schemeClr val="bg2"/>
                </a:solidFill>
              </a:rPr>
              <a:t> : 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-ID" sz="800" dirty="0" err="1">
                <a:solidFill>
                  <a:schemeClr val="bg2"/>
                </a:solidFill>
              </a:rPr>
              <a:t>Bulan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January,Februari</a:t>
            </a:r>
            <a:r>
              <a:rPr lang="en-ID" sz="800" dirty="0">
                <a:solidFill>
                  <a:schemeClr val="bg2"/>
                </a:solidFill>
              </a:rPr>
              <a:t> dan </a:t>
            </a:r>
            <a:r>
              <a:rPr lang="en-ID" sz="800" dirty="0" err="1">
                <a:solidFill>
                  <a:schemeClr val="bg2"/>
                </a:solidFill>
              </a:rPr>
              <a:t>Maret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mendapatkan</a:t>
            </a:r>
            <a:r>
              <a:rPr lang="en-ID" sz="800" dirty="0">
                <a:solidFill>
                  <a:schemeClr val="bg2"/>
                </a:solidFill>
              </a:rPr>
              <a:t> total order masing-masing </a:t>
            </a:r>
            <a:r>
              <a:rPr lang="en-ID" sz="800" dirty="0" err="1">
                <a:solidFill>
                  <a:schemeClr val="bg2"/>
                </a:solidFill>
              </a:rPr>
              <a:t>yaitu</a:t>
            </a:r>
            <a:r>
              <a:rPr lang="en-ID" sz="800" dirty="0">
                <a:solidFill>
                  <a:schemeClr val="bg2"/>
                </a:solidFill>
              </a:rPr>
              <a:t> 115, 126 dan 111</a:t>
            </a:r>
          </a:p>
          <a:p>
            <a:pPr marL="457200" indent="-304800">
              <a:spcBef>
                <a:spcPts val="1600"/>
              </a:spcBef>
              <a:buClr>
                <a:schemeClr val="accent2"/>
              </a:buClr>
              <a:buSzPts val="1200"/>
              <a:buFont typeface="Arial"/>
              <a:buChar char="●"/>
            </a:pPr>
            <a:r>
              <a:rPr lang="en-ID" sz="800" dirty="0" err="1">
                <a:solidFill>
                  <a:schemeClr val="bg2"/>
                </a:solidFill>
              </a:rPr>
              <a:t>Bulan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Januari</a:t>
            </a:r>
            <a:r>
              <a:rPr lang="en-ID" sz="800" dirty="0">
                <a:solidFill>
                  <a:schemeClr val="bg2"/>
                </a:solidFill>
              </a:rPr>
              <a:t> dan </a:t>
            </a:r>
            <a:r>
              <a:rPr lang="en-ID" sz="800" dirty="0" err="1">
                <a:solidFill>
                  <a:schemeClr val="bg2"/>
                </a:solidFill>
              </a:rPr>
              <a:t>Maret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memilki</a:t>
            </a:r>
            <a:r>
              <a:rPr lang="en-ID" sz="800" dirty="0">
                <a:solidFill>
                  <a:schemeClr val="bg2"/>
                </a:solidFill>
              </a:rPr>
              <a:t> total order </a:t>
            </a:r>
            <a:r>
              <a:rPr lang="en-ID" sz="800" dirty="0" err="1">
                <a:solidFill>
                  <a:schemeClr val="bg2"/>
                </a:solidFill>
              </a:rPr>
              <a:t>dibawah</a:t>
            </a:r>
            <a:r>
              <a:rPr lang="en-ID" sz="800" dirty="0">
                <a:solidFill>
                  <a:schemeClr val="bg2"/>
                </a:solidFill>
              </a:rPr>
              <a:t> rata-rata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-ID" sz="800" dirty="0" err="1">
                <a:solidFill>
                  <a:schemeClr val="bg2"/>
                </a:solidFill>
              </a:rPr>
              <a:t>Bulan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Februari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memiki</a:t>
            </a:r>
            <a:r>
              <a:rPr lang="en-ID" sz="800" dirty="0">
                <a:solidFill>
                  <a:schemeClr val="bg2"/>
                </a:solidFill>
              </a:rPr>
              <a:t> total order </a:t>
            </a:r>
            <a:r>
              <a:rPr lang="en-ID" sz="800" dirty="0" err="1">
                <a:solidFill>
                  <a:schemeClr val="bg2"/>
                </a:solidFill>
              </a:rPr>
              <a:t>diatas</a:t>
            </a:r>
            <a:r>
              <a:rPr lang="en-ID" sz="800" dirty="0">
                <a:solidFill>
                  <a:schemeClr val="bg2"/>
                </a:solidFill>
              </a:rPr>
              <a:t> rata-rata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FACAD-F484-4DC5-8C8D-5A1DC563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98" y="2047303"/>
            <a:ext cx="5126751" cy="29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6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body" idx="4294967295"/>
          </p:nvPr>
        </p:nvSpPr>
        <p:spPr>
          <a:xfrm>
            <a:off x="298517" y="992462"/>
            <a:ext cx="5380763" cy="1378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en" dirty="0"/>
              <a:t>Metode pembayaran apakah yang sering dipakai oleh para pembeli pada quartal pertama ?</a:t>
            </a:r>
          </a:p>
        </p:txBody>
      </p:sp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Case-4</a:t>
            </a:r>
            <a:endParaRPr dirty="0"/>
          </a:p>
        </p:txBody>
      </p:sp>
      <p:sp>
        <p:nvSpPr>
          <p:cNvPr id="174" name="Google Shape;174;p30"/>
          <p:cNvSpPr/>
          <p:nvPr/>
        </p:nvSpPr>
        <p:spPr>
          <a:xfrm>
            <a:off x="792075" y="1812950"/>
            <a:ext cx="1926705" cy="280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6" scaled="0"/>
              </a:gradFill>
              <a:latin typeface="Quicksand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9A8149-79D3-42A2-8949-CA26881069F3}"/>
              </a:ext>
            </a:extLst>
          </p:cNvPr>
          <p:cNvCxnSpPr/>
          <p:nvPr/>
        </p:nvCxnSpPr>
        <p:spPr>
          <a:xfrm>
            <a:off x="720000" y="992462"/>
            <a:ext cx="2201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DF5D98-6BFD-412B-8DA5-07D5CD160446}"/>
              </a:ext>
            </a:extLst>
          </p:cNvPr>
          <p:cNvSpPr txBox="1"/>
          <p:nvPr/>
        </p:nvSpPr>
        <p:spPr>
          <a:xfrm>
            <a:off x="5646551" y="2371206"/>
            <a:ext cx="2618768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</a:pPr>
            <a:r>
              <a:rPr lang="en-ID" sz="800" dirty="0" err="1">
                <a:solidFill>
                  <a:schemeClr val="bg2"/>
                </a:solidFill>
              </a:rPr>
              <a:t>Berdasarkan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informasi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disamping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dapat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disimpulkan</a:t>
            </a:r>
            <a:r>
              <a:rPr lang="en-ID" sz="800" dirty="0">
                <a:solidFill>
                  <a:schemeClr val="bg2"/>
                </a:solidFill>
              </a:rPr>
              <a:t> : 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-ID" sz="800" dirty="0" err="1">
                <a:solidFill>
                  <a:schemeClr val="bg2"/>
                </a:solidFill>
              </a:rPr>
              <a:t>Metode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pembayaran</a:t>
            </a:r>
            <a:r>
              <a:rPr lang="en-ID" sz="800" dirty="0">
                <a:solidFill>
                  <a:schemeClr val="bg2"/>
                </a:solidFill>
              </a:rPr>
              <a:t> yang </a:t>
            </a:r>
            <a:r>
              <a:rPr lang="en-ID" sz="800" dirty="0" err="1">
                <a:solidFill>
                  <a:schemeClr val="bg2"/>
                </a:solidFill>
              </a:rPr>
              <a:t>sering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dipakai</a:t>
            </a:r>
            <a:r>
              <a:rPr lang="en-ID" sz="800" dirty="0">
                <a:solidFill>
                  <a:schemeClr val="bg2"/>
                </a:solidFill>
              </a:rPr>
              <a:t> oleh para </a:t>
            </a:r>
            <a:r>
              <a:rPr lang="en-ID" sz="800" dirty="0" err="1">
                <a:solidFill>
                  <a:schemeClr val="bg2"/>
                </a:solidFill>
              </a:rPr>
              <a:t>pembeli</a:t>
            </a:r>
            <a:r>
              <a:rPr lang="en-ID" sz="800" dirty="0">
                <a:solidFill>
                  <a:schemeClr val="bg2"/>
                </a:solidFill>
              </a:rPr>
              <a:t> pada quartal </a:t>
            </a:r>
            <a:r>
              <a:rPr lang="en-ID" sz="800" dirty="0" err="1">
                <a:solidFill>
                  <a:schemeClr val="bg2"/>
                </a:solidFill>
              </a:rPr>
              <a:t>pertama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ialah</a:t>
            </a:r>
            <a:r>
              <a:rPr lang="en-ID" sz="800" dirty="0">
                <a:solidFill>
                  <a:schemeClr val="bg2"/>
                </a:solidFill>
              </a:rPr>
              <a:t> Cash </a:t>
            </a:r>
            <a:r>
              <a:rPr lang="en-ID" sz="800" dirty="0" err="1">
                <a:solidFill>
                  <a:schemeClr val="bg2"/>
                </a:solidFill>
              </a:rPr>
              <a:t>dengan</a:t>
            </a:r>
            <a:r>
              <a:rPr lang="en-ID" sz="800" dirty="0">
                <a:solidFill>
                  <a:schemeClr val="bg2"/>
                </a:solidFill>
              </a:rPr>
              <a:t> 81 </a:t>
            </a:r>
            <a:r>
              <a:rPr lang="en-ID" sz="800" dirty="0" err="1">
                <a:solidFill>
                  <a:schemeClr val="bg2"/>
                </a:solidFill>
              </a:rPr>
              <a:t>Transaksi</a:t>
            </a:r>
            <a:r>
              <a:rPr lang="en-ID" sz="800" dirty="0">
                <a:solidFill>
                  <a:schemeClr val="bg2"/>
                </a:solidFill>
              </a:rPr>
              <a:t>, Ovo </a:t>
            </a:r>
            <a:r>
              <a:rPr lang="en-ID" sz="800" dirty="0" err="1">
                <a:solidFill>
                  <a:schemeClr val="bg2"/>
                </a:solidFill>
              </a:rPr>
              <a:t>dengan</a:t>
            </a:r>
            <a:r>
              <a:rPr lang="en-ID" sz="800" dirty="0">
                <a:solidFill>
                  <a:schemeClr val="bg2"/>
                </a:solidFill>
              </a:rPr>
              <a:t> 66 </a:t>
            </a:r>
            <a:r>
              <a:rPr lang="en-ID" sz="800" dirty="0" err="1">
                <a:solidFill>
                  <a:schemeClr val="bg2"/>
                </a:solidFill>
              </a:rPr>
              <a:t>Transaksi</a:t>
            </a:r>
            <a:r>
              <a:rPr lang="en-ID" sz="800" dirty="0">
                <a:solidFill>
                  <a:schemeClr val="bg2"/>
                </a:solidFill>
              </a:rPr>
              <a:t>, </a:t>
            </a:r>
            <a:r>
              <a:rPr lang="en-ID" sz="800" dirty="0" err="1">
                <a:solidFill>
                  <a:schemeClr val="bg2"/>
                </a:solidFill>
              </a:rPr>
              <a:t>Gopay</a:t>
            </a:r>
            <a:r>
              <a:rPr lang="en-ID" sz="800" dirty="0">
                <a:solidFill>
                  <a:schemeClr val="bg2"/>
                </a:solidFill>
              </a:rPr>
              <a:t> </a:t>
            </a:r>
            <a:r>
              <a:rPr lang="en-ID" sz="800" dirty="0" err="1">
                <a:solidFill>
                  <a:schemeClr val="bg2"/>
                </a:solidFill>
              </a:rPr>
              <a:t>dengan</a:t>
            </a:r>
            <a:r>
              <a:rPr lang="en-ID" sz="800" dirty="0">
                <a:solidFill>
                  <a:schemeClr val="bg2"/>
                </a:solidFill>
              </a:rPr>
              <a:t> 63 </a:t>
            </a:r>
            <a:r>
              <a:rPr lang="en-ID" sz="800" dirty="0" err="1">
                <a:solidFill>
                  <a:schemeClr val="bg2"/>
                </a:solidFill>
              </a:rPr>
              <a:t>Transaksi</a:t>
            </a:r>
            <a:endParaRPr lang="en-ID" sz="800" dirty="0">
              <a:solidFill>
                <a:schemeClr val="bg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FBEBE-1E5E-4746-B421-F542F058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1" y="1812950"/>
            <a:ext cx="4965746" cy="30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0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KESIMPULAN </a:t>
            </a:r>
            <a:endParaRPr sz="2800" dirty="0"/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l="24986" t="298" r="67754" b="288"/>
          <a:stretch/>
        </p:blipFill>
        <p:spPr>
          <a:xfrm rot="5400000">
            <a:off x="4472124" y="-4472124"/>
            <a:ext cx="199752" cy="914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E24966-041D-4398-88F0-3BAF07E729CF}"/>
              </a:ext>
            </a:extLst>
          </p:cNvPr>
          <p:cNvCxnSpPr/>
          <p:nvPr/>
        </p:nvCxnSpPr>
        <p:spPr>
          <a:xfrm>
            <a:off x="720000" y="992462"/>
            <a:ext cx="2201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E4D1B80-ECA9-496D-962C-6BE3AD2015BD}"/>
              </a:ext>
            </a:extLst>
          </p:cNvPr>
          <p:cNvSpPr txBox="1"/>
          <p:nvPr/>
        </p:nvSpPr>
        <p:spPr>
          <a:xfrm>
            <a:off x="256254" y="1813732"/>
            <a:ext cx="5230146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-US" sz="1000" dirty="0" err="1">
                <a:solidFill>
                  <a:schemeClr val="bg2"/>
                </a:solidFill>
              </a:rPr>
              <a:t>Indomie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>
                <a:solidFill>
                  <a:schemeClr val="bg2"/>
                </a:solidFill>
              </a:rPr>
              <a:t>varian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>
                <a:solidFill>
                  <a:schemeClr val="bg2"/>
                </a:solidFill>
              </a:rPr>
              <a:t>kuah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>
                <a:solidFill>
                  <a:schemeClr val="bg2"/>
                </a:solidFill>
              </a:rPr>
              <a:t>memiliki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>
                <a:solidFill>
                  <a:schemeClr val="bg2"/>
                </a:solidFill>
              </a:rPr>
              <a:t>peminat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>
                <a:solidFill>
                  <a:schemeClr val="bg2"/>
                </a:solidFill>
              </a:rPr>
              <a:t>lebih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>
                <a:solidFill>
                  <a:schemeClr val="bg2"/>
                </a:solidFill>
              </a:rPr>
              <a:t>tinggi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>
                <a:solidFill>
                  <a:schemeClr val="bg2"/>
                </a:solidFill>
              </a:rPr>
              <a:t>dibandingkan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>
                <a:solidFill>
                  <a:schemeClr val="bg2"/>
                </a:solidFill>
              </a:rPr>
              <a:t>indomie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>
                <a:solidFill>
                  <a:schemeClr val="bg2"/>
                </a:solidFill>
              </a:rPr>
              <a:t>varian</a:t>
            </a:r>
            <a:r>
              <a:rPr lang="en-US" sz="1000" dirty="0">
                <a:solidFill>
                  <a:schemeClr val="bg2"/>
                </a:solidFill>
              </a:rPr>
              <a:t> goreng </a:t>
            </a:r>
            <a:r>
              <a:rPr lang="en-US" sz="1000" dirty="0" err="1">
                <a:solidFill>
                  <a:schemeClr val="bg2"/>
                </a:solidFill>
              </a:rPr>
              <a:t>untuk</a:t>
            </a:r>
            <a:r>
              <a:rPr lang="en-US" sz="1000" dirty="0">
                <a:solidFill>
                  <a:schemeClr val="bg2"/>
                </a:solidFill>
              </a:rPr>
              <a:t> itu </a:t>
            </a:r>
            <a:r>
              <a:rPr lang="en-US" sz="1000" dirty="0" err="1">
                <a:solidFill>
                  <a:schemeClr val="bg2"/>
                </a:solidFill>
              </a:rPr>
              <a:t>sediakan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>
                <a:solidFill>
                  <a:schemeClr val="bg2"/>
                </a:solidFill>
              </a:rPr>
              <a:t>stok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>
                <a:solidFill>
                  <a:schemeClr val="bg2"/>
                </a:solidFill>
              </a:rPr>
              <a:t>indomie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>
                <a:solidFill>
                  <a:schemeClr val="bg2"/>
                </a:solidFill>
              </a:rPr>
              <a:t>kuah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>
                <a:solidFill>
                  <a:schemeClr val="bg2"/>
                </a:solidFill>
              </a:rPr>
              <a:t>diatas</a:t>
            </a:r>
            <a:r>
              <a:rPr lang="en-US" sz="1000" dirty="0">
                <a:solidFill>
                  <a:schemeClr val="bg2"/>
                </a:solidFill>
              </a:rPr>
              <a:t> rata-rata</a:t>
            </a:r>
            <a:endParaRPr lang="en-ID" sz="1000" dirty="0">
              <a:solidFill>
                <a:schemeClr val="bg2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-ID" sz="1000" dirty="0" err="1">
                <a:solidFill>
                  <a:schemeClr val="bg2"/>
                </a:solidFill>
              </a:rPr>
              <a:t>Adakan</a:t>
            </a:r>
            <a:r>
              <a:rPr lang="en-ID" sz="1000" dirty="0">
                <a:solidFill>
                  <a:schemeClr val="bg2"/>
                </a:solidFill>
              </a:rPr>
              <a:t> promo </a:t>
            </a:r>
            <a:r>
              <a:rPr lang="en-ID" sz="1000" dirty="0" err="1">
                <a:solidFill>
                  <a:schemeClr val="bg2"/>
                </a:solidFill>
              </a:rPr>
              <a:t>untuk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Indomie</a:t>
            </a:r>
            <a:r>
              <a:rPr lang="en-ID" sz="1000" dirty="0">
                <a:solidFill>
                  <a:schemeClr val="bg2"/>
                </a:solidFill>
              </a:rPr>
              <a:t> Varian Goreng agar </a:t>
            </a:r>
            <a:r>
              <a:rPr lang="en-ID" sz="1000" dirty="0" err="1">
                <a:solidFill>
                  <a:schemeClr val="bg2"/>
                </a:solidFill>
              </a:rPr>
              <a:t>peminat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indomie</a:t>
            </a:r>
            <a:r>
              <a:rPr lang="en-ID" sz="1000" dirty="0">
                <a:solidFill>
                  <a:schemeClr val="bg2"/>
                </a:solidFill>
              </a:rPr>
              <a:t> goreng </a:t>
            </a:r>
            <a:r>
              <a:rPr lang="en-ID" sz="1000" dirty="0" err="1">
                <a:solidFill>
                  <a:schemeClr val="bg2"/>
                </a:solidFill>
              </a:rPr>
              <a:t>bertambah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disetiap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bulannya</a:t>
            </a:r>
            <a:endParaRPr lang="en-ID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Etiquette Meeting by Slidesgo">
  <a:themeElements>
    <a:clrScheme name="Simple Light">
      <a:dk1>
        <a:srgbClr val="0F0F0F"/>
      </a:dk1>
      <a:lt1>
        <a:srgbClr val="2A2A2A"/>
      </a:lt1>
      <a:dk2>
        <a:srgbClr val="FFFFFF"/>
      </a:dk2>
      <a:lt2>
        <a:srgbClr val="E377E8"/>
      </a:lt2>
      <a:accent1>
        <a:srgbClr val="8D50D4"/>
      </a:accent1>
      <a:accent2>
        <a:srgbClr val="6D68CE"/>
      </a:accent2>
      <a:accent3>
        <a:srgbClr val="5139E0"/>
      </a:accent3>
      <a:accent4>
        <a:srgbClr val="E6F88B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384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Quicksand SemiBold</vt:lpstr>
      <vt:lpstr>Quicksand;300</vt:lpstr>
      <vt:lpstr>Arial</vt:lpstr>
      <vt:lpstr>Anaheim</vt:lpstr>
      <vt:lpstr>Quicksand</vt:lpstr>
      <vt:lpstr>Business Etiquette Meeting by Slidesgo</vt:lpstr>
      <vt:lpstr>PowerPoint Presentation</vt:lpstr>
      <vt:lpstr>Overview</vt:lpstr>
      <vt:lpstr>Overview - Dataset</vt:lpstr>
      <vt:lpstr>Case-1</vt:lpstr>
      <vt:lpstr>Case-2</vt:lpstr>
      <vt:lpstr>Case-3</vt:lpstr>
      <vt:lpstr>Case-4</vt:lpstr>
      <vt:lpstr>KESIMPULAN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Faqih Rahman</cp:lastModifiedBy>
  <cp:revision>11</cp:revision>
  <dcterms:modified xsi:type="dcterms:W3CDTF">2023-02-11T19:55:49Z</dcterms:modified>
</cp:coreProperties>
</file>