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16140632" r:id="rId7"/>
    <p:sldId id="16140633" r:id="rId8"/>
    <p:sldId id="265" r:id="rId9"/>
    <p:sldId id="266" r:id="rId10"/>
    <p:sldId id="16140634" r:id="rId11"/>
    <p:sldId id="16140636" r:id="rId12"/>
    <p:sldId id="16140637" r:id="rId13"/>
    <p:sldId id="267" r:id="rId14"/>
    <p:sldId id="268" r:id="rId16"/>
    <p:sldId id="16140623" r:id="rId17"/>
    <p:sldId id="269" r:id="rId18"/>
    <p:sldId id="1614063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 logger and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GOMATHI.K-JKKN-CET-B.TECH-IT</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a:t>
            </a:r>
            <a:endParaRPr lang="en-US"/>
          </a:p>
        </p:txBody>
      </p:sp>
      <p:pic>
        <p:nvPicPr>
          <p:cNvPr id="4" name="Content Placeholder 3" descr="image (2)"/>
          <p:cNvPicPr>
            <a:picLocks noChangeAspect="1"/>
          </p:cNvPicPr>
          <p:nvPr>
            <p:ph idx="1"/>
          </p:nvPr>
        </p:nvPicPr>
        <p:blipFill>
          <a:blip r:embed="rId1"/>
          <a:stretch>
            <a:fillRect/>
          </a:stretch>
        </p:blipFill>
        <p:spPr>
          <a:xfrm>
            <a:off x="222250" y="1879600"/>
            <a:ext cx="6235065" cy="3260725"/>
          </a:xfrm>
          <a:prstGeom prst="rect">
            <a:avLst/>
          </a:prstGeom>
        </p:spPr>
      </p:pic>
      <p:pic>
        <p:nvPicPr>
          <p:cNvPr id="8" name="Picture 7" descr="image (1)"/>
          <p:cNvPicPr>
            <a:picLocks noChangeAspect="1"/>
          </p:cNvPicPr>
          <p:nvPr/>
        </p:nvPicPr>
        <p:blipFill>
          <a:blip r:embed="rId2"/>
          <a:stretch>
            <a:fillRect/>
          </a:stretch>
        </p:blipFill>
        <p:spPr>
          <a:xfrm>
            <a:off x="6814820" y="1917065"/>
            <a:ext cx="4560570" cy="35439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sp>
        <p:nvSpPr>
          <p:cNvPr id="3" name="Content Placeholder 2"/>
          <p:cNvSpPr>
            <a:spLocks noGrp="1"/>
          </p:cNvSpPr>
          <p:nvPr>
            <p:ph idx="1"/>
          </p:nvPr>
        </p:nvSpPr>
        <p:spPr>
          <a:xfrm>
            <a:off x="609600" y="1159510"/>
            <a:ext cx="10972800" cy="4953000"/>
          </a:xfrm>
        </p:spPr>
        <p:txBody>
          <a:bodyPr/>
          <a:p>
            <a:pPr marL="0" indent="0">
              <a:buNone/>
            </a:pPr>
            <a:endParaRPr lang="en-US"/>
          </a:p>
        </p:txBody>
      </p:sp>
      <p:pic>
        <p:nvPicPr>
          <p:cNvPr id="4" name="Picture 3" descr="image (3)"/>
          <p:cNvPicPr>
            <a:picLocks noChangeAspect="1"/>
          </p:cNvPicPr>
          <p:nvPr/>
        </p:nvPicPr>
        <p:blipFill>
          <a:blip r:embed="rId1"/>
          <a:stretch>
            <a:fillRect/>
          </a:stretch>
        </p:blipFill>
        <p:spPr>
          <a:xfrm>
            <a:off x="0" y="1989455"/>
            <a:ext cx="5303520" cy="4017010"/>
          </a:xfrm>
          <a:prstGeom prst="rect">
            <a:avLst/>
          </a:prstGeom>
        </p:spPr>
      </p:pic>
      <p:pic>
        <p:nvPicPr>
          <p:cNvPr id="5" name="Picture 4" descr="image (4)"/>
          <p:cNvPicPr>
            <a:picLocks noChangeAspect="1"/>
          </p:cNvPicPr>
          <p:nvPr/>
        </p:nvPicPr>
        <p:blipFill>
          <a:blip r:embed="rId2"/>
          <a:stretch>
            <a:fillRect/>
          </a:stretch>
        </p:blipFill>
        <p:spPr>
          <a:xfrm>
            <a:off x="6248400" y="1861820"/>
            <a:ext cx="5078095" cy="41446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827" y="1232381"/>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714375" y="2473960"/>
            <a:ext cx="9961245" cy="4673600"/>
          </a:xfrm>
        </p:spPr>
        <p:txBody>
          <a:bodyPr>
            <a:normAutofit/>
          </a:bodyPr>
          <a:lstStyle/>
          <a:p>
            <a:pPr marL="0" indent="0">
              <a:buNone/>
            </a:pPr>
            <a:r>
              <a:rPr lang="en-IN" sz="2400" dirty="0"/>
              <a:t>The implementation of comprehensive cybersecurity measures, including the deployment of keylogger detection modules and employee education, results in heightened protection against keyloggers, reduced risk of data breaches, and improved incident response capabilities.</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2285" y="605790"/>
            <a:ext cx="10972800" cy="582613"/>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240665" y="2374265"/>
            <a:ext cx="10972800" cy="4953000"/>
          </a:xfrm>
        </p:spPr>
        <p:txBody>
          <a:bodyPr>
            <a:normAutofit/>
          </a:bodyPr>
          <a:lstStyle/>
          <a:p>
            <a:pPr marL="305435" indent="-305435"/>
            <a:r>
              <a:rPr lang="en-IN" sz="2400" dirty="0"/>
              <a:t>In conclusion, by adopting a systematic approach that combines technical solutions, employee awareness, and continuous monitoring, organizations can effectively mitigate the threats posed by keyloggers and enhance their overall cybersecurity posture.</a:t>
            </a:r>
            <a:endParaRPr lang="en-IN" sz="2400" dirty="0"/>
          </a:p>
          <a:p>
            <a:pPr marL="0" indent="0">
              <a:buNone/>
            </a:pP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455" y="2065020"/>
            <a:ext cx="10972800" cy="4953000"/>
          </a:xfrm>
        </p:spPr>
        <p:txBody>
          <a:bodyPr/>
          <a:lstStyle/>
          <a:p>
            <a:pPr marL="0" indent="0">
              <a:buNone/>
            </a:pPr>
            <a:r>
              <a:rPr lang="en-US" sz="2800" dirty="0"/>
              <a:t>In the future, advancements in artificial intelligence and machine learning can be leveraged to develop proactive and intelligent keylogger detection systems that can adapt to evolving threats and provide real-time protection against sophisticated keylogger attacks.</a:t>
            </a:r>
            <a:endParaRPr lang="en-US" sz="2800" dirty="0"/>
          </a:p>
          <a:p>
            <a:pPr marL="0" indent="0">
              <a:buNone/>
            </a:pPr>
            <a:endParaRPr lang="en-US" sz="28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609600" y="1905000"/>
            <a:ext cx="10972800" cy="4953000"/>
          </a:xfrm>
        </p:spPr>
        <p:txBody>
          <a:bodyPr>
            <a:normAutofit/>
          </a:bodyPr>
          <a:lstStyle/>
          <a:p>
            <a:pPr marL="305435" indent="-305435"/>
            <a:r>
              <a:rPr lang="en-IN" sz="2400" dirty="0"/>
              <a:t>To address the keylogger problem, organizations should regularly update their security policies and practices by referring to reputable sources such as cybersecurity frameworks, industry best practices, and guidance from trusted organizations like NIST (National Institute of Standards and Technology) or CIS (Center for Internet Security).</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609600" y="1905000"/>
            <a:ext cx="10972800" cy="4953000"/>
          </a:xfrm>
        </p:spPr>
        <p:txBody>
          <a:bodyPr>
            <a:normAutofit/>
          </a:bodyPr>
          <a:lstStyle/>
          <a:p>
            <a:pPr marL="305435" indent="-305435"/>
            <a:r>
              <a:rPr lang="en-IN" sz="2400" dirty="0"/>
              <a:t>To address the keylogger problem, organizations should regularly update their security policies and practices by referring to reputable sources such as cybersecurity frameworks, industry best practices, and guidance from trusted organizations like NIST (National Institute of Standards and Technology) or CIS (Center for Internet Security).</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sz="6000" b="1">
                <a:solidFill>
                  <a:srgbClr val="002060"/>
                </a:solidFill>
                <a:latin typeface="Arial" panose="020B0604020202020204" pitchFamily="34" charset="0"/>
                <a:cs typeface="Arial" panose="020B0604020202020204" pitchFamily="34" charset="0"/>
              </a:rPr>
              <a:t>THANK YOU</a:t>
            </a:r>
            <a:endParaRPr lang="en-US" sz="6000"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Arial" panose="020B0604020202020204"/>
              </a:rPr>
              <a:t>Problem Statement (Should not include solution)</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Calibri" panose="020F0502020204030204"/>
              </a:rPr>
              <a:t>System </a:t>
            </a:r>
            <a:r>
              <a:rPr lang="en-US" sz="2000" dirty="0">
                <a:latin typeface="Arial" panose="020B0604020202020204"/>
                <a:ea typeface="+mn-lt"/>
                <a:cs typeface="+mn-lt"/>
              </a:rPr>
              <a:t>Development Approach (Technology Used) </a:t>
            </a:r>
            <a:endParaRPr lang="en-US" dirty="0">
              <a:latin typeface="Arial" panose="020B0604020202020204"/>
              <a:ea typeface="+mn-lt"/>
              <a:cs typeface="+mn-lt"/>
            </a:endParaRPr>
          </a:p>
          <a:p>
            <a:pPr marL="305435" indent="-305435"/>
            <a:r>
              <a:rPr lang="en-US" sz="2000"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dirty="0">
                <a:latin typeface="Arial" panose="020B0604020202020204"/>
                <a:ea typeface="+mn-lt"/>
                <a:cs typeface="Arial" panose="020B0604020202020204"/>
              </a:rPr>
              <a:t>Result (Output Image)</a:t>
            </a:r>
            <a:endParaRPr lang="en-US" sz="2000" dirty="0">
              <a:latin typeface="Arial" panose="020B0604020202020204"/>
              <a:ea typeface="+mn-lt"/>
              <a:cs typeface="Arial" panose="020B0604020202020204"/>
            </a:endParaRPr>
          </a:p>
          <a:p>
            <a:pPr marL="305435" indent="-305435"/>
            <a:r>
              <a:rPr lang="en-US" sz="2000"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Arial" panose="020B0604020202020204"/>
              </a:rPr>
              <a:t>Future Scope</a:t>
            </a:r>
            <a:endParaRPr lang="en-US" sz="2000" dirty="0">
              <a:latin typeface="Arial" panose="020B0604020202020204"/>
              <a:ea typeface="+mn-lt"/>
              <a:cs typeface="Arial" panose="020B0604020202020204"/>
            </a:endParaRPr>
          </a:p>
          <a:p>
            <a:pPr marL="305435" indent="-305435"/>
            <a:r>
              <a:rPr lang="en-US" sz="2000"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97840"/>
            <a:ext cx="10972800" cy="582613"/>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975502"/>
            <a:ext cx="11029615" cy="4673324"/>
          </a:xfrm>
        </p:spPr>
        <p:txBody>
          <a:bodyPr/>
          <a:lstStyle/>
          <a:p>
            <a:pPr marL="0" indent="0">
              <a:buNone/>
            </a:pPr>
            <a:r>
              <a:rPr lang="en-IN"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0" indent="0">
              <a:buNone/>
            </a:pPr>
            <a:r>
              <a:rPr lang="en-IN" sz="2000"/>
              <a:t>Keyloggers indeed pose significant threats in today's digital age. To protect yourself and your organization from keyloggers, consider implementing the following solutions:</a:t>
            </a:r>
            <a:endParaRPr lang="en-IN" sz="2000"/>
          </a:p>
          <a:p>
            <a:pPr marL="0" indent="0">
              <a:buNone/>
            </a:pPr>
            <a:endParaRPr lang="en-IN" sz="2000"/>
          </a:p>
          <a:p>
            <a:pPr marL="0" indent="0">
              <a:buNone/>
            </a:pPr>
            <a:r>
              <a:rPr lang="en-IN" sz="2000"/>
              <a:t>Use Antivirus and Anti-Malware Software: Install reputable antivirus and anti-malware software on your computer systems and keep them up to date. These tools can detect and remove keyloggers and other malicious software.</a:t>
            </a:r>
            <a:endParaRPr lang="en-IN" sz="2000"/>
          </a:p>
          <a:p>
            <a:pPr marL="0" indent="0">
              <a:buNone/>
            </a:pPr>
            <a:endParaRPr lang="en-IN" sz="2000"/>
          </a:p>
          <a:p>
            <a:pPr marL="0" indent="0">
              <a:buNone/>
            </a:pPr>
            <a:r>
              <a:rPr lang="en-IN" sz="2000"/>
              <a:t>Regularly Update Software: Keep your operating system, web browsers, and other software applications updated with the latest security patches. Software updates often include security fixes that address vulnerabilities that keyloggers can exploit.</a:t>
            </a:r>
            <a:endParaRPr lang="en-IN" sz="2000"/>
          </a:p>
          <a:p>
            <a:pPr marL="0" indent="0">
              <a:buNone/>
            </a:pPr>
            <a:endParaRPr lang="en-IN" sz="2000"/>
          </a:p>
          <a:p>
            <a:pPr marL="0" indent="0">
              <a:buNone/>
            </a:pPr>
            <a:r>
              <a:rPr lang="en-IN" sz="2000"/>
              <a:t>Exercise Caution with Email and Downloads: Be cautious while opening email attachments or downloading files from the internet. Keyloggers can be disguised as legitimate files, so it's essential to verify the source and scan attachments with antivirus software before opening them.</a:t>
            </a:r>
            <a:endParaRPr lang="en-I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0" indent="0">
              <a:buNone/>
            </a:pPr>
            <a:r>
              <a:rPr lang="en-IN" sz="2000"/>
              <a:t>Use a Firewall: Enable a reliable firewall on your computer or network to monitor and control incoming and outgoing network traffic. Firewalls can provide an additional layer of protection against unauthorized access and block suspicious connections.</a:t>
            </a:r>
            <a:endParaRPr lang="en-IN" sz="2000"/>
          </a:p>
          <a:p>
            <a:pPr marL="0" indent="0">
              <a:buNone/>
            </a:pPr>
            <a:endParaRPr lang="en-IN" sz="2000"/>
          </a:p>
          <a:p>
            <a:pPr marL="0" indent="0">
              <a:buNone/>
            </a:pPr>
            <a:r>
              <a:rPr lang="en-IN" sz="2000"/>
              <a:t>Employ Two-Factor Authentication (2FA): Enable two-factor authentication whenever possible, especially for sensitive accounts such as email, banking, or social media. Two-factor authentication adds an extra layer of security by requiring a second form of verification, such as a unique code sent to your mobile device.</a:t>
            </a:r>
            <a:endParaRPr lang="en-IN" sz="2000"/>
          </a:p>
          <a:p>
            <a:pPr marL="0" indent="0">
              <a:buNone/>
            </a:pPr>
            <a:endParaRPr lang="en-IN" sz="2000"/>
          </a:p>
          <a:p>
            <a:pPr marL="0" indent="0">
              <a:buNone/>
            </a:pPr>
            <a:r>
              <a:rPr lang="en-IN" sz="2000"/>
              <a:t>Be Wary of Phishing Attempts: Be vigilant against phishing attempts, where attackers try to trick you into revealing sensitive information. Avoid clicking on suspicious links or providing personal information in response to unsolicited emails, messages, or phone calls.</a:t>
            </a:r>
            <a:endParaRPr lang="en-I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a:t>Regularly Monitor Accounts: Regularly review your bank statements, credit card bills, and other financial accounts for any unauthorized activity. If you notice any suspicious transactions, report them immediately.</a:t>
            </a:r>
            <a:endParaRPr lang="en-IN" sz="2000"/>
          </a:p>
          <a:p>
            <a:pPr marL="0" indent="0">
              <a:buNone/>
            </a:pPr>
            <a:endParaRPr lang="en-IN" sz="2000"/>
          </a:p>
          <a:p>
            <a:pPr marL="0" indent="0">
              <a:buNone/>
            </a:pPr>
            <a:r>
              <a:rPr lang="en-IN" sz="2000"/>
              <a:t>Educate Yourself and Employees: Educate yourself and your employees about the risks of keyloggers and other cybersecurity threats. Promote safe online practices, such as using strong and unique passwords, avoiding suspicious websites, and being cautious with sharing personal information.</a:t>
            </a:r>
            <a:endParaRPr lang="en-IN" sz="2000"/>
          </a:p>
          <a:p>
            <a:pPr marL="0" indent="0">
              <a:buNone/>
            </a:pPr>
            <a:endParaRPr lang="en-IN" sz="2000"/>
          </a:p>
          <a:p>
            <a:pPr marL="0" indent="0">
              <a:buNone/>
            </a:pPr>
            <a:r>
              <a:rPr lang="en-IN" sz="2000"/>
              <a:t>Consider Dedicated Anti-Keylogger Tools: There are specialized anti-keylogger tools available that can help detect and prevent keyloggers from capturing keystrokes. Research and consider using reputable anti-keylogger software that suits your needs.</a:t>
            </a:r>
            <a:endParaRPr 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638175" y="1738630"/>
            <a:ext cx="10972800" cy="4953000"/>
          </a:xfrm>
        </p:spPr>
        <p:txBody>
          <a:bodyPr/>
          <a:lstStyle/>
          <a:p>
            <a:pPr marL="0" indent="0">
              <a:buNone/>
            </a:pPr>
            <a:r>
              <a:rPr lang="en-IN" sz="200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IN" sz="2000">
              <a:solidFill>
                <a:srgbClr val="0F0F0F"/>
              </a:solidFill>
              <a:ea typeface="+mn-lt"/>
              <a:cs typeface="+mn-lt"/>
            </a:endParaRPr>
          </a:p>
          <a:p>
            <a:pPr marL="0" indent="0">
              <a:buNone/>
            </a:pPr>
            <a:endParaRPr lang="en-US" sz="2000"/>
          </a:p>
          <a:p>
            <a:pPr marL="305435" indent="-305435"/>
            <a:r>
              <a:rPr lang="en-IN" sz="2000">
                <a:solidFill>
                  <a:srgbClr val="0F0F0F"/>
                </a:solidFill>
              </a:rPr>
              <a:t>Risk Assessment</a:t>
            </a:r>
            <a:endParaRPr lang="en-IN" sz="2000">
              <a:solidFill>
                <a:srgbClr val="0F0F0F"/>
              </a:solidFill>
            </a:endParaRPr>
          </a:p>
          <a:p>
            <a:pPr marL="305435" indent="-305435"/>
            <a:r>
              <a:rPr lang="en-IN" sz="2000">
                <a:solidFill>
                  <a:srgbClr val="0F0F0F"/>
                </a:solidFill>
              </a:rPr>
              <a:t>Security Policies and Procedure</a:t>
            </a:r>
            <a:r>
              <a:rPr lang="en-US" altLang="en-IN" sz="2000">
                <a:solidFill>
                  <a:srgbClr val="0F0F0F"/>
                </a:solidFill>
              </a:rPr>
              <a:t>s</a:t>
            </a:r>
            <a:endParaRPr lang="en-US" altLang="en-IN" sz="2000">
              <a:solidFill>
                <a:srgbClr val="0F0F0F"/>
              </a:solidFill>
            </a:endParaRPr>
          </a:p>
          <a:p>
            <a:pPr marL="305435" indent="-305435"/>
            <a:r>
              <a:rPr lang="en-US" altLang="en-IN" sz="2000">
                <a:solidFill>
                  <a:srgbClr val="0F0F0F"/>
                </a:solidFill>
              </a:rPr>
              <a:t>Employee Education and Training</a:t>
            </a:r>
            <a:endParaRPr lang="en-US" altLang="en-IN" sz="2000">
              <a:solidFill>
                <a:srgbClr val="0F0F0F"/>
              </a:solidFill>
            </a:endParaRPr>
          </a:p>
          <a:p>
            <a:pPr marL="305435" indent="-305435"/>
            <a:r>
              <a:rPr lang="en-US" altLang="en-IN" sz="2000">
                <a:solidFill>
                  <a:srgbClr val="0F0F0F"/>
                </a:solidFill>
              </a:rPr>
              <a:t>Access Control and Privileges</a:t>
            </a:r>
            <a:endParaRPr lang="en-US" altLang="en-IN" sz="2000">
              <a:solidFill>
                <a:srgbClr val="0F0F0F"/>
              </a:solidFill>
            </a:endParaRPr>
          </a:p>
          <a:p>
            <a:pPr marL="305435" indent="-305435"/>
            <a:r>
              <a:rPr lang="en-US" altLang="en-IN" sz="2000">
                <a:solidFill>
                  <a:srgbClr val="0F0F0F"/>
                </a:solidFill>
              </a:rPr>
              <a:t>Endpoint Protection</a:t>
            </a:r>
            <a:endParaRPr lang="en-US" altLang="en-IN" sz="2000">
              <a:solidFill>
                <a:srgbClr val="0F0F0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827" y="1583966"/>
            <a:ext cx="11029615" cy="4673324"/>
          </a:xfrm>
        </p:spPr>
        <p:txBody>
          <a:bodyPr>
            <a:noAutofit/>
          </a:bodyPr>
          <a:lstStyle/>
          <a:p>
            <a:pPr marL="305435" indent="-305435"/>
            <a:r>
              <a:rPr lang="en-IN" sz="1500"/>
              <a:t>Algorithm:</a:t>
            </a:r>
            <a:endParaRPr lang="en-IN" sz="1500"/>
          </a:p>
          <a:p>
            <a:pPr marL="305435" indent="-305435"/>
            <a:endParaRPr lang="en-IN" sz="1500"/>
          </a:p>
          <a:p>
            <a:pPr marL="305435" indent="-305435"/>
            <a:r>
              <a:rPr lang="en-IN" sz="1500"/>
              <a:t>Input: User's keystrokes and system events.</a:t>
            </a:r>
            <a:endParaRPr lang="en-IN" sz="1500"/>
          </a:p>
          <a:p>
            <a:pPr marL="305435" indent="-305435"/>
            <a:r>
              <a:rPr lang="en-IN" sz="1500"/>
              <a:t>Initialize a keylogger detection module.</a:t>
            </a:r>
            <a:endParaRPr lang="en-IN" sz="1500"/>
          </a:p>
          <a:p>
            <a:pPr marL="305435" indent="-305435"/>
            <a:r>
              <a:rPr lang="en-IN" sz="1500"/>
              <a:t>Start capturing keystrokes and system events.</a:t>
            </a:r>
            <a:endParaRPr lang="en-IN" sz="1500"/>
          </a:p>
          <a:p>
            <a:pPr marL="305435" indent="-305435"/>
            <a:r>
              <a:rPr lang="en-IN" sz="1500"/>
              <a:t>Check for suspicious behavior or indicators of keylogger activity, such as abnormal keystroke patterns, unexpected system processes, or unauthorized network connections.</a:t>
            </a:r>
            <a:endParaRPr lang="en-IN" sz="1500"/>
          </a:p>
          <a:p>
            <a:pPr marL="305435" indent="-305435"/>
            <a:r>
              <a:rPr lang="en-IN" sz="1500"/>
              <a:t>If suspicious behavior is detected, trigger an alert or take immediate action.</a:t>
            </a:r>
            <a:endParaRPr lang="en-IN" sz="1500"/>
          </a:p>
          <a:p>
            <a:pPr marL="305435" indent="-305435"/>
            <a:r>
              <a:rPr lang="en-IN" sz="1500"/>
              <a:t>Analyze captured data to identify potential keyloggers and their sources.</a:t>
            </a:r>
            <a:endParaRPr lang="en-IN" sz="1500"/>
          </a:p>
          <a:p>
            <a:pPr marL="305435" indent="-305435"/>
            <a:r>
              <a:rPr lang="en-IN" sz="1500"/>
              <a:t>Apply machine learning or pattern recognition techniques to improve keylogger detection accuracy over time.</a:t>
            </a:r>
            <a:endParaRPr lang="en-IN" sz="1500"/>
          </a:p>
          <a:p>
            <a:pPr marL="305435" indent="-305435"/>
            <a:r>
              <a:rPr lang="en-IN" sz="1500"/>
              <a:t>Continuously monitor and log system events and network traffic for ongoing analysis and detection.</a:t>
            </a:r>
            <a:endParaRPr lang="en-IN" sz="1500"/>
          </a:p>
          <a:p>
            <a:pPr marL="305435" indent="-305435"/>
            <a:r>
              <a:rPr lang="en-IN" sz="1500"/>
              <a:t>Implement countermeasures to prevent keyloggers from capturing sensitive information, such as virtual keyboards, encrypted data transmission, or behavior-based anomaly detection.</a:t>
            </a:r>
            <a:endParaRPr lang="en-IN" sz="1500"/>
          </a:p>
          <a:p>
            <a:pPr marL="305435" indent="-305435"/>
            <a:r>
              <a:rPr lang="en-IN" sz="1500"/>
              <a:t>Regularly update the keylogger detection module with new signatures, algorithms, and heuristics to keep up with emerging keylogger variants.</a:t>
            </a:r>
            <a:endParaRPr lang="en-IN" sz="1500"/>
          </a:p>
          <a:p>
            <a:pPr marL="305435" indent="-305435"/>
            <a:r>
              <a:rPr lang="en-IN" sz="1500"/>
              <a:t>Provide periodic reports and alerts to system administrators and users about detected keyloggers and actions taken.</a:t>
            </a:r>
            <a:endParaRPr lang="en-IN"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827" y="1583966"/>
            <a:ext cx="11029615" cy="4673324"/>
          </a:xfrm>
        </p:spPr>
        <p:txBody>
          <a:bodyPr>
            <a:noAutofit/>
          </a:bodyPr>
          <a:lstStyle/>
          <a:p>
            <a:pPr marL="305435" indent="-305435"/>
            <a:r>
              <a:rPr lang="en-IN" sz="1500"/>
              <a:t>Deployment Plan:</a:t>
            </a:r>
            <a:endParaRPr lang="en-IN" sz="1500"/>
          </a:p>
          <a:p>
            <a:pPr marL="305435" indent="-305435"/>
            <a:r>
              <a:rPr lang="en-IN" sz="1500"/>
              <a:t>Determine the scope: Identify the systems (workstations, servers, etc.) where the keylogger detection module will be deployed.</a:t>
            </a:r>
            <a:endParaRPr lang="en-IN" sz="1500"/>
          </a:p>
          <a:p>
            <a:pPr marL="305435" indent="-305435"/>
            <a:r>
              <a:rPr lang="en-IN" sz="1500"/>
              <a:t>Integration with existing security infrastructure: Integrate the keylogger detection module with existing antivirus, firewall, and intrusion detection systems to leverage their capabilities and enhance overall security.</a:t>
            </a:r>
            <a:endParaRPr lang="en-IN" sz="1500"/>
          </a:p>
          <a:p>
            <a:pPr marL="305435" indent="-305435"/>
            <a:r>
              <a:rPr lang="en-IN" sz="1500"/>
              <a:t>Develop the keylogger detection module: Design and develop the keylogger detection module, incorporating algorithms, heuristics, and machine learning techniques.</a:t>
            </a:r>
            <a:endParaRPr lang="en-IN" sz="1500"/>
          </a:p>
          <a:p>
            <a:pPr marL="305435" indent="-305435"/>
            <a:r>
              <a:rPr lang="en-IN" sz="1500"/>
              <a:t>Test and validate: Conduct thorough testing and validation of the keylogger detection module in controlled environments to ensure accuracy and efficiency.</a:t>
            </a:r>
            <a:endParaRPr lang="en-IN" sz="1500"/>
          </a:p>
          <a:p>
            <a:pPr marL="305435" indent="-305435"/>
            <a:r>
              <a:rPr lang="en-IN" sz="1500"/>
              <a:t>Deploy in a controlled environment: Deploy the keylogger detection module in a controlled environment, such as a test network or a limited number of systems, to monitor its performance and fine-tune the detection algorithms.</a:t>
            </a:r>
            <a:endParaRPr lang="en-IN" sz="1500"/>
          </a:p>
          <a:p>
            <a:pPr marL="305435" indent="-305435"/>
            <a:r>
              <a:rPr lang="en-IN" sz="1500"/>
              <a:t>Gradual deployment: Implement a phased deployment approach, starting with critical systems and gradually expanding to cover the entire organization's infrastructure.</a:t>
            </a:r>
            <a:endParaRPr lang="en-IN" sz="1500"/>
          </a:p>
          <a:p>
            <a:pPr marL="305435" indent="-305435"/>
            <a:r>
              <a:rPr lang="en-IN" sz="1500"/>
              <a:t>Regular updates and maintenance: Maintain the keylogger detection module by regularly updating it with new signatures, algorithms, and patches to address emerging threats.</a:t>
            </a:r>
            <a:endParaRPr lang="en-IN" sz="1500"/>
          </a:p>
          <a:p>
            <a:pPr marL="305435" indent="-305435"/>
            <a:endParaRPr lang="en-IN" sz="15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7590</Words>
  <Application>WPS Presentation</Application>
  <PresentationFormat>Widescreen</PresentationFormat>
  <Paragraphs>117</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Calibri</vt:lpstr>
      <vt:lpstr>Blue Waves</vt:lpstr>
      <vt:lpstr>PROJECT TITLE</vt:lpstr>
      <vt:lpstr>OUTLINE</vt:lpstr>
      <vt:lpstr>Problem Statement</vt:lpstr>
      <vt:lpstr>Proposed Solution</vt:lpstr>
      <vt:lpstr>Proposed Solution</vt:lpstr>
      <vt:lpstr>Proposed Solution</vt:lpstr>
      <vt:lpstr>System  Approach</vt:lpstr>
      <vt:lpstr>Algorithm &amp; Deployment</vt:lpstr>
      <vt:lpstr>Algorithm &amp; Deployment</vt:lpstr>
      <vt:lpstr>Algorithm &amp; Deployment</vt:lpstr>
      <vt:lpstr>PowerPoint 演示文稿</vt:lpstr>
      <vt:lpstr>Result</vt:lpstr>
      <vt:lpstr>Conclusion</vt:lpstr>
      <vt:lpstr>PowerPoint 演示文稿</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24</cp:revision>
  <dcterms:created xsi:type="dcterms:W3CDTF">2021-05-26T16:50:00Z</dcterms:created>
  <dcterms:modified xsi:type="dcterms:W3CDTF">2024-04-03T09:04:00Z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9EFE17DF49824FCAB1A0C3836C43C41E_13</vt:lpwstr>
  </property>
  <property fmtid="{D5CDD505-2E9C-101B-9397-08002B2CF9AE}" pid="4" name="KSOProductBuildVer">
    <vt:lpwstr>1033-12.2.0.13489</vt:lpwstr>
  </property>
</Properties>
</file>