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6F0E4-405F-4454-BFCA-0DDB913371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A4567-2C29-411C-BADA-C0D870D9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A4567-2C29-411C-BADA-C0D870D9C7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A4567-2C29-411C-BADA-C0D870D9C7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058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03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3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3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6F1D-1462-4C0C-A45D-9621EA7D1EF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6CE1-C87A-412C-9CE7-F13E294D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819400"/>
            <a:ext cx="75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Basics of Effective Communication for beginners</a:t>
            </a:r>
            <a:endParaRPr lang="en-US" sz="3200" dirty="0">
              <a:solidFill>
                <a:schemeClr val="accent6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Part -1 </a:t>
            </a:r>
          </a:p>
          <a:p>
            <a:r>
              <a:rPr lang="en-US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Objective: To understand </a:t>
            </a:r>
          </a:p>
          <a:p>
            <a:r>
              <a:rPr lang="en-US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what is communication and </a:t>
            </a:r>
          </a:p>
          <a:p>
            <a:r>
              <a:rPr lang="en-US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how to communicate </a:t>
            </a:r>
            <a:r>
              <a:rPr lang="en-AU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 </a:t>
            </a:r>
          </a:p>
          <a:p>
            <a:endParaRPr lang="en-AU" sz="2400" dirty="0" smtClean="0">
              <a:solidFill>
                <a:schemeClr val="accent6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</a:endParaRPr>
          </a:p>
          <a:p>
            <a:r>
              <a:rPr lang="en-AU" sz="24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Part-2 Learn and Practice verbal non verbal and group communication </a:t>
            </a:r>
            <a:endParaRPr lang="en-US" sz="24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450"/>
            <a:ext cx="9039224" cy="25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5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43" y="102537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Barriers to Effective Communication</a:t>
            </a:r>
            <a:endParaRPr lang="en-US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94579" y="2004457"/>
            <a:ext cx="7642225" cy="4115594"/>
            <a:chOff x="96" y="1056"/>
            <a:chExt cx="5412" cy="29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016" y="1824"/>
              <a:ext cx="1872" cy="86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 dirty="0"/>
                <a:t>Barriers to </a:t>
              </a:r>
            </a:p>
            <a:p>
              <a:pPr algn="ctr">
                <a:spcAft>
                  <a:spcPct val="0"/>
                </a:spcAft>
              </a:pPr>
              <a:r>
                <a:rPr lang="en-US" sz="1800" b="1" dirty="0"/>
                <a:t>effective</a:t>
              </a:r>
              <a:br>
                <a:rPr lang="en-US" sz="1800" b="1" dirty="0"/>
              </a:br>
              <a:r>
                <a:rPr lang="en-US" sz="1800" b="1" dirty="0"/>
                <a:t> communication</a:t>
              </a:r>
              <a:endParaRPr lang="en-AU" sz="1800" b="1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 flipV="1">
              <a:off x="2928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408" y="148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792" y="1920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40" y="2352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648" y="254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264" y="2688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448" y="2688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824" y="25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296" y="2352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1152" y="1920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2064" y="153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448" y="1056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/>
                <a:t> </a:t>
              </a:r>
              <a:r>
                <a:rPr lang="en-US" sz="1800" b="1"/>
                <a:t>Language</a:t>
              </a:r>
              <a:r>
                <a:rPr lang="en-US" sz="1800"/>
                <a:t> </a:t>
              </a:r>
              <a:endParaRPr lang="en-AU" sz="1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840" y="1248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</a:pPr>
              <a:r>
                <a:rPr lang="en-US" sz="1800" b="1"/>
                <a:t>Noise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36" y="1248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 b="1"/>
                <a:t>Time</a:t>
              </a:r>
              <a:endParaRPr lang="en-AU" sz="1800" b="1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60" y="172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 b="1"/>
                <a:t>Distractions</a:t>
              </a:r>
              <a:endParaRPr lang="en-AU" sz="1800" b="1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2" y="1728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 b="1" dirty="0"/>
                <a:t>Other people</a:t>
              </a:r>
              <a:endParaRPr lang="en-AU" sz="1800" b="1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608" y="2496"/>
              <a:ext cx="8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 b="1"/>
                <a:t>Put downs</a:t>
              </a:r>
              <a:endParaRPr lang="en-AU" sz="1800" b="1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96" y="2544"/>
              <a:ext cx="1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 b="1" dirty="0"/>
                <a:t>Too many questions</a:t>
              </a:r>
              <a:endParaRPr lang="en-AU" sz="1800" b="1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152" y="3216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/>
                <a:t> </a:t>
              </a:r>
              <a:r>
                <a:rPr lang="en-US" sz="1800" b="1"/>
                <a:t>Distance</a:t>
              </a:r>
              <a:r>
                <a:rPr lang="en-US" sz="1800"/>
                <a:t> </a:t>
              </a:r>
              <a:endParaRPr lang="en-AU" sz="1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20" y="3552"/>
              <a:ext cx="12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/>
                <a:t>Discomfort                                                       with the topic</a:t>
              </a:r>
              <a:endParaRPr lang="en-AU" sz="1800" b="1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360" y="3552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/>
                <a:t> </a:t>
              </a:r>
              <a:r>
                <a:rPr lang="en-US" sz="1800" b="1"/>
                <a:t>Disability</a:t>
              </a:r>
              <a:endParaRPr lang="en-AU" sz="1800" b="1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224" y="3168"/>
              <a:ext cx="1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 b="1"/>
                <a:t>Lack of interest</a:t>
              </a:r>
              <a:endParaRPr lang="en-AU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21152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554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AU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The Art of Listening</a:t>
            </a:r>
            <a:endParaRPr lang="en-US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981200"/>
            <a:ext cx="708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 smtClean="0">
                <a:solidFill>
                  <a:schemeClr val="tx2"/>
                </a:solidFill>
              </a:rPr>
              <a:t>“</a:t>
            </a:r>
            <a:r>
              <a:rPr lang="en-AU" sz="20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If we were supposed to talk more than listen, we would have been given two mouths and one ear.”</a:t>
            </a:r>
            <a:endParaRPr lang="en-AU" sz="2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89857" y="2209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50000"/>
              </a:spcAft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000" dirty="0">
                <a:solidFill>
                  <a:schemeClr val="tx2"/>
                </a:solidFill>
                <a:latin typeface="Arial Black" panose="020B0A04020102020204" pitchFamily="34" charset="0"/>
              </a:rPr>
              <a:t>Active Listening</a:t>
            </a:r>
          </a:p>
          <a:p>
            <a:r>
              <a:rPr lang="en-AU" sz="2000" dirty="0">
                <a:solidFill>
                  <a:schemeClr val="tx2"/>
                </a:solidFill>
                <a:latin typeface="Arial Black" panose="020B0A04020102020204" pitchFamily="34" charset="0"/>
              </a:rPr>
              <a:t>Responding</a:t>
            </a:r>
          </a:p>
          <a:p>
            <a:r>
              <a:rPr lang="en-AU" sz="2000" dirty="0">
                <a:solidFill>
                  <a:schemeClr val="tx2"/>
                </a:solidFill>
                <a:latin typeface="Arial Black" panose="020B0A04020102020204" pitchFamily="34" charset="0"/>
              </a:rPr>
              <a:t>Paraphrasing</a:t>
            </a:r>
          </a:p>
          <a:p>
            <a:r>
              <a:rPr lang="en-AU" sz="2000" dirty="0">
                <a:solidFill>
                  <a:schemeClr val="tx2"/>
                </a:solidFill>
                <a:latin typeface="Arial Black" panose="020B0A04020102020204" pitchFamily="34" charset="0"/>
              </a:rPr>
              <a:t>Asking questions for clarification</a:t>
            </a:r>
          </a:p>
          <a:p>
            <a:r>
              <a:rPr lang="en-AU" sz="2000" dirty="0">
                <a:solidFill>
                  <a:schemeClr val="tx2"/>
                </a:solidFill>
                <a:latin typeface="Arial Black" panose="020B0A04020102020204" pitchFamily="34" charset="0"/>
              </a:rPr>
              <a:t>Mirroring the other person’s language</a:t>
            </a:r>
            <a:endParaRPr lang="en-US" sz="2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118175"/>
            <a:ext cx="5476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Group Processes</a:t>
            </a:r>
            <a:endParaRPr lang="en-US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2209800"/>
            <a:ext cx="73152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In groups there are obviously more people, so good communication skills are paramount.</a:t>
            </a:r>
          </a:p>
          <a:p>
            <a:pPr>
              <a:lnSpc>
                <a:spcPct val="90000"/>
              </a:lnSpc>
            </a:pPr>
            <a:endParaRPr lang="en-AU" sz="2400" dirty="0" smtClean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2400" u="sng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Be mindful to practise</a:t>
            </a:r>
            <a:r>
              <a:rPr lang="en-AU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sz="2400" dirty="0" smtClean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Observing non verbal cues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Listening, responding, clarifying, paraphrasing and summarising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Identifying barriers to communication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Remember, silence is golden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endParaRPr lang="en-US" sz="24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Break…… </a:t>
            </a:r>
          </a:p>
          <a:p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Next session on  learn and practice Verbal </a:t>
            </a:r>
            <a:r>
              <a:rPr lang="en-US" sz="2800" dirty="0">
                <a:solidFill>
                  <a:schemeClr val="accent5"/>
                </a:solidFill>
                <a:latin typeface="Arial Black" panose="020B0A04020102020204" pitchFamily="34" charset="0"/>
              </a:rPr>
              <a:t>Non verbal communications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4114800"/>
            <a:ext cx="90963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3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71750"/>
            <a:ext cx="6934200" cy="1028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Communication skills Part -2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Verbal Non verbal communications</a:t>
            </a:r>
            <a:endParaRPr lang="en-US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0"/>
            <a:ext cx="90963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6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Topics:</a:t>
            </a:r>
            <a:endParaRPr lang="en-US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543800" cy="4144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What is verbal and Non communication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Tips for verbal and non verbal communication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How to speak, address, convey oral message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How to write a Email, letter ,report by written skills.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How to use verbal and non verbal in group communications.  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Demos and Fun activity  on verbal &amp; non verbal &amp;group communications..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Arial Black" panose="020B0A04020102020204" pitchFamily="34" charset="0"/>
              </a:rPr>
              <a:t>What is verbal communication?</a:t>
            </a:r>
            <a:br>
              <a:rPr lang="en-US" dirty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 Black" panose="020B0A04020102020204" pitchFamily="34" charset="0"/>
              </a:rPr>
              <a:t/>
            </a:r>
            <a:br>
              <a:rPr lang="en-US" dirty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Arial Black" panose="020B0A04020102020204" pitchFamily="34" charset="0"/>
              </a:rPr>
              <a:t>Sharing the information by </a:t>
            </a:r>
            <a:br>
              <a:rPr lang="en-US" sz="2000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Arial Black" panose="020B0A04020102020204" pitchFamily="34" charset="0"/>
              </a:rPr>
              <a:t>words, speech and using some written information</a:t>
            </a:r>
            <a:r>
              <a:rPr lang="en-US" dirty="0">
                <a:solidFill>
                  <a:schemeClr val="tx2"/>
                </a:solidFill>
                <a:latin typeface="Arial Black" panose="020B0A04020102020204" pitchFamily="34" charset="0"/>
              </a:rPr>
              <a:t>. </a:t>
            </a:r>
            <a:br>
              <a:rPr lang="en-US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3465691"/>
            <a:ext cx="6019799" cy="263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Oral communications 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543800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It includes 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spoken words,</a:t>
            </a:r>
          </a:p>
          <a:p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Face to face conversation,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Telephonic conversation,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Video, radio, TV, voice clippings in internet.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Volume of sound, clarity , pitch and speed of words are important for good volar communication.</a:t>
            </a:r>
            <a:endParaRPr lang="en-US" sz="28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Written communication</a:t>
            </a:r>
            <a:endParaRPr lang="en-US" sz="2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772400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Communication by written information or printed information .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Via Email,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Letter,</a:t>
            </a:r>
          </a:p>
          <a:p>
            <a:r>
              <a:rPr lang="en-US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Report,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Memo,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Message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Clarity of language and good sense of tense.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Tips for verbal commutation</a:t>
            </a:r>
            <a:endParaRPr lang="en-US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9248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Start by wishing the person/Group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Example: Hi, Hello, My dear, Respected ,Good morning..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Introduce quickly yourself : Name ..  Ex:  I am …….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Introduce the Topic /objective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Example: This is Regarding, I am calling to share..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 have message for you about,,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Speak about the topic/message/subject as you planned in simple and clarity.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Cross check the people received your words and meaning..  </a:t>
            </a:r>
          </a:p>
          <a:p>
            <a:pPr marL="0" indent="0">
              <a:buNone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00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3300"/>
                </a:solidFill>
                <a:latin typeface="Arial" charset="0"/>
              </a:defRPr>
            </a:lvl9pPr>
          </a:lstStyle>
          <a:p>
            <a:pPr algn="l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Basics of Effective Communication</a:t>
            </a:r>
            <a:b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</a:b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/>
            </a:r>
            <a:b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19200" y="2743200"/>
            <a:ext cx="7467600" cy="3382963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What is communication </a:t>
            </a: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What are  verbal and non-verbal communication methods</a:t>
            </a:r>
          </a:p>
          <a:p>
            <a:pPr algn="l">
              <a:buFont typeface="Wingdings" pitchFamily="2" charset="2"/>
              <a:buChar char="ü"/>
            </a:pPr>
            <a:r>
              <a:rPr lang="en-AU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To understand </a:t>
            </a:r>
            <a:r>
              <a:rPr lang="en-AU" sz="2800" smtClean="0">
                <a:solidFill>
                  <a:schemeClr val="accent6"/>
                </a:solidFill>
                <a:latin typeface="Arial Black" panose="020B0A04020102020204" pitchFamily="34" charset="0"/>
              </a:rPr>
              <a:t>and </a:t>
            </a:r>
            <a:r>
              <a:rPr lang="en-AU" sz="2800" smtClean="0">
                <a:solidFill>
                  <a:schemeClr val="accent6"/>
                </a:solidFill>
                <a:latin typeface="Arial Black" panose="020B0A04020102020204" pitchFamily="34" charset="0"/>
              </a:rPr>
              <a:t>practice </a:t>
            </a:r>
            <a:r>
              <a:rPr lang="en-AU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effective listening skills </a:t>
            </a:r>
          </a:p>
          <a:p>
            <a:pPr algn="l">
              <a:buFont typeface="Wingdings" pitchFamily="2" charset="2"/>
              <a:buChar char="ü"/>
            </a:pPr>
            <a:r>
              <a:rPr lang="en-AU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To communicate in clear, respectful </a:t>
            </a:r>
            <a:endParaRPr lang="en-US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Tips to written communication</a:t>
            </a:r>
            <a:endParaRPr lang="en-US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Grammar of the language,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Words (Vocabulary),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Writing style,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Clarity of language</a:t>
            </a:r>
            <a:endParaRPr lang="en-US" sz="2800" dirty="0" smtClean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427038"/>
          </a:xfrm>
        </p:spPr>
        <p:txBody>
          <a:bodyPr>
            <a:normAutofit fontScale="90000"/>
          </a:bodyPr>
          <a:lstStyle/>
          <a:p>
            <a:pPr algn="l"/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1100" dirty="0">
                <a:latin typeface="Arial Black" panose="020B0A04020102020204" pitchFamily="34" charset="0"/>
              </a:rPr>
              <a:t/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/>
            </a:r>
            <a:br>
              <a:rPr lang="en-US" sz="1100" dirty="0" smtClean="0"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Let us practice  ..! </a:t>
            </a:r>
            <a:br>
              <a:rPr lang="en-US" sz="22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200" dirty="0">
                <a:solidFill>
                  <a:schemeClr val="accent5"/>
                </a:solidFill>
                <a:latin typeface="Arial Black" panose="020B0A04020102020204" pitchFamily="34" charset="0"/>
              </a:rPr>
              <a:t/>
            </a:r>
            <a:br>
              <a:rPr lang="en-US" sz="2200" dirty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Activity of oral communication</a:t>
            </a:r>
            <a:br>
              <a:rPr lang="en-US" sz="2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Fun with Role play game</a:t>
            </a:r>
            <a:br>
              <a:rPr lang="en-US" sz="2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1) 2 members game sales girl with home products  and customer at home.. speak and win .. </a:t>
            </a:r>
            <a:br>
              <a:rPr lang="en-US" sz="2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</a:br>
            <a:r>
              <a:rPr lang="en-US" sz="2200" dirty="0">
                <a:solidFill>
                  <a:schemeClr val="accent5"/>
                </a:solidFill>
                <a:latin typeface="Arial Black" panose="020B0A04020102020204" pitchFamily="34" charset="0"/>
              </a:rPr>
              <a:t/>
            </a:r>
            <a:br>
              <a:rPr lang="en-US" sz="2200" dirty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2) Tele marketing to tell about summer camp : call over phone and explain about camp.</a:t>
            </a:r>
            <a:br>
              <a:rPr lang="en-US" sz="22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en-US" sz="2200" dirty="0">
                <a:solidFill>
                  <a:schemeClr val="accent1"/>
                </a:solidFill>
                <a:latin typeface="Arial Black" panose="020B0A04020102020204" pitchFamily="34" charset="0"/>
              </a:rPr>
              <a:t/>
            </a:r>
            <a:br>
              <a:rPr lang="en-US" sz="2200" dirty="0"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Activity of written communication:</a:t>
            </a:r>
            <a:br>
              <a:rPr lang="en-US" sz="22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en-US" sz="2200" dirty="0">
                <a:solidFill>
                  <a:schemeClr val="accent1"/>
                </a:solidFill>
                <a:latin typeface="Arial Black" panose="020B0A04020102020204" pitchFamily="34" charset="0"/>
              </a:rPr>
              <a:t/>
            </a:r>
            <a:br>
              <a:rPr lang="en-US" sz="2200" dirty="0"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1)send a sample email to camp manager by thanking for the training.</a:t>
            </a:r>
            <a:b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2)Prepare a PPT /Letter/report with topic learned, want to learn, points scored in each ..!!!</a:t>
            </a:r>
            <a:br>
              <a:rPr lang="en-US" sz="2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endParaRPr lang="en-US" sz="2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Break …. 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667000"/>
            <a:ext cx="90963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Non verbal communication</a:t>
            </a:r>
            <a:endParaRPr lang="en-US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7700"/>
            <a:ext cx="7772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5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Types OF NON VERBAL </a:t>
            </a:r>
            <a:endParaRPr lang="en-US" sz="28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848600" cy="4068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Body language,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Face Expressions,</a:t>
            </a:r>
          </a:p>
          <a:p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Eye contacts,</a:t>
            </a:r>
          </a:p>
          <a:p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Gestures,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Personal appearance,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Proxemics - Personal distance is for interactions </a:t>
            </a: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63881"/>
            <a:ext cx="7681913" cy="496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7693"/>
            <a:ext cx="8215313" cy="487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197498"/>
            <a:ext cx="6429375" cy="537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8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45" y="1447800"/>
            <a:ext cx="708802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Using all the verbal and non verbal we can succeeded in Group communications</a:t>
            </a:r>
            <a:b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endParaRPr lang="en-US" sz="20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36102"/>
            <a:ext cx="4710113" cy="433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6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What is Communication?</a:t>
            </a:r>
            <a:endParaRPr lang="en-US" sz="32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620000" cy="3916363"/>
          </a:xfrm>
        </p:spPr>
        <p:txBody>
          <a:bodyPr>
            <a:normAutofit fontScale="92500"/>
          </a:bodyPr>
          <a:lstStyle/>
          <a:p>
            <a:r>
              <a:rPr lang="en-US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The process of communication is what allows us to interact with other people; without it, we would be unable to share knowledge or experiences with anything outside of ourselves.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Common forms of communication are </a:t>
            </a:r>
            <a:r>
              <a:rPr lang="en-US" sz="2800" i="1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speaking</a:t>
            </a:r>
            <a:r>
              <a:rPr lang="en-US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2800" i="1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writing</a:t>
            </a:r>
            <a:r>
              <a:rPr lang="en-US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2800" i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gestures</a:t>
            </a:r>
            <a:r>
              <a:rPr lang="en-US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2800" i="1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touch</a:t>
            </a:r>
            <a:r>
              <a:rPr lang="en-US" sz="28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and 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broadcasting.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Activity on nonverbal communication </a:t>
            </a:r>
            <a:endParaRPr lang="en-US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Game (1): Ducks in row game:</a:t>
            </a:r>
          </a:p>
          <a:p>
            <a:pPr algn="l"/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Rules: All the participants should observe each other and stand based on high or some similar rules with out   talking each others just observe and behave..</a:t>
            </a:r>
          </a:p>
          <a:p>
            <a:pPr algn="l"/>
            <a:endParaRPr lang="en-US" sz="16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Game (2)</a:t>
            </a:r>
            <a:r>
              <a:rPr lang="en-US" sz="16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Charades</a:t>
            </a:r>
          </a:p>
          <a:p>
            <a:pPr algn="l"/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Rules: Charades is a classic game, where each player has to act out a word or a phrase without speaking. The rest of the group guesses until they solve the charade. </a:t>
            </a:r>
          </a:p>
          <a:p>
            <a:pPr algn="l"/>
            <a:endParaRPr lang="en-US" sz="16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Game (3): Group discussion:</a:t>
            </a:r>
          </a:p>
          <a:p>
            <a:pPr algn="l"/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</a:p>
          <a:p>
            <a:pPr algn="l"/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Rules: follow all the tips learned in verbal an non verbal to discuss given topic  </a:t>
            </a:r>
          </a:p>
          <a:p>
            <a:pPr algn="l"/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endParaRPr lang="en-US" sz="16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207962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Thank you </a:t>
            </a:r>
            <a:b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&amp;</a:t>
            </a:r>
            <a:b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Good luck</a:t>
            </a:r>
            <a:b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b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Presentation by </a:t>
            </a:r>
            <a:b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en-US" sz="16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CSR </a:t>
            </a:r>
            <a:r>
              <a:rPr lang="en-US" sz="1600" dirty="0">
                <a:solidFill>
                  <a:schemeClr val="accent1"/>
                </a:solidFill>
                <a:latin typeface="Arial Black" panose="020B0A04020102020204" pitchFamily="34" charset="0"/>
              </a:rPr>
              <a:t>team-iNautix Community Services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8" y="4114800"/>
            <a:ext cx="8598253" cy="243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6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Communication methods</a:t>
            </a:r>
            <a:r>
              <a:rPr lang="en-US" sz="32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sz="32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Can we communicate without words?</a:t>
            </a:r>
          </a:p>
          <a:p>
            <a:endParaRPr lang="en-US" sz="2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What is body language ?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What is verbal and non verbal communication?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99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117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verbal communication : </a:t>
            </a:r>
            <a:r>
              <a:rPr lang="en-US" sz="3200" dirty="0">
                <a:solidFill>
                  <a:schemeClr val="tx2"/>
                </a:solidFill>
                <a:latin typeface="Arial Black" panose="020B0A04020102020204" pitchFamily="34" charset="0"/>
              </a:rPr>
              <a:t>by speech </a:t>
            </a:r>
            <a:endParaRPr lang="en-US" sz="3200" dirty="0" smtClean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Non </a:t>
            </a:r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Verbal communication : </a:t>
            </a:r>
            <a:r>
              <a:rPr lang="en-US" sz="3200" dirty="0">
                <a:solidFill>
                  <a:schemeClr val="tx2"/>
                </a:solidFill>
                <a:latin typeface="Arial Black" panose="020B0A04020102020204" pitchFamily="34" charset="0"/>
              </a:rPr>
              <a:t>By </a:t>
            </a:r>
            <a:r>
              <a:rPr lang="en-US" sz="32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gestures, body language, facial expressions, eye contact  and </a:t>
            </a:r>
            <a:r>
              <a:rPr lang="en-US" sz="3200" dirty="0">
                <a:solidFill>
                  <a:schemeClr val="tx2"/>
                </a:solidFill>
                <a:latin typeface="Arial Black" panose="020B0A04020102020204" pitchFamily="34" charset="0"/>
              </a:rPr>
              <a:t>how one </a:t>
            </a:r>
            <a:r>
              <a:rPr lang="en-US" sz="32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dresses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Written communication </a:t>
            </a:r>
            <a:r>
              <a:rPr lang="en-US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: </a:t>
            </a:r>
            <a:r>
              <a:rPr lang="en-US" sz="32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by written words using regional and global languages. </a:t>
            </a:r>
            <a:r>
              <a:rPr lang="en-US" sz="3200" dirty="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> 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What is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Business communication ?</a:t>
            </a:r>
            <a:endParaRPr lang="en-US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Business communications is an umbrella of all the communication types effectively .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What is effective communication 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Using both specking and hearing and also feeling the message that is communicated </a:t>
            </a:r>
            <a:r>
              <a:rPr lang="en-US" sz="2800" dirty="0" smtClean="0">
                <a:latin typeface="Arial Black" panose="020B0A04020102020204" pitchFamily="34" charset="0"/>
              </a:rPr>
              <a:t>.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9" y="1076980"/>
            <a:ext cx="7107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How Communication  reaches us  </a:t>
            </a:r>
            <a:endParaRPr lang="en-US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6520" y="1752600"/>
            <a:ext cx="6553200" cy="46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What you </a:t>
            </a:r>
            <a:r>
              <a:rPr lang="en-US" sz="2400" b="1" u="sng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hear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Tone of voice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Vocal clarity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Verbal expressiveness     			      </a:t>
            </a:r>
            <a:r>
              <a:rPr lang="en-US" sz="24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40% of the message</a:t>
            </a:r>
          </a:p>
          <a:p>
            <a:pPr>
              <a:lnSpc>
                <a:spcPct val="80000"/>
              </a:lnSpc>
            </a:pPr>
            <a:endParaRPr lang="en-US" sz="2400" b="1" dirty="0" smtClean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What you </a:t>
            </a:r>
            <a:r>
              <a:rPr lang="en-US" sz="2400" b="1" u="sng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see or feel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Facial expression 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Dress and grooming                                       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Posture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Eye contact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Touch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Gesture					      </a:t>
            </a:r>
            <a:r>
              <a:rPr lang="en-US" sz="24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50% of the message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b="1" u="sng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WORDS</a:t>
            </a:r>
            <a:r>
              <a:rPr lang="en-US" sz="24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 …				     10% of the message!</a:t>
            </a:r>
            <a:endParaRPr lang="en-AU" sz="2400" b="1" dirty="0" smtClean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lnSpc>
                <a:spcPct val="8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3205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466136" y="8572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Arial Black" panose="020B0A04020102020204" pitchFamily="34" charset="0"/>
              </a:rPr>
              <a:t>Communication is a 2-way process</a:t>
            </a:r>
            <a:endParaRPr lang="en-AU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42999" y="1766887"/>
            <a:ext cx="7734301" cy="4100514"/>
            <a:chOff x="240" y="960"/>
            <a:chExt cx="5424" cy="307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96" y="960"/>
              <a:ext cx="72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/>
                <a:t>sender</a:t>
              </a:r>
              <a:endParaRPr lang="en-AU" sz="1800" b="1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080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96" y="1632"/>
              <a:ext cx="76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/>
                <a:t>receiver</a:t>
              </a:r>
              <a:endParaRPr lang="en-AU" sz="1800" b="1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67" y="2387"/>
              <a:ext cx="816" cy="33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>
                  <a:solidFill>
                    <a:srgbClr val="FF3300"/>
                  </a:solidFill>
                </a:rPr>
                <a:t>sender</a:t>
              </a:r>
              <a:endParaRPr lang="en-AU" sz="1800" b="1">
                <a:solidFill>
                  <a:srgbClr val="FF33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96" y="3648"/>
              <a:ext cx="768" cy="38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>
                  <a:solidFill>
                    <a:srgbClr val="FF3300"/>
                  </a:solidFill>
                </a:rPr>
                <a:t>receiver</a:t>
              </a:r>
              <a:endParaRPr lang="en-AU" sz="1800" b="1">
                <a:solidFill>
                  <a:srgbClr val="FF3300"/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1296" y="2592"/>
              <a:ext cx="36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60" y="2208"/>
              <a:ext cx="1248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600" b="1"/>
                <a:t>values and attitudes</a:t>
              </a:r>
            </a:p>
            <a:p>
              <a:pPr algn="ctr">
                <a:spcAft>
                  <a:spcPct val="0"/>
                </a:spcAft>
              </a:pPr>
              <a:r>
                <a:rPr lang="en-US" sz="1600" b="1"/>
                <a:t>“generation gap”</a:t>
              </a:r>
              <a:endParaRPr lang="en-AU" sz="1600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824" y="25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0" y="2928"/>
              <a:ext cx="110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400" b="1"/>
                <a:t>Cultural differences</a:t>
              </a:r>
              <a:endParaRPr lang="en-AU" sz="1400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1344" y="2880"/>
              <a:ext cx="8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00" y="2592"/>
              <a:ext cx="81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600" b="1"/>
                <a:t>language</a:t>
              </a:r>
              <a:endParaRPr lang="en-AU" sz="1600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928" y="283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968" y="3312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600" b="1"/>
                <a:t>noise</a:t>
              </a:r>
              <a:endParaRPr lang="en-AU" sz="1600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592" y="33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216" y="3648"/>
              <a:ext cx="67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600" b="1"/>
                <a:t>hearing</a:t>
              </a:r>
              <a:endParaRPr lang="en-AU" sz="1600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840" y="3648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1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29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Effective Communication Skills</a:t>
            </a:r>
            <a:endParaRPr lang="en-US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2209800"/>
            <a:ext cx="7734300" cy="3406776"/>
            <a:chOff x="96" y="1152"/>
            <a:chExt cx="5424" cy="275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968" y="1824"/>
              <a:ext cx="2016" cy="96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 dirty="0"/>
                <a:t>Effective </a:t>
              </a:r>
            </a:p>
            <a:p>
              <a:pPr algn="ctr">
                <a:spcAft>
                  <a:spcPct val="0"/>
                </a:spcAft>
              </a:pPr>
              <a:r>
                <a:rPr lang="en-US" sz="1800" b="1" dirty="0"/>
                <a:t>Communication skills</a:t>
              </a:r>
              <a:endParaRPr lang="en-AU" sz="1800" b="1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379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1536" y="1680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392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536" y="2640"/>
              <a:ext cx="726" cy="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744" y="2592"/>
              <a:ext cx="76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969" y="2296"/>
              <a:ext cx="44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976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920" y="1152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 dirty="0"/>
                <a:t>Eye contact &amp; visible mouth</a:t>
              </a:r>
              <a:endParaRPr lang="en-AU" sz="1800" b="1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320" y="1440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/>
                <a:t>Body language</a:t>
              </a:r>
              <a:endParaRPr lang="en-AU" sz="1800" b="1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464" y="2208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</a:pPr>
              <a:r>
                <a:rPr lang="en-US" sz="1800" b="1"/>
                <a:t>Silence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80" y="3504"/>
              <a:ext cx="13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/>
                <a:t>Checking </a:t>
              </a:r>
            </a:p>
            <a:p>
              <a:pPr algn="ctr">
                <a:spcAft>
                  <a:spcPct val="0"/>
                </a:spcAft>
              </a:pPr>
              <a:r>
                <a:rPr lang="en-US" sz="1800" b="1"/>
                <a:t>for understanding</a:t>
              </a:r>
              <a:endParaRPr lang="en-AU" sz="1800" b="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544" y="3168"/>
              <a:ext cx="9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</a:pPr>
              <a:r>
                <a:rPr lang="en-US" sz="1800" b="1"/>
                <a:t>Smiling face</a:t>
              </a:r>
              <a:endParaRPr lang="en-AU" sz="1800" b="1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20" y="3504"/>
              <a:ext cx="1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Aft>
                  <a:spcPct val="0"/>
                </a:spcAft>
              </a:pPr>
              <a:r>
                <a:rPr lang="en-US" sz="1800" b="1"/>
                <a:t>Summarising </a:t>
              </a:r>
            </a:p>
            <a:p>
              <a:pPr algn="ctr">
                <a:spcAft>
                  <a:spcPct val="0"/>
                </a:spcAft>
              </a:pPr>
              <a:r>
                <a:rPr lang="en-US" sz="1800" b="1"/>
                <a:t>what has been said</a:t>
              </a:r>
              <a:r>
                <a:rPr lang="en-US" sz="1800"/>
                <a:t> </a:t>
              </a:r>
              <a:endParaRPr lang="en-AU" sz="18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6" y="2160"/>
              <a:ext cx="12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1800" b="1"/>
                <a:t>Encouragement </a:t>
              </a:r>
            </a:p>
            <a:p>
              <a:pPr>
                <a:spcAft>
                  <a:spcPct val="0"/>
                </a:spcAft>
              </a:pPr>
              <a:r>
                <a:rPr lang="en-US" sz="1800" b="1"/>
                <a:t>to continue</a:t>
              </a:r>
              <a:endParaRPr lang="en-AU" sz="1800" b="1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40" y="1440"/>
              <a:ext cx="1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</a:pPr>
              <a:r>
                <a:rPr lang="en-US" sz="1800" b="1"/>
                <a:t>Some questions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976" y="13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5000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2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cation skills Part 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Communication skills Part -2</Template>
  <TotalTime>66</TotalTime>
  <Words>796</Words>
  <Application>Microsoft Office PowerPoint</Application>
  <PresentationFormat>On-screen Show (4:3)</PresentationFormat>
  <Paragraphs>171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Communication skills Part -2</vt:lpstr>
      <vt:lpstr>PowerPoint Presentation</vt:lpstr>
      <vt:lpstr>Basics of Effective Communication  </vt:lpstr>
      <vt:lpstr>What is Communication?</vt:lpstr>
      <vt:lpstr>Communication methods  </vt:lpstr>
      <vt:lpstr>PowerPoint Presentation</vt:lpstr>
      <vt:lpstr>What is Business communication ?</vt:lpstr>
      <vt:lpstr>PowerPoint Presentation</vt:lpstr>
      <vt:lpstr>Communication is a 2-way process</vt:lpstr>
      <vt:lpstr>Effective Communication Skills</vt:lpstr>
      <vt:lpstr>Barriers to Effective Communication</vt:lpstr>
      <vt:lpstr>The Art of Listening</vt:lpstr>
      <vt:lpstr>PowerPoint Presentation</vt:lpstr>
      <vt:lpstr>PowerPoint Presentation</vt:lpstr>
      <vt:lpstr>Communication skills Part -2</vt:lpstr>
      <vt:lpstr>Topics:</vt:lpstr>
      <vt:lpstr>        </vt:lpstr>
      <vt:lpstr>Oral communications </vt:lpstr>
      <vt:lpstr>Written communication</vt:lpstr>
      <vt:lpstr>Tips for verbal commutation</vt:lpstr>
      <vt:lpstr>Tips to written communication</vt:lpstr>
      <vt:lpstr>                             Let us practice  ..!   Activity of oral communication Fun with Role play game 1) 2 members game sales girl with home products  and customer at home.. speak and win ..   2) Tele marketing to tell about summer camp : call over phone and explain about camp.  Activity of written communication:  1)send a sample email to camp manager by thanking for the training.  2)Prepare a PPT /Letter/report with topic learned, want to learn, points scored in each ..!!! </vt:lpstr>
      <vt:lpstr>Break …. </vt:lpstr>
      <vt:lpstr>Non verbal communication</vt:lpstr>
      <vt:lpstr>Types OF NON VERBAL </vt:lpstr>
      <vt:lpstr>PowerPoint Presentation</vt:lpstr>
      <vt:lpstr>PowerPoint Presentation</vt:lpstr>
      <vt:lpstr>PowerPoint Presentation</vt:lpstr>
      <vt:lpstr>PowerPoint Presentation</vt:lpstr>
      <vt:lpstr>Using all the verbal and non verbal we can succeeded in Group communications </vt:lpstr>
      <vt:lpstr>Activity on nonverbal communication </vt:lpstr>
      <vt:lpstr>Thank you  &amp; Good luck    Presentation by    CSR team-iNautix Community Services 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Krovvidi, Jnana Prakasha Narendra Venugopal</dc:creator>
  <cp:lastModifiedBy>Krovvidi, Jnana Prakasha Narendra Venugopal</cp:lastModifiedBy>
  <cp:revision>10</cp:revision>
  <dcterms:created xsi:type="dcterms:W3CDTF">2015-03-31T14:16:29Z</dcterms:created>
  <dcterms:modified xsi:type="dcterms:W3CDTF">2015-04-03T09:47:31Z</dcterms:modified>
</cp:coreProperties>
</file>