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3" r:id="rId9"/>
    <p:sldId id="264" r:id="rId10"/>
    <p:sldId id="275" r:id="rId11"/>
    <p:sldId id="265" r:id="rId12"/>
    <p:sldId id="273" r:id="rId13"/>
    <p:sldId id="266" r:id="rId14"/>
    <p:sldId id="267" r:id="rId15"/>
    <p:sldId id="271" r:id="rId16"/>
    <p:sldId id="274" r:id="rId17"/>
    <p:sldId id="26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00" autoAdjust="0"/>
    <p:restoredTop sz="97381" autoAdjust="0"/>
  </p:normalViewPr>
  <p:slideViewPr>
    <p:cSldViewPr snapToGrid="0">
      <p:cViewPr>
        <p:scale>
          <a:sx n="87" d="100"/>
          <a:sy n="87" d="100"/>
        </p:scale>
        <p:origin x="-24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76754-6168-4816-818C-7C90E84AF6A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19C54-02CF-4A88-BB76-806AA741C162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Requirement Analysis</a:t>
          </a:r>
          <a:endParaRPr lang="en-US" dirty="0">
            <a:solidFill>
              <a:schemeClr val="tx1"/>
            </a:solidFill>
          </a:endParaRPr>
        </a:p>
      </dgm:t>
    </dgm:pt>
    <dgm:pt modelId="{56BEA89E-137A-4391-BC00-BC45B6D71B1D}" type="parTrans" cxnId="{6B546AB1-C051-405E-AC9E-B8DECA44111B}">
      <dgm:prSet/>
      <dgm:spPr/>
      <dgm:t>
        <a:bodyPr/>
        <a:lstStyle/>
        <a:p>
          <a:endParaRPr lang="en-US"/>
        </a:p>
      </dgm:t>
    </dgm:pt>
    <dgm:pt modelId="{31FBA04D-1FBE-4A5A-B929-C664815CBBFC}" type="sibTrans" cxnId="{6B546AB1-C051-405E-AC9E-B8DECA44111B}">
      <dgm:prSet/>
      <dgm:spPr/>
      <dgm:t>
        <a:bodyPr/>
        <a:lstStyle/>
        <a:p>
          <a:endParaRPr lang="en-US"/>
        </a:p>
      </dgm:t>
    </dgm:pt>
    <dgm:pt modelId="{CFC5C202-B00D-4076-8DC2-AEC2C405EDF7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Development</a:t>
          </a:r>
          <a:endParaRPr lang="en-US" dirty="0">
            <a:solidFill>
              <a:schemeClr val="tx1"/>
            </a:solidFill>
          </a:endParaRPr>
        </a:p>
      </dgm:t>
    </dgm:pt>
    <dgm:pt modelId="{2D77127C-E44F-4839-83AB-9C152CD0DF05}" type="parTrans" cxnId="{896DBEC8-82FF-4EEA-9660-8D8F110110E8}">
      <dgm:prSet/>
      <dgm:spPr/>
      <dgm:t>
        <a:bodyPr/>
        <a:lstStyle/>
        <a:p>
          <a:endParaRPr lang="en-US"/>
        </a:p>
      </dgm:t>
    </dgm:pt>
    <dgm:pt modelId="{50A258C6-7203-4D94-B947-C5ADE80E59FC}" type="sibTrans" cxnId="{896DBEC8-82FF-4EEA-9660-8D8F110110E8}">
      <dgm:prSet/>
      <dgm:spPr>
        <a:ln>
          <a:solidFill>
            <a:schemeClr val="tx2">
              <a:lumMod val="50000"/>
              <a:alpha val="90000"/>
            </a:schemeClr>
          </a:solidFill>
        </a:ln>
      </dgm:spPr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D4C295AF-B407-4943-B07C-2B2A8B48890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Testing</a:t>
          </a:r>
          <a:endParaRPr lang="en-US" dirty="0">
            <a:solidFill>
              <a:schemeClr val="tx1"/>
            </a:solidFill>
          </a:endParaRPr>
        </a:p>
      </dgm:t>
    </dgm:pt>
    <dgm:pt modelId="{C5BACD09-5770-49E4-9185-1ADDE336EBB5}" type="parTrans" cxnId="{DFDD8A6D-9425-481C-9DA3-454AD6483719}">
      <dgm:prSet/>
      <dgm:spPr/>
      <dgm:t>
        <a:bodyPr/>
        <a:lstStyle/>
        <a:p>
          <a:endParaRPr lang="en-US"/>
        </a:p>
      </dgm:t>
    </dgm:pt>
    <dgm:pt modelId="{9F8E6A5A-B8C2-4808-B186-924A3A24D144}" type="sibTrans" cxnId="{DFDD8A6D-9425-481C-9DA3-454AD6483719}">
      <dgm:prSet/>
      <dgm:spPr/>
      <dgm:t>
        <a:bodyPr/>
        <a:lstStyle/>
        <a:p>
          <a:endParaRPr lang="en-US"/>
        </a:p>
      </dgm:t>
    </dgm:pt>
    <dgm:pt modelId="{B947FBFD-067F-4A0E-A8D8-EAC7BA08E701}" type="pres">
      <dgm:prSet presAssocID="{B7576754-6168-4816-818C-7C90E84AF6A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C77385-73B4-468E-9F6C-42FF27FDF686}" type="pres">
      <dgm:prSet presAssocID="{B7576754-6168-4816-818C-7C90E84AF6AB}" presName="dummyMaxCanvas" presStyleCnt="0">
        <dgm:presLayoutVars/>
      </dgm:prSet>
      <dgm:spPr/>
    </dgm:pt>
    <dgm:pt modelId="{5CAC0298-979E-4040-8F65-7BED32F71A9C}" type="pres">
      <dgm:prSet presAssocID="{B7576754-6168-4816-818C-7C90E84AF6AB}" presName="ThreeNodes_1" presStyleLbl="node1" presStyleIdx="0" presStyleCnt="3" custLinFactNeighborX="1400" custLinFactNeighborY="1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63B6E-D275-454F-A323-D96B23D47DED}" type="pres">
      <dgm:prSet presAssocID="{B7576754-6168-4816-818C-7C90E84AF6A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F8C42-D8E1-41A0-AF53-13D09D650326}" type="pres">
      <dgm:prSet presAssocID="{B7576754-6168-4816-818C-7C90E84AF6A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A342C-A1E4-42D1-A634-0C9F08F2B9FE}" type="pres">
      <dgm:prSet presAssocID="{B7576754-6168-4816-818C-7C90E84AF6A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75C38-4662-441D-8D4C-C775D41FAF7B}" type="pres">
      <dgm:prSet presAssocID="{B7576754-6168-4816-818C-7C90E84AF6A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D10E8-DD3F-4041-BD93-6021A3BF03A4}" type="pres">
      <dgm:prSet presAssocID="{B7576754-6168-4816-818C-7C90E84AF6A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BEC23-9FD5-4576-B841-835DC6FEBE17}" type="pres">
      <dgm:prSet presAssocID="{B7576754-6168-4816-818C-7C90E84AF6A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566AB-1D07-48BC-9883-2843789C9D21}" type="pres">
      <dgm:prSet presAssocID="{B7576754-6168-4816-818C-7C90E84AF6A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546AB1-C051-405E-AC9E-B8DECA44111B}" srcId="{B7576754-6168-4816-818C-7C90E84AF6AB}" destId="{03519C54-02CF-4A88-BB76-806AA741C162}" srcOrd="0" destOrd="0" parTransId="{56BEA89E-137A-4391-BC00-BC45B6D71B1D}" sibTransId="{31FBA04D-1FBE-4A5A-B929-C664815CBBFC}"/>
    <dgm:cxn modelId="{DFDD8A6D-9425-481C-9DA3-454AD6483719}" srcId="{B7576754-6168-4816-818C-7C90E84AF6AB}" destId="{D4C295AF-B407-4943-B07C-2B2A8B48890A}" srcOrd="2" destOrd="0" parTransId="{C5BACD09-5770-49E4-9185-1ADDE336EBB5}" sibTransId="{9F8E6A5A-B8C2-4808-B186-924A3A24D144}"/>
    <dgm:cxn modelId="{6F905AF6-FA0D-4E21-971D-5DA6885BE200}" type="presOf" srcId="{CFC5C202-B00D-4076-8DC2-AEC2C405EDF7}" destId="{27963B6E-D275-454F-A323-D96B23D47DED}" srcOrd="0" destOrd="0" presId="urn:microsoft.com/office/officeart/2005/8/layout/vProcess5"/>
    <dgm:cxn modelId="{62934EC4-3B8C-4DD6-AE63-8E85EC213E4B}" type="presOf" srcId="{03519C54-02CF-4A88-BB76-806AA741C162}" destId="{5CAC0298-979E-4040-8F65-7BED32F71A9C}" srcOrd="0" destOrd="0" presId="urn:microsoft.com/office/officeart/2005/8/layout/vProcess5"/>
    <dgm:cxn modelId="{8A6A4C77-435C-4AFB-B335-DEE3D5FABD72}" type="presOf" srcId="{B7576754-6168-4816-818C-7C90E84AF6AB}" destId="{B947FBFD-067F-4A0E-A8D8-EAC7BA08E701}" srcOrd="0" destOrd="0" presId="urn:microsoft.com/office/officeart/2005/8/layout/vProcess5"/>
    <dgm:cxn modelId="{9A01DF07-6218-43F8-9083-F7A810390863}" type="presOf" srcId="{CFC5C202-B00D-4076-8DC2-AEC2C405EDF7}" destId="{B23BEC23-9FD5-4576-B841-835DC6FEBE17}" srcOrd="1" destOrd="0" presId="urn:microsoft.com/office/officeart/2005/8/layout/vProcess5"/>
    <dgm:cxn modelId="{722F81C6-59F2-48C2-BCE9-DF7B2EFE1F1B}" type="presOf" srcId="{D4C295AF-B407-4943-B07C-2B2A8B48890A}" destId="{92E566AB-1D07-48BC-9883-2843789C9D21}" srcOrd="1" destOrd="0" presId="urn:microsoft.com/office/officeart/2005/8/layout/vProcess5"/>
    <dgm:cxn modelId="{558BDF4F-E21E-4CE2-8494-85B4FCB40C75}" type="presOf" srcId="{03519C54-02CF-4A88-BB76-806AA741C162}" destId="{AABD10E8-DD3F-4041-BD93-6021A3BF03A4}" srcOrd="1" destOrd="0" presId="urn:microsoft.com/office/officeart/2005/8/layout/vProcess5"/>
    <dgm:cxn modelId="{50CCCE03-0B0D-42FE-8E63-E97E2F35B34B}" type="presOf" srcId="{D4C295AF-B407-4943-B07C-2B2A8B48890A}" destId="{231F8C42-D8E1-41A0-AF53-13D09D650326}" srcOrd="0" destOrd="0" presId="urn:microsoft.com/office/officeart/2005/8/layout/vProcess5"/>
    <dgm:cxn modelId="{64AD5386-A529-458A-93B5-C99DC90C3587}" type="presOf" srcId="{50A258C6-7203-4D94-B947-C5ADE80E59FC}" destId="{5D275C38-4662-441D-8D4C-C775D41FAF7B}" srcOrd="0" destOrd="0" presId="urn:microsoft.com/office/officeart/2005/8/layout/vProcess5"/>
    <dgm:cxn modelId="{6E2F91C2-FF83-4030-A6E9-AE90AA48A20B}" type="presOf" srcId="{31FBA04D-1FBE-4A5A-B929-C664815CBBFC}" destId="{26BA342C-A1E4-42D1-A634-0C9F08F2B9FE}" srcOrd="0" destOrd="0" presId="urn:microsoft.com/office/officeart/2005/8/layout/vProcess5"/>
    <dgm:cxn modelId="{896DBEC8-82FF-4EEA-9660-8D8F110110E8}" srcId="{B7576754-6168-4816-818C-7C90E84AF6AB}" destId="{CFC5C202-B00D-4076-8DC2-AEC2C405EDF7}" srcOrd="1" destOrd="0" parTransId="{2D77127C-E44F-4839-83AB-9C152CD0DF05}" sibTransId="{50A258C6-7203-4D94-B947-C5ADE80E59FC}"/>
    <dgm:cxn modelId="{DA8838F8-843E-4583-B2C1-676EA5175A54}" type="presParOf" srcId="{B947FBFD-067F-4A0E-A8D8-EAC7BA08E701}" destId="{85C77385-73B4-468E-9F6C-42FF27FDF686}" srcOrd="0" destOrd="0" presId="urn:microsoft.com/office/officeart/2005/8/layout/vProcess5"/>
    <dgm:cxn modelId="{378B70C7-F9F3-484A-8007-02427ADD0582}" type="presParOf" srcId="{B947FBFD-067F-4A0E-A8D8-EAC7BA08E701}" destId="{5CAC0298-979E-4040-8F65-7BED32F71A9C}" srcOrd="1" destOrd="0" presId="urn:microsoft.com/office/officeart/2005/8/layout/vProcess5"/>
    <dgm:cxn modelId="{E10844F9-87EF-418B-BB06-E6B971338780}" type="presParOf" srcId="{B947FBFD-067F-4A0E-A8D8-EAC7BA08E701}" destId="{27963B6E-D275-454F-A323-D96B23D47DED}" srcOrd="2" destOrd="0" presId="urn:microsoft.com/office/officeart/2005/8/layout/vProcess5"/>
    <dgm:cxn modelId="{AA15C261-807F-45A7-8A9F-34BC202BE709}" type="presParOf" srcId="{B947FBFD-067F-4A0E-A8D8-EAC7BA08E701}" destId="{231F8C42-D8E1-41A0-AF53-13D09D650326}" srcOrd="3" destOrd="0" presId="urn:microsoft.com/office/officeart/2005/8/layout/vProcess5"/>
    <dgm:cxn modelId="{C05274C9-721F-44B1-826D-DFD42DC7C16E}" type="presParOf" srcId="{B947FBFD-067F-4A0E-A8D8-EAC7BA08E701}" destId="{26BA342C-A1E4-42D1-A634-0C9F08F2B9FE}" srcOrd="4" destOrd="0" presId="urn:microsoft.com/office/officeart/2005/8/layout/vProcess5"/>
    <dgm:cxn modelId="{436DEA9F-051D-478A-87D0-280448609305}" type="presParOf" srcId="{B947FBFD-067F-4A0E-A8D8-EAC7BA08E701}" destId="{5D275C38-4662-441D-8D4C-C775D41FAF7B}" srcOrd="5" destOrd="0" presId="urn:microsoft.com/office/officeart/2005/8/layout/vProcess5"/>
    <dgm:cxn modelId="{376AF7B9-99C0-43CA-A8B8-1E418DD1647C}" type="presParOf" srcId="{B947FBFD-067F-4A0E-A8D8-EAC7BA08E701}" destId="{AABD10E8-DD3F-4041-BD93-6021A3BF03A4}" srcOrd="6" destOrd="0" presId="urn:microsoft.com/office/officeart/2005/8/layout/vProcess5"/>
    <dgm:cxn modelId="{CE4A2610-4178-47B8-AAE8-8707B016B4DF}" type="presParOf" srcId="{B947FBFD-067F-4A0E-A8D8-EAC7BA08E701}" destId="{B23BEC23-9FD5-4576-B841-835DC6FEBE17}" srcOrd="7" destOrd="0" presId="urn:microsoft.com/office/officeart/2005/8/layout/vProcess5"/>
    <dgm:cxn modelId="{62AB41F3-BFEB-4880-9B7E-6046310239E6}" type="presParOf" srcId="{B947FBFD-067F-4A0E-A8D8-EAC7BA08E701}" destId="{92E566AB-1D07-48BC-9883-2843789C9D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C0298-979E-4040-8F65-7BED32F71A9C}">
      <dsp:nvSpPr>
        <dsp:cNvPr id="0" name=""/>
        <dsp:cNvSpPr/>
      </dsp:nvSpPr>
      <dsp:spPr>
        <a:xfrm>
          <a:off x="65331" y="21766"/>
          <a:ext cx="4666524" cy="160636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BACKEND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12380" y="68815"/>
        <a:ext cx="2933127" cy="1512270"/>
      </dsp:txXfrm>
    </dsp:sp>
    <dsp:sp modelId="{27963B6E-D275-454F-A323-D96B23D47DED}">
      <dsp:nvSpPr>
        <dsp:cNvPr id="0" name=""/>
        <dsp:cNvSpPr/>
      </dsp:nvSpPr>
      <dsp:spPr>
        <a:xfrm>
          <a:off x="411752" y="1874096"/>
          <a:ext cx="4666524" cy="160636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FRONTEND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458801" y="1921145"/>
        <a:ext cx="3116535" cy="1512270"/>
      </dsp:txXfrm>
    </dsp:sp>
    <dsp:sp modelId="{231F8C42-D8E1-41A0-AF53-13D09D650326}">
      <dsp:nvSpPr>
        <dsp:cNvPr id="0" name=""/>
        <dsp:cNvSpPr/>
      </dsp:nvSpPr>
      <dsp:spPr>
        <a:xfrm>
          <a:off x="823504" y="3748192"/>
          <a:ext cx="4666524" cy="160636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INTEGRATION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870553" y="3795241"/>
        <a:ext cx="3116535" cy="1512270"/>
      </dsp:txXfrm>
    </dsp:sp>
    <dsp:sp modelId="{26BA342C-A1E4-42D1-A634-0C9F08F2B9FE}">
      <dsp:nvSpPr>
        <dsp:cNvPr id="0" name=""/>
        <dsp:cNvSpPr/>
      </dsp:nvSpPr>
      <dsp:spPr>
        <a:xfrm>
          <a:off x="3622385" y="1218162"/>
          <a:ext cx="1044139" cy="1044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857316" y="1218162"/>
        <a:ext cx="574277" cy="785715"/>
      </dsp:txXfrm>
    </dsp:sp>
    <dsp:sp modelId="{5D275C38-4662-441D-8D4C-C775D41FAF7B}">
      <dsp:nvSpPr>
        <dsp:cNvPr id="0" name=""/>
        <dsp:cNvSpPr/>
      </dsp:nvSpPr>
      <dsp:spPr>
        <a:xfrm>
          <a:off x="4034137" y="3081549"/>
          <a:ext cx="1044139" cy="1044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accent1">
                <a:lumMod val="50000"/>
              </a:schemeClr>
            </a:solidFill>
          </a:endParaRPr>
        </a:p>
      </dsp:txBody>
      <dsp:txXfrm>
        <a:off x="4269068" y="3081549"/>
        <a:ext cx="574277" cy="785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C67F-9B26-47A8-91DB-C39228316379}">
      <dsp:nvSpPr>
        <dsp:cNvPr id="0" name=""/>
        <dsp:cNvSpPr/>
      </dsp:nvSpPr>
      <dsp:spPr>
        <a:xfrm>
          <a:off x="0" y="45059"/>
          <a:ext cx="1023302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FRONT END</a:t>
          </a:r>
          <a:endParaRPr lang="en-US" sz="2300" kern="1200" dirty="0"/>
        </a:p>
      </dsp:txBody>
      <dsp:txXfrm>
        <a:off x="26930" y="71989"/>
        <a:ext cx="10179165" cy="497795"/>
      </dsp:txXfrm>
    </dsp:sp>
    <dsp:sp modelId="{40CB5841-8D5B-43EF-9757-0447F3A113EC}">
      <dsp:nvSpPr>
        <dsp:cNvPr id="0" name=""/>
        <dsp:cNvSpPr/>
      </dsp:nvSpPr>
      <dsp:spPr>
        <a:xfrm>
          <a:off x="0" y="596715"/>
          <a:ext cx="10233025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89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BOOTSTRAP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 HTML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 CSS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ANGULAR JS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JS</a:t>
          </a:r>
          <a:endParaRPr lang="en-US" sz="1800" kern="1200" dirty="0"/>
        </a:p>
      </dsp:txBody>
      <dsp:txXfrm>
        <a:off x="0" y="596715"/>
        <a:ext cx="10233025" cy="1571130"/>
      </dsp:txXfrm>
    </dsp:sp>
    <dsp:sp modelId="{879D20B8-75A8-495B-8224-2FCC40F4F1FF}">
      <dsp:nvSpPr>
        <dsp:cNvPr id="0" name=""/>
        <dsp:cNvSpPr/>
      </dsp:nvSpPr>
      <dsp:spPr>
        <a:xfrm>
          <a:off x="0" y="2196533"/>
          <a:ext cx="1023302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 END</a:t>
          </a:r>
          <a:endParaRPr lang="en-US" sz="2300" kern="1200" dirty="0"/>
        </a:p>
      </dsp:txBody>
      <dsp:txXfrm>
        <a:off x="26930" y="2223463"/>
        <a:ext cx="10179165" cy="497795"/>
      </dsp:txXfrm>
    </dsp:sp>
    <dsp:sp modelId="{4094A76C-DBAE-477E-8A1C-AA27A36E4B42}">
      <dsp:nvSpPr>
        <dsp:cNvPr id="0" name=""/>
        <dsp:cNvSpPr/>
      </dsp:nvSpPr>
      <dsp:spPr>
        <a:xfrm>
          <a:off x="0" y="2719500"/>
          <a:ext cx="10233025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89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JAVA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SQL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SERVLETS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DERBY DATABASE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ORACLE SERVER</a:t>
          </a:r>
          <a:endParaRPr lang="en-US" sz="1800" kern="1200" dirty="0"/>
        </a:p>
      </dsp:txBody>
      <dsp:txXfrm>
        <a:off x="0" y="2719500"/>
        <a:ext cx="10233025" cy="1571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265F1-BD9D-47F6-9764-2E45026A417E}">
      <dsp:nvSpPr>
        <dsp:cNvPr id="0" name=""/>
        <dsp:cNvSpPr/>
      </dsp:nvSpPr>
      <dsp:spPr>
        <a:xfrm>
          <a:off x="2000150" y="2050851"/>
          <a:ext cx="2606720" cy="225491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NEXEN</a:t>
          </a:r>
          <a:endParaRPr lang="en-US" sz="1600" kern="1200" dirty="0"/>
        </a:p>
      </dsp:txBody>
      <dsp:txXfrm>
        <a:off x="2432120" y="2424523"/>
        <a:ext cx="1742780" cy="1507575"/>
      </dsp:txXfrm>
    </dsp:sp>
    <dsp:sp modelId="{4EED8715-B3DB-4568-9620-9A4EF66E8AA5}">
      <dsp:nvSpPr>
        <dsp:cNvPr id="0" name=""/>
        <dsp:cNvSpPr/>
      </dsp:nvSpPr>
      <dsp:spPr>
        <a:xfrm>
          <a:off x="3632459" y="972024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E440-59F3-4464-81E3-78EF0AA7C03C}">
      <dsp:nvSpPr>
        <dsp:cNvPr id="0" name=""/>
        <dsp:cNvSpPr/>
      </dsp:nvSpPr>
      <dsp:spPr>
        <a:xfrm>
          <a:off x="2240267" y="0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FLEXIBLE CLIENT CENTRIC PLATFORM</a:t>
          </a:r>
          <a:endParaRPr lang="en-US" sz="1600" kern="1200" dirty="0"/>
        </a:p>
      </dsp:txBody>
      <dsp:txXfrm>
        <a:off x="2594279" y="306262"/>
        <a:ext cx="1428165" cy="1235530"/>
      </dsp:txXfrm>
    </dsp:sp>
    <dsp:sp modelId="{E1F305FF-FD9B-464C-A437-D0E6938D3168}">
      <dsp:nvSpPr>
        <dsp:cNvPr id="0" name=""/>
        <dsp:cNvSpPr/>
      </dsp:nvSpPr>
      <dsp:spPr>
        <a:xfrm>
          <a:off x="4780289" y="2556253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C6225-66CA-472F-9B08-603573D7DAD2}">
      <dsp:nvSpPr>
        <dsp:cNvPr id="0" name=""/>
        <dsp:cNvSpPr/>
      </dsp:nvSpPr>
      <dsp:spPr>
        <a:xfrm>
          <a:off x="4199401" y="1136677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DATA-DRIVEN INSIGHT</a:t>
          </a:r>
          <a:endParaRPr lang="en-US" sz="1600" kern="1200" dirty="0"/>
        </a:p>
      </dsp:txBody>
      <dsp:txXfrm>
        <a:off x="4553413" y="1442939"/>
        <a:ext cx="1428165" cy="1235530"/>
      </dsp:txXfrm>
    </dsp:sp>
    <dsp:sp modelId="{B16C2902-992B-4CDB-8F89-EFDC5F7AF0FF}">
      <dsp:nvSpPr>
        <dsp:cNvPr id="0" name=""/>
        <dsp:cNvSpPr/>
      </dsp:nvSpPr>
      <dsp:spPr>
        <a:xfrm>
          <a:off x="3982932" y="4344549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9AA1B-E5ED-4202-AF4B-F04CA6432DD6}">
      <dsp:nvSpPr>
        <dsp:cNvPr id="0" name=""/>
        <dsp:cNvSpPr/>
      </dsp:nvSpPr>
      <dsp:spPr>
        <a:xfrm>
          <a:off x="4199401" y="3371253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INTELLIGENT OPEN ARCHITECTURE</a:t>
          </a:r>
          <a:endParaRPr lang="en-US" sz="1600" kern="1200" dirty="0"/>
        </a:p>
      </dsp:txBody>
      <dsp:txXfrm>
        <a:off x="4553413" y="3677515"/>
        <a:ext cx="1428165" cy="1235530"/>
      </dsp:txXfrm>
    </dsp:sp>
    <dsp:sp modelId="{130C6BE1-7F69-495B-B0DB-BAE977D53D37}">
      <dsp:nvSpPr>
        <dsp:cNvPr id="0" name=""/>
        <dsp:cNvSpPr/>
      </dsp:nvSpPr>
      <dsp:spPr>
        <a:xfrm>
          <a:off x="2005001" y="4530181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8B3AF-2A42-4FD1-8026-9811109DCD99}">
      <dsp:nvSpPr>
        <dsp:cNvPr id="0" name=""/>
        <dsp:cNvSpPr/>
      </dsp:nvSpPr>
      <dsp:spPr>
        <a:xfrm>
          <a:off x="2240267" y="4509202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BUSINESS SOLUTIONS</a:t>
          </a:r>
          <a:endParaRPr lang="en-US" sz="1600" kern="1200" dirty="0"/>
        </a:p>
      </dsp:txBody>
      <dsp:txXfrm>
        <a:off x="2594279" y="4815464"/>
        <a:ext cx="1428165" cy="1235530"/>
      </dsp:txXfrm>
    </dsp:sp>
    <dsp:sp modelId="{07E7F652-34DC-4085-BF78-0ED18E2793A3}">
      <dsp:nvSpPr>
        <dsp:cNvPr id="0" name=""/>
        <dsp:cNvSpPr/>
      </dsp:nvSpPr>
      <dsp:spPr>
        <a:xfrm>
          <a:off x="838374" y="2946588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EF5AD-6BE1-4FF7-A3CE-18276178681A}">
      <dsp:nvSpPr>
        <dsp:cNvPr id="0" name=""/>
        <dsp:cNvSpPr/>
      </dsp:nvSpPr>
      <dsp:spPr>
        <a:xfrm>
          <a:off x="272038" y="3372524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GLOBAL INNOVATION CENTER</a:t>
          </a:r>
          <a:endParaRPr lang="en-US" sz="1600" kern="1200" dirty="0"/>
        </a:p>
      </dsp:txBody>
      <dsp:txXfrm>
        <a:off x="626050" y="3678786"/>
        <a:ext cx="1428165" cy="1235530"/>
      </dsp:txXfrm>
    </dsp:sp>
    <dsp:sp modelId="{B82AA153-1066-4876-A5C1-1DD13CECD543}">
      <dsp:nvSpPr>
        <dsp:cNvPr id="0" name=""/>
        <dsp:cNvSpPr/>
      </dsp:nvSpPr>
      <dsp:spPr>
        <a:xfrm>
          <a:off x="272038" y="1134134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CLOUD</a:t>
          </a:r>
          <a:endParaRPr lang="en-US" sz="1600" kern="1200" dirty="0"/>
        </a:p>
      </dsp:txBody>
      <dsp:txXfrm>
        <a:off x="626050" y="1440396"/>
        <a:ext cx="1428165" cy="1235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7BAD-A92F-4C5B-9A48-69840D473371}">
      <dsp:nvSpPr>
        <dsp:cNvPr id="0" name=""/>
        <dsp:cNvSpPr/>
      </dsp:nvSpPr>
      <dsp:spPr>
        <a:xfrm>
          <a:off x="581959" y="2313197"/>
          <a:ext cx="2303889" cy="2013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Class Diagram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ER Diagram</a:t>
          </a:r>
          <a:endParaRPr lang="en-US" sz="1600" kern="1200" dirty="0"/>
        </a:p>
      </dsp:txBody>
      <dsp:txXfrm>
        <a:off x="1157932" y="2615280"/>
        <a:ext cx="1123145" cy="1409723"/>
      </dsp:txXfrm>
    </dsp:sp>
    <dsp:sp modelId="{C4513CA1-2B47-4C90-B3FC-F692FDA2D60E}">
      <dsp:nvSpPr>
        <dsp:cNvPr id="0" name=""/>
        <dsp:cNvSpPr/>
      </dsp:nvSpPr>
      <dsp:spPr>
        <a:xfrm>
          <a:off x="5987" y="2744170"/>
          <a:ext cx="1151944" cy="115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Modelling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30/01/2017</a:t>
          </a:r>
          <a:endParaRPr lang="en-US" sz="1300" kern="1200" dirty="0"/>
        </a:p>
      </dsp:txBody>
      <dsp:txXfrm>
        <a:off x="174685" y="2912868"/>
        <a:ext cx="814548" cy="814548"/>
      </dsp:txXfrm>
    </dsp:sp>
    <dsp:sp modelId="{79589496-03CD-43A8-A261-5562C0FFA949}">
      <dsp:nvSpPr>
        <dsp:cNvPr id="0" name=""/>
        <dsp:cNvSpPr/>
      </dsp:nvSpPr>
      <dsp:spPr>
        <a:xfrm>
          <a:off x="3605814" y="2313197"/>
          <a:ext cx="2303889" cy="2013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Bean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DAO</a:t>
          </a:r>
          <a:endParaRPr lang="en-US" sz="2000" kern="1200" dirty="0"/>
        </a:p>
      </dsp:txBody>
      <dsp:txXfrm>
        <a:off x="4181786" y="2615280"/>
        <a:ext cx="1123145" cy="1409723"/>
      </dsp:txXfrm>
    </dsp:sp>
    <dsp:sp modelId="{2D8E89F5-4A4B-4A1E-AB10-659C64F3D47A}">
      <dsp:nvSpPr>
        <dsp:cNvPr id="0" name=""/>
        <dsp:cNvSpPr/>
      </dsp:nvSpPr>
      <dsp:spPr>
        <a:xfrm>
          <a:off x="3029842" y="2744170"/>
          <a:ext cx="1151944" cy="115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Java Source Code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09/02/2017</a:t>
          </a:r>
          <a:endParaRPr lang="en-US" sz="1300" kern="1200" dirty="0"/>
        </a:p>
      </dsp:txBody>
      <dsp:txXfrm>
        <a:off x="3198540" y="2912868"/>
        <a:ext cx="814548" cy="814548"/>
      </dsp:txXfrm>
    </dsp:sp>
    <dsp:sp modelId="{B2A9F644-E71C-4FE1-B75C-7C9921FE84EB}">
      <dsp:nvSpPr>
        <dsp:cNvPr id="0" name=""/>
        <dsp:cNvSpPr/>
      </dsp:nvSpPr>
      <dsp:spPr>
        <a:xfrm>
          <a:off x="6629668" y="2313197"/>
          <a:ext cx="2303889" cy="2013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SQL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JDBC</a:t>
          </a:r>
          <a:endParaRPr lang="en-US" sz="1800" kern="1200" dirty="0"/>
        </a:p>
      </dsp:txBody>
      <dsp:txXfrm>
        <a:off x="7205641" y="2615280"/>
        <a:ext cx="1123145" cy="1409723"/>
      </dsp:txXfrm>
    </dsp:sp>
    <dsp:sp modelId="{65B62852-B40A-4871-87A7-A6FDB288421B}">
      <dsp:nvSpPr>
        <dsp:cNvPr id="0" name=""/>
        <dsp:cNvSpPr/>
      </dsp:nvSpPr>
      <dsp:spPr>
        <a:xfrm>
          <a:off x="6053696" y="2744170"/>
          <a:ext cx="1151944" cy="115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Database Integration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20/02/2017</a:t>
          </a:r>
          <a:endParaRPr lang="en-US" sz="1300" kern="1200" dirty="0"/>
        </a:p>
      </dsp:txBody>
      <dsp:txXfrm>
        <a:off x="6222394" y="2912868"/>
        <a:ext cx="814548" cy="814548"/>
      </dsp:txXfrm>
    </dsp:sp>
    <dsp:sp modelId="{97057D52-76A2-407A-B41B-7411DDE75CC6}">
      <dsp:nvSpPr>
        <dsp:cNvPr id="0" name=""/>
        <dsp:cNvSpPr/>
      </dsp:nvSpPr>
      <dsp:spPr>
        <a:xfrm>
          <a:off x="9653523" y="2313197"/>
          <a:ext cx="2303889" cy="2013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HTML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CSS,BOOTSTRAP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JS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SERVLETS</a:t>
          </a:r>
          <a:endParaRPr lang="en-US" sz="1400" kern="1200" dirty="0"/>
        </a:p>
      </dsp:txBody>
      <dsp:txXfrm>
        <a:off x="10229495" y="2615280"/>
        <a:ext cx="1123145" cy="1409723"/>
      </dsp:txXfrm>
    </dsp:sp>
    <dsp:sp modelId="{1D96BC7C-790F-464E-A657-3B0B7FE7BE06}">
      <dsp:nvSpPr>
        <dsp:cNvPr id="0" name=""/>
        <dsp:cNvSpPr/>
      </dsp:nvSpPr>
      <dsp:spPr>
        <a:xfrm>
          <a:off x="9077551" y="2744170"/>
          <a:ext cx="1151944" cy="115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UI DESIGN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23/02/2017</a:t>
          </a:r>
          <a:endParaRPr lang="en-US" sz="1300" kern="1200" dirty="0"/>
        </a:p>
      </dsp:txBody>
      <dsp:txXfrm>
        <a:off x="9246249" y="2912868"/>
        <a:ext cx="814548" cy="8145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4840891" y="1878563"/>
          <a:ext cx="1432986" cy="1432986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</a:t>
          </a:r>
          <a:endParaRPr lang="en-US" sz="2000" kern="1200" dirty="0"/>
        </a:p>
      </dsp:txBody>
      <dsp:txXfrm>
        <a:off x="5050747" y="2088419"/>
        <a:ext cx="1013274" cy="1013274"/>
      </dsp:txXfrm>
    </dsp:sp>
    <dsp:sp modelId="{E09D1B4B-09AE-4B1F-A409-CE344F8F9185}">
      <dsp:nvSpPr>
        <dsp:cNvPr id="0" name=""/>
        <dsp:cNvSpPr/>
      </dsp:nvSpPr>
      <dsp:spPr>
        <a:xfrm rot="16200000">
          <a:off x="5453873" y="1457312"/>
          <a:ext cx="207021" cy="4636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484926" y="1581087"/>
        <a:ext cx="144915" cy="278168"/>
      </dsp:txXfrm>
    </dsp:sp>
    <dsp:sp modelId="{60779230-642B-46DB-B5CA-FC2220C38859}">
      <dsp:nvSpPr>
        <dsp:cNvPr id="0" name=""/>
        <dsp:cNvSpPr/>
      </dsp:nvSpPr>
      <dsp:spPr>
        <a:xfrm>
          <a:off x="4755586" y="-115638"/>
          <a:ext cx="1603595" cy="1603595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Vendors </a:t>
          </a:r>
          <a:endParaRPr lang="en-US" sz="1100" kern="1200" dirty="0"/>
        </a:p>
      </dsp:txBody>
      <dsp:txXfrm>
        <a:off x="4990427" y="119203"/>
        <a:ext cx="1133913" cy="1133913"/>
      </dsp:txXfrm>
    </dsp:sp>
    <dsp:sp modelId="{4873F644-A37B-4263-BDD3-7D4AECF93436}">
      <dsp:nvSpPr>
        <dsp:cNvPr id="0" name=""/>
        <dsp:cNvSpPr/>
      </dsp:nvSpPr>
      <dsp:spPr>
        <a:xfrm rot="20520000">
          <a:off x="6315471" y="2083300"/>
          <a:ext cx="207021" cy="4636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316991" y="2185618"/>
        <a:ext cx="144915" cy="278168"/>
      </dsp:txXfrm>
    </dsp:sp>
    <dsp:sp modelId="{8FE55D76-69B8-469D-BE4A-A0F9F69D5110}">
      <dsp:nvSpPr>
        <dsp:cNvPr id="0" name=""/>
        <dsp:cNvSpPr/>
      </dsp:nvSpPr>
      <dsp:spPr>
        <a:xfrm>
          <a:off x="6571055" y="1203376"/>
          <a:ext cx="1603595" cy="1603595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pc="-10" baseline="0" dirty="0" smtClean="0"/>
            <a:t>Manufacturing </a:t>
          </a:r>
          <a:endParaRPr lang="en-US" sz="1300" kern="1200" spc="-10" baseline="0" dirty="0"/>
        </a:p>
      </dsp:txBody>
      <dsp:txXfrm>
        <a:off x="6805896" y="1438217"/>
        <a:ext cx="1133913" cy="1133913"/>
      </dsp:txXfrm>
    </dsp:sp>
    <dsp:sp modelId="{8999D690-D432-4F1A-B2AE-D98A61E6F24A}">
      <dsp:nvSpPr>
        <dsp:cNvPr id="0" name=""/>
        <dsp:cNvSpPr/>
      </dsp:nvSpPr>
      <dsp:spPr>
        <a:xfrm rot="3240000">
          <a:off x="5986370" y="3096168"/>
          <a:ext cx="207021" cy="4636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999171" y="3163768"/>
        <a:ext cx="144915" cy="278168"/>
      </dsp:txXfrm>
    </dsp:sp>
    <dsp:sp modelId="{0B5562C5-56E9-4F94-AD9A-09B6AA6E206F}">
      <dsp:nvSpPr>
        <dsp:cNvPr id="0" name=""/>
        <dsp:cNvSpPr/>
      </dsp:nvSpPr>
      <dsp:spPr>
        <a:xfrm>
          <a:off x="5877608" y="3337588"/>
          <a:ext cx="1603595" cy="1603595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Sales</a:t>
          </a:r>
          <a:endParaRPr lang="en-US" sz="1100" kern="1200" dirty="0"/>
        </a:p>
      </dsp:txBody>
      <dsp:txXfrm>
        <a:off x="6112449" y="3572429"/>
        <a:ext cx="1133913" cy="1133913"/>
      </dsp:txXfrm>
    </dsp:sp>
    <dsp:sp modelId="{FB0FDE60-5A66-47CD-855C-10B0ABFAFF6D}">
      <dsp:nvSpPr>
        <dsp:cNvPr id="0" name=""/>
        <dsp:cNvSpPr/>
      </dsp:nvSpPr>
      <dsp:spPr>
        <a:xfrm rot="7560000">
          <a:off x="4921377" y="3096168"/>
          <a:ext cx="207021" cy="4636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970682" y="3163768"/>
        <a:ext cx="144915" cy="278168"/>
      </dsp:txXfrm>
    </dsp:sp>
    <dsp:sp modelId="{492A8904-4F29-41B2-8DF6-9E5DB43B598E}">
      <dsp:nvSpPr>
        <dsp:cNvPr id="0" name=""/>
        <dsp:cNvSpPr/>
      </dsp:nvSpPr>
      <dsp:spPr>
        <a:xfrm>
          <a:off x="3633564" y="3337588"/>
          <a:ext cx="1603595" cy="1603595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Engineering</a:t>
          </a:r>
          <a:endParaRPr lang="en-US" sz="1400" kern="1200" dirty="0"/>
        </a:p>
      </dsp:txBody>
      <dsp:txXfrm>
        <a:off x="3868405" y="3572429"/>
        <a:ext cx="1133913" cy="1133913"/>
      </dsp:txXfrm>
    </dsp:sp>
    <dsp:sp modelId="{470BEB95-5498-4076-A7AD-52EA2D6058A0}">
      <dsp:nvSpPr>
        <dsp:cNvPr id="0" name=""/>
        <dsp:cNvSpPr/>
      </dsp:nvSpPr>
      <dsp:spPr>
        <a:xfrm rot="11880000">
          <a:off x="4592276" y="2083300"/>
          <a:ext cx="207021" cy="4636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652862" y="2185618"/>
        <a:ext cx="144915" cy="278168"/>
      </dsp:txXfrm>
    </dsp:sp>
    <dsp:sp modelId="{A0AE6ABD-EFF8-41C2-907C-790C07DF522C}">
      <dsp:nvSpPr>
        <dsp:cNvPr id="0" name=""/>
        <dsp:cNvSpPr/>
      </dsp:nvSpPr>
      <dsp:spPr>
        <a:xfrm>
          <a:off x="2940117" y="1203376"/>
          <a:ext cx="1603595" cy="1603595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Remote Teams</a:t>
          </a:r>
          <a:endParaRPr lang="en-US" sz="1200" kern="1200" dirty="0"/>
        </a:p>
      </dsp:txBody>
      <dsp:txXfrm>
        <a:off x="3174958" y="1438217"/>
        <a:ext cx="1133913" cy="1133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pPr/>
              <a:t>21-Apr-17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343" y="4495800"/>
            <a:ext cx="11734799" cy="1620604"/>
          </a:xfrm>
        </p:spPr>
        <p:txBody>
          <a:bodyPr>
            <a:noAutofit/>
          </a:bodyPr>
          <a:lstStyle/>
          <a:p>
            <a:pPr algn="just"/>
            <a:r>
              <a:rPr lang="en-IN" sz="4000" b="1" dirty="0" smtClean="0"/>
              <a:t>		</a:t>
            </a:r>
            <a:r>
              <a:rPr lang="en-IN" sz="4400" b="1" dirty="0" smtClean="0"/>
              <a:t>A  RESTFUL  DYNAMIC   WEB  MODULE  TO </a:t>
            </a:r>
            <a:br>
              <a:rPr lang="en-IN" sz="4400" b="1" dirty="0" smtClean="0"/>
            </a:br>
            <a:r>
              <a:rPr lang="en-IN" sz="4400" b="1" dirty="0" smtClean="0"/>
              <a:t>MANAGE  AND </a:t>
            </a:r>
            <a:r>
              <a:rPr lang="en-IN" sz="4400" b="1" dirty="0" smtClean="0"/>
              <a:t>MAINTAIN </a:t>
            </a:r>
            <a:r>
              <a:rPr lang="en-IN" sz="4400" b="1" dirty="0" smtClean="0"/>
              <a:t> THE  CHIT  FUND  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M.Gomathi</a:t>
            </a:r>
            <a:r>
              <a:rPr lang="en-US" dirty="0" smtClean="0"/>
              <a:t> - 117003062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62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108114" cy="376963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 smtClean="0"/>
              <a:t>A software </a:t>
            </a:r>
            <a:r>
              <a:rPr lang="en-IN" dirty="0" smtClean="0"/>
              <a:t>project management tool that allows a developer to develop based on project object model(POM</a:t>
            </a:r>
            <a:r>
              <a:rPr lang="en-IN" dirty="0" smtClean="0"/>
              <a:t>).</a:t>
            </a:r>
          </a:p>
          <a:p>
            <a:pPr>
              <a:buFontTx/>
              <a:buChar char="-"/>
            </a:pPr>
            <a:r>
              <a:rPr lang="en-IN" dirty="0" smtClean="0"/>
              <a:t>All the dependencies are included in the POM.xml file</a:t>
            </a:r>
            <a:endParaRPr lang="en-US" dirty="0"/>
          </a:p>
        </p:txBody>
      </p:sp>
      <p:pic>
        <p:nvPicPr>
          <p:cNvPr id="4" name="Picture 3" descr="p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40" y="1832623"/>
            <a:ext cx="3867690" cy="37152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7" name="Content Placeholder 6" descr="io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094" y="1870939"/>
            <a:ext cx="4580135" cy="3822290"/>
          </a:xfrm>
        </p:spPr>
      </p:pic>
      <p:pic>
        <p:nvPicPr>
          <p:cNvPr id="8" name="Picture 7" descr="g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030" y="1883229"/>
            <a:ext cx="5356027" cy="37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62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4" name="Content Placeholder 3" descr="directiv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035" y="1586422"/>
            <a:ext cx="6123251" cy="4825264"/>
          </a:xfrm>
        </p:spPr>
      </p:pic>
      <p:pic>
        <p:nvPicPr>
          <p:cNvPr id="5" name="Picture 4" descr="view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29" y="1564525"/>
            <a:ext cx="4865001" cy="48689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pic>
        <p:nvPicPr>
          <p:cNvPr id="6" name="Content Placeholder 4" descr="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96" y="1653170"/>
            <a:ext cx="5048955" cy="4170687"/>
          </a:xfrm>
        </p:spPr>
      </p:pic>
      <p:pic>
        <p:nvPicPr>
          <p:cNvPr id="7" name="Picture 6" descr="app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93" y="1692627"/>
            <a:ext cx="4770265" cy="40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07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62680" y="1629683"/>
            <a:ext cx="4418921" cy="435133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145666" y="1578429"/>
            <a:ext cx="5077505" cy="42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03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816428" y="1468210"/>
            <a:ext cx="9971314" cy="466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24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55913" y="1626052"/>
            <a:ext cx="10395857" cy="47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24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15" y="1814739"/>
            <a:ext cx="11812228" cy="5043261"/>
          </a:xfrm>
        </p:spPr>
        <p:txBody>
          <a:bodyPr>
            <a:normAutofit/>
          </a:bodyPr>
          <a:lstStyle/>
          <a:p>
            <a:r>
              <a:rPr lang="en-US" dirty="0" smtClean="0"/>
              <a:t>The chit fund system </a:t>
            </a:r>
            <a:r>
              <a:rPr lang="en-US" dirty="0" smtClean="0"/>
              <a:t>will be integrated with NEXEN, </a:t>
            </a:r>
            <a:r>
              <a:rPr lang="en-US" dirty="0" smtClean="0"/>
              <a:t>a</a:t>
            </a:r>
            <a:r>
              <a:rPr lang="en-US" dirty="0" smtClean="0"/>
              <a:t>n </a:t>
            </a:r>
            <a:r>
              <a:rPr lang="en-US" dirty="0" smtClean="0"/>
              <a:t>open-source</a:t>
            </a:r>
            <a:r>
              <a:rPr lang="en-US" dirty="0"/>
              <a:t>, cloud-based technology </a:t>
            </a:r>
            <a:r>
              <a:rPr lang="en-US" dirty="0" smtClean="0"/>
              <a:t>platform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REFERENCES </a:t>
            </a:r>
            <a:endParaRPr lang="en-US" dirty="0" smtClean="0"/>
          </a:p>
          <a:p>
            <a:r>
              <a:rPr lang="en-IN" dirty="0" smtClean="0"/>
              <a:t>https://</a:t>
            </a:r>
            <a:r>
              <a:rPr lang="en-IN" dirty="0" smtClean="0"/>
              <a:t>inautixonline.inautix.com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19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17" y="1216624"/>
            <a:ext cx="10515600" cy="2511835"/>
          </a:xfrm>
        </p:spPr>
        <p:txBody>
          <a:bodyPr/>
          <a:lstStyle/>
          <a:p>
            <a:r>
              <a:rPr lang="en-US" dirty="0" smtClean="0"/>
              <a:t>				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38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054685" y="1782083"/>
            <a:ext cx="102338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+mj-lt"/>
              </a:rPr>
              <a:t>Goal </a:t>
            </a:r>
          </a:p>
          <a:p>
            <a:pPr marL="685800" lvl="4">
              <a:spcBef>
                <a:spcPts val="1000"/>
              </a:spcBef>
            </a:pPr>
            <a:r>
              <a:rPr lang="en-IN" sz="2000" dirty="0" smtClean="0"/>
              <a:t>to develop a </a:t>
            </a:r>
            <a:r>
              <a:rPr lang="en-IN" sz="2000" dirty="0" err="1" smtClean="0"/>
              <a:t>RESTful</a:t>
            </a:r>
            <a:r>
              <a:rPr lang="en-IN" sz="2000" dirty="0" smtClean="0"/>
              <a:t> API for a dynamic Maven web project, a Chit Fund System</a:t>
            </a:r>
            <a:r>
              <a:rPr lang="en-IN" sz="2000" dirty="0" smtClean="0"/>
              <a:t>.</a:t>
            </a:r>
          </a:p>
          <a:p>
            <a:pPr marL="685800" lvl="4">
              <a:spcBef>
                <a:spcPts val="1000"/>
              </a:spcBef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400" dirty="0" smtClean="0">
                <a:latin typeface="+mj-lt"/>
              </a:rPr>
              <a:t>Chit </a:t>
            </a:r>
            <a:r>
              <a:rPr lang="en-IN" sz="2400" dirty="0" smtClean="0">
                <a:latin typeface="+mj-lt"/>
              </a:rPr>
              <a:t>Fund System</a:t>
            </a:r>
          </a:p>
          <a:p>
            <a:pPr lvl="1"/>
            <a:r>
              <a:rPr lang="en-IN" sz="2000" dirty="0" smtClean="0"/>
              <a:t>The chit fund system, more like a small finance system, developed integrates all the features required from viewing the details as a table and  chart  to transferring money to the clients</a:t>
            </a:r>
            <a:r>
              <a:rPr lang="en-IN" sz="2000" dirty="0" smtClean="0"/>
              <a:t>.</a:t>
            </a:r>
            <a:r>
              <a:rPr lang="en-IN" sz="2000" dirty="0" smtClean="0"/>
              <a:t>	</a:t>
            </a: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400" dirty="0" smtClean="0">
                <a:latin typeface="+mj-lt"/>
              </a:rPr>
              <a:t>Risks</a:t>
            </a:r>
          </a:p>
          <a:p>
            <a:pPr marL="685800" lvl="2">
              <a:spcBef>
                <a:spcPts val="1000"/>
              </a:spcBef>
            </a:pPr>
            <a:r>
              <a:rPr lang="en-IN" dirty="0" smtClean="0"/>
              <a:t>Development of money transfer API in short duration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70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8257" y="1847397"/>
            <a:ext cx="6957200" cy="4351338"/>
          </a:xfrm>
        </p:spPr>
        <p:txBody>
          <a:bodyPr>
            <a:normAutofit/>
          </a:bodyPr>
          <a:lstStyle/>
          <a:p>
            <a:pPr marL="0" indent="0">
              <a:buFontTx/>
              <a:buChar char="-"/>
            </a:pPr>
            <a:r>
              <a:rPr lang="en-US" dirty="0" smtClean="0"/>
              <a:t>Requirement Analysis</a:t>
            </a:r>
          </a:p>
          <a:p>
            <a:pPr marL="0" indent="0">
              <a:buFontTx/>
              <a:buChar char="-"/>
            </a:pPr>
            <a:r>
              <a:rPr lang="en-US" dirty="0" smtClean="0"/>
              <a:t>Database Dependencies Included</a:t>
            </a:r>
          </a:p>
          <a:p>
            <a:pPr marL="0" indent="0">
              <a:buFontTx/>
              <a:buChar char="-"/>
            </a:pPr>
            <a:r>
              <a:rPr lang="en-US" dirty="0" smtClean="0"/>
              <a:t>Core entity is built using JAVA</a:t>
            </a:r>
          </a:p>
          <a:p>
            <a:pPr marL="0" indent="0">
              <a:buFontTx/>
              <a:buChar char="-"/>
            </a:pPr>
            <a:r>
              <a:rPr lang="en-US" dirty="0" smtClean="0"/>
              <a:t>REST web services are developed</a:t>
            </a:r>
          </a:p>
          <a:p>
            <a:pPr marL="0" indent="0">
              <a:buFontTx/>
              <a:buChar char="-"/>
            </a:pPr>
            <a:r>
              <a:rPr lang="en-US" dirty="0" smtClean="0"/>
              <a:t>UI is developed using Bootstrap,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marL="0" indent="0">
              <a:buFontTx/>
              <a:buChar char="-"/>
            </a:pPr>
            <a:r>
              <a:rPr lang="en-US" dirty="0" smtClean="0"/>
              <a:t>Integration of Back End with the Front End</a:t>
            </a:r>
          </a:p>
          <a:p>
            <a:pPr marL="0" indent="0">
              <a:buFontTx/>
              <a:buChar char="-"/>
            </a:pPr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4209962886"/>
              </p:ext>
            </p:extLst>
          </p:nvPr>
        </p:nvGraphicFramePr>
        <p:xfrm>
          <a:off x="6607628" y="751115"/>
          <a:ext cx="5490029" cy="535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936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/>
          <a:lstStyle/>
          <a:p>
            <a:r>
              <a:rPr lang="en-US" dirty="0" smtClean="0"/>
              <a:t>ER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513" y="903514"/>
            <a:ext cx="11919857" cy="5867400"/>
          </a:xfrm>
        </p:spPr>
      </p:pic>
    </p:spTree>
    <p:extLst>
      <p:ext uri="{BB962C8B-B14F-4D97-AF65-F5344CB8AC3E}">
        <p14:creationId xmlns:p14="http://schemas.microsoft.com/office/powerpoint/2010/main" xmlns="" val="16997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92982"/>
            <a:ext cx="10515600" cy="13255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64772"/>
            <a:ext cx="12192000" cy="5693228"/>
          </a:xfrm>
        </p:spPr>
      </p:pic>
    </p:spTree>
    <p:extLst>
      <p:ext uri="{BB962C8B-B14F-4D97-AF65-F5344CB8AC3E}">
        <p14:creationId xmlns:p14="http://schemas.microsoft.com/office/powerpoint/2010/main" xmlns="" val="22150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163286" y="1415144"/>
            <a:ext cx="11898085" cy="5442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Technologies-Frameworks Used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HTML, CSS, JS</a:t>
            </a:r>
          </a:p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Bootstrap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Chart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0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 </a:t>
            </a:r>
            <a:r>
              <a:rPr lang="en-IN" dirty="0" smtClean="0"/>
              <a:t>provides a model-view-controller architecture and in built components that are used to develop flexible and loosely coupled web applications.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MVC pattern helps in separating the different parts of the application </a:t>
            </a:r>
            <a:r>
              <a:rPr lang="en-IN" dirty="0" smtClean="0"/>
              <a:t>like</a:t>
            </a:r>
          </a:p>
          <a:p>
            <a:pPr lvl="1"/>
            <a:r>
              <a:rPr lang="en-IN" dirty="0" smtClean="0"/>
              <a:t>UI logic</a:t>
            </a:r>
          </a:p>
          <a:p>
            <a:pPr lvl="1"/>
            <a:r>
              <a:rPr lang="en-IN" dirty="0" smtClean="0"/>
              <a:t> </a:t>
            </a:r>
            <a:r>
              <a:rPr lang="en-IN" dirty="0" smtClean="0"/>
              <a:t>business </a:t>
            </a:r>
            <a:r>
              <a:rPr lang="en-IN" dirty="0" smtClean="0"/>
              <a:t>logic</a:t>
            </a:r>
          </a:p>
          <a:p>
            <a:pPr lvl="1"/>
            <a:r>
              <a:rPr lang="en-IN" dirty="0" smtClean="0"/>
              <a:t>input logic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 </a:t>
            </a:r>
            <a:r>
              <a:rPr lang="en-IN" dirty="0" smtClean="0"/>
              <a:t>by providing a loose coupling between these elements.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08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Model – </a:t>
            </a:r>
            <a:r>
              <a:rPr lang="en-IN" dirty="0" smtClean="0"/>
              <a:t>Every class are developed according to the Spring modal. Every possible interaction, use cases has a set of bean classes, DAO classes, interfaces, Services, repositories.</a:t>
            </a:r>
            <a:endParaRPr lang="en-US" dirty="0" smtClean="0"/>
          </a:p>
          <a:p>
            <a:r>
              <a:rPr lang="en-IN" b="1" dirty="0" smtClean="0"/>
              <a:t>View – </a:t>
            </a:r>
            <a:r>
              <a:rPr lang="en-IN" dirty="0" smtClean="0"/>
              <a:t>All the view components like html, </a:t>
            </a:r>
            <a:r>
              <a:rPr lang="en-IN" dirty="0" err="1" smtClean="0"/>
              <a:t>jsp</a:t>
            </a:r>
            <a:r>
              <a:rPr lang="en-IN" dirty="0" smtClean="0"/>
              <a:t> are under different modules. Angular components are used under directives </a:t>
            </a:r>
            <a:r>
              <a:rPr lang="en-IN" dirty="0" smtClean="0"/>
              <a:t>for reusability. </a:t>
            </a:r>
            <a:endParaRPr lang="en-US" dirty="0" smtClean="0"/>
          </a:p>
          <a:p>
            <a:r>
              <a:rPr lang="en-IN" b="1" dirty="0" smtClean="0"/>
              <a:t>Controller – </a:t>
            </a:r>
            <a:r>
              <a:rPr lang="en-IN" dirty="0" err="1" smtClean="0"/>
              <a:t>RESTful</a:t>
            </a:r>
            <a:r>
              <a:rPr lang="en-IN" dirty="0" smtClean="0"/>
              <a:t> API is separated as controllers and used to pass data to and from the back end to the angular modules.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16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315</Words>
  <Application>Microsoft Office PowerPoint</Application>
  <PresentationFormat>Custom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Depth</vt:lpstr>
      <vt:lpstr>  A  RESTFUL  DYNAMIC   WEB  MODULE  TO  MANAGE  AND MAINTAIN  THE  CHIT  FUND  SYSTEM</vt:lpstr>
      <vt:lpstr>Problem Statement</vt:lpstr>
      <vt:lpstr>Steps Involved</vt:lpstr>
      <vt:lpstr>ER Diagram</vt:lpstr>
      <vt:lpstr>Class Diagram</vt:lpstr>
      <vt:lpstr>Use Case Diagram</vt:lpstr>
      <vt:lpstr>Technologies-Frameworks Used</vt:lpstr>
      <vt:lpstr>Spring Framework</vt:lpstr>
      <vt:lpstr>Spring Framework</vt:lpstr>
      <vt:lpstr>Maven</vt:lpstr>
      <vt:lpstr>Model</vt:lpstr>
      <vt:lpstr>View</vt:lpstr>
      <vt:lpstr>Controllers</vt:lpstr>
      <vt:lpstr>UI Sample</vt:lpstr>
      <vt:lpstr>UI Sample</vt:lpstr>
      <vt:lpstr>UI Sample</vt:lpstr>
      <vt:lpstr>Future Works</vt:lpstr>
      <vt:lpstr>   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kcp</cp:lastModifiedBy>
  <cp:revision>18</cp:revision>
  <dcterms:created xsi:type="dcterms:W3CDTF">2014-09-12T02:17:01Z</dcterms:created>
  <dcterms:modified xsi:type="dcterms:W3CDTF">2017-04-21T15:20:39Z</dcterms:modified>
</cp:coreProperties>
</file>