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0" r:id="rId4"/>
    <p:sldId id="262" r:id="rId5"/>
    <p:sldId id="277" r:id="rId6"/>
    <p:sldId id="278" r:id="rId7"/>
    <p:sldId id="276" r:id="rId8"/>
    <p:sldId id="260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SOHYUN" initials="L" lastIdx="1" clrIdx="0">
    <p:extLst>
      <p:ext uri="{19B8F6BF-5375-455C-9EA6-DF929625EA0E}">
        <p15:presenceInfo xmlns:p15="http://schemas.microsoft.com/office/powerpoint/2012/main" userId="LEESOHY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ACF"/>
    <a:srgbClr val="C8C85C"/>
    <a:srgbClr val="CC4C4C"/>
    <a:srgbClr val="567FCA"/>
    <a:srgbClr val="82A1D8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>
      <p:cViewPr varScale="1">
        <p:scale>
          <a:sx n="50" d="100"/>
          <a:sy n="50" d="100"/>
        </p:scale>
        <p:origin x="10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DCA9A-2913-4468-B66C-0887D76ABD19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6FA58-8F01-4873-94C6-B36BAB53D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25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6B912-8F14-4454-841F-F830FE1C5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BFFD6-FDD0-4F2B-9B66-760A09682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7BDE2-087A-4A4E-BFCB-C54C1663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8C36A-5080-4A1F-BD9A-209F167E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6E8C6-FEB9-4E54-82A2-DABAB1DB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2FE70-5AAD-46AC-A3AD-B2FFC9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5C94ED-F63A-445A-902F-85AA99852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916FE-88B2-456F-9155-001FC6F1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F8D2-1235-4969-BC8F-853FCD5C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26888-C4B2-4432-8415-02EF77C0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0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380799-B9B6-49A5-BE4F-87339A692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DF918-840B-45D2-B837-7C4E5569A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75E25-B397-4F4A-8857-A02D14A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37077-09C9-43D3-99B1-B74C9360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6B6BF-CEBF-4743-AB57-FE41059A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DD370-53FE-44C5-9074-47E25599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08937-E849-4A00-BDD4-07F619C5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F612E-C229-4FDD-81CF-F633CCAD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DA4F0-C3D3-4A3A-B77B-AFD11048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7E67F-EE93-4EB3-AFA8-389F83DA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5C7A9-2628-4F2D-8FAD-5467883A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CA35E-20E5-4286-9FE6-05E33B32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A9C52-AABA-4146-A783-558D8D8B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1B6AB-2F4C-4C8C-B3A6-A44F2A61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3794C-92B6-4B3F-8D28-F3C90F72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66B23-CCBA-4651-BB9D-5892D9D7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F50E7-3CE9-43EA-9E3A-A2C8508A9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24CDE-ECB7-400E-BB1F-2CC86000D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1F48B-D319-44D1-BDAC-23C5EFBB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58D82-AD40-4FE0-8A83-7BE1B73D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B293D-25FD-47E5-9BE8-23B499CC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0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2B42E-5366-430E-931F-948440EF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581D1-9821-4AC3-BB51-B12F84B52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7A433D-A49B-4B74-AE18-75CC8413F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885725-5E78-41C4-BFF0-7E60811C1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153D67-3B92-4621-A2D6-7C0EB77DC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B3B4BE-2C5C-48B3-BA79-E2D71BC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2BBC5D-24C1-4EC7-82AE-78A73D26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CE8E55-714C-4D96-81E1-9C272EE0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C9B56-CC2D-4EC5-ADAC-B641C68D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6E839D-776A-482D-A584-3ADE24E9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B39A00-DBDF-40F4-B0A8-5C51012C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5F81A-DD8A-4275-8137-0597AD08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65F68B-1533-4963-A54B-CEE48C7A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E470F-A156-43DB-AF4D-A418A13F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E472DA-D5E2-4F99-8E2A-AB735C09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E2C22-E96D-4E30-829E-C5601080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5F714-56E0-45E6-A574-CFBABF0A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1EB69D-CF07-420B-98BD-B53C6001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EE376-932C-4F20-912A-19A9A923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08D442-9F4C-4537-AB2F-F5666023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FC8C6-17C1-444B-B85B-E71B0A0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4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56BF2-B225-434A-B878-CF35C517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5853CD-1204-4BFE-9E7D-FA03056BD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0D1046-84F8-47E2-9637-EE1F8D661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73E4D-EA74-4746-B5BF-A9FF0E3A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08D7C-3EBC-4B81-8BC0-015ACC2D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D730C-C52D-488A-B3AC-856FBF2E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20A22F-101A-402F-A5BB-D095C3AA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50A64-DD20-48B6-913C-D3DE6053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6B5C1-6075-4315-A6E3-6CCB2438C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08AD5-9E69-4E2B-9F94-C8CBCC606C5B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C332D-5CC3-4692-ADAC-F797423C0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A751D-6B6D-458B-9E99-DFAF8049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4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0DD904-92DF-4C00-9DEF-62DB324CA9DC}"/>
              </a:ext>
            </a:extLst>
          </p:cNvPr>
          <p:cNvSpPr txBox="1"/>
          <p:nvPr/>
        </p:nvSpPr>
        <p:spPr>
          <a:xfrm>
            <a:off x="9392355" y="5664692"/>
            <a:ext cx="2484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2013180049 </a:t>
            </a:r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김천기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2016182029 </a:t>
            </a:r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이소현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ABF07A-FE4E-4688-80CC-687EED60F91B}"/>
              </a:ext>
            </a:extLst>
          </p:cNvPr>
          <p:cNvSpPr/>
          <p:nvPr/>
        </p:nvSpPr>
        <p:spPr>
          <a:xfrm>
            <a:off x="722490" y="4921955"/>
            <a:ext cx="1948354" cy="1450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6D3A2-8D78-4CCE-AFF0-FB3E4EC571BB}"/>
              </a:ext>
            </a:extLst>
          </p:cNvPr>
          <p:cNvSpPr txBox="1"/>
          <p:nvPr/>
        </p:nvSpPr>
        <p:spPr>
          <a:xfrm>
            <a:off x="722489" y="4972756"/>
            <a:ext cx="21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Professor.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김경철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FBACC2-97ED-4D82-BB8A-5711DC7F65D1}"/>
              </a:ext>
            </a:extLst>
          </p:cNvPr>
          <p:cNvCxnSpPr/>
          <p:nvPr/>
        </p:nvCxnSpPr>
        <p:spPr>
          <a:xfrm>
            <a:off x="722490" y="5392888"/>
            <a:ext cx="194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3"/>
          <p:cNvSpPr/>
          <p:nvPr/>
        </p:nvSpPr>
        <p:spPr>
          <a:xfrm>
            <a:off x="-12879" y="2899603"/>
            <a:ext cx="12192000" cy="2257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4"/>
          <p:cNvSpPr/>
          <p:nvPr/>
        </p:nvSpPr>
        <p:spPr>
          <a:xfrm>
            <a:off x="0" y="3125989"/>
            <a:ext cx="12192000" cy="862537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E35E7-FEAB-4F32-8A4C-A484EAB8A745}"/>
              </a:ext>
            </a:extLst>
          </p:cNvPr>
          <p:cNvSpPr txBox="1"/>
          <p:nvPr/>
        </p:nvSpPr>
        <p:spPr>
          <a:xfrm>
            <a:off x="2214113" y="1878894"/>
            <a:ext cx="77380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Segoe UI Black" panose="020B0A02040204020203" pitchFamily="34" charset="0"/>
                <a:ea typeface="Segoe UI Black" panose="020B0A02040204020203" pitchFamily="34" charset="0"/>
              </a:rPr>
              <a:t>PLAY GROUND</a:t>
            </a:r>
          </a:p>
          <a:p>
            <a:pPr algn="ctr"/>
            <a:r>
              <a:rPr lang="en-US" altLang="ko-KR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ON AIR</a:t>
            </a:r>
            <a:endParaRPr lang="ko-KR" altLang="en-US" sz="6000" dirty="0">
              <a:latin typeface="Segoe UI Black" panose="020B0A02040204020203" pitchFamily="34" charset="0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73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80303" y="129241"/>
            <a:ext cx="3542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CONTENTS</a:t>
            </a:r>
            <a:endParaRPr lang="ko-KR" altLang="en-US" sz="4000" dirty="0">
              <a:latin typeface="Segoe UI Black" panose="020B0A02040204020203" pitchFamily="34" charset="0"/>
              <a:ea typeface="타이포_쌍문동 B" panose="020208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80" y="1454762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6980" y="2492645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6980" y="3485143"/>
            <a:ext cx="2007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en-US" altLang="ko-KR" sz="32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en-US" altLang="ko-KR" sz="3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Hub</a:t>
            </a:r>
            <a:endParaRPr lang="ko-KR" altLang="en-US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6980" y="4523026"/>
            <a:ext cx="25587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내용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6980" y="5545267"/>
            <a:ext cx="447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문제점 및 향후 계획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02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886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8" t="19370" r="16230" b="22004"/>
          <a:stretch/>
        </p:blipFill>
        <p:spPr>
          <a:xfrm>
            <a:off x="126965" y="2618814"/>
            <a:ext cx="2459865" cy="22795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3158" y="5062235"/>
            <a:ext cx="73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VS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2" r="45300" b="26016"/>
          <a:stretch/>
        </p:blipFill>
        <p:spPr>
          <a:xfrm flipH="1">
            <a:off x="4149460" y="2473790"/>
            <a:ext cx="2157412" cy="234395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9" t="27037" r="28618" b="28477"/>
          <a:stretch/>
        </p:blipFill>
        <p:spPr>
          <a:xfrm>
            <a:off x="1255426" y="3303355"/>
            <a:ext cx="1970468" cy="20219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05731" y="3464506"/>
            <a:ext cx="5476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장르 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대전 액션 격투 게임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b="1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목적 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상대를 처치 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조건 점수 획득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승리 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시간내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상대보다 많은 점수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b="1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 방식 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1~4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협력 게임 플레이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17128" y="2172913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PLAY GROUND</a:t>
            </a:r>
          </a:p>
          <a:p>
            <a:pPr algn="ctr"/>
            <a:r>
              <a:rPr lang="en-US" altLang="ko-KR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ON AIR</a:t>
            </a:r>
            <a:endParaRPr lang="ko-KR" altLang="en-US" sz="2000" dirty="0">
              <a:latin typeface="Segoe UI Black" panose="020B0A02040204020203" pitchFamily="34" charset="0"/>
              <a:ea typeface="타이포_쌍문동 B" panose="020208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4" t="32120" r="41798" b="43152"/>
          <a:stretch/>
        </p:blipFill>
        <p:spPr>
          <a:xfrm>
            <a:off x="6807345" y="2153158"/>
            <a:ext cx="533504" cy="5789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5" t="17777" r="20539" b="23175"/>
          <a:stretch/>
        </p:blipFill>
        <p:spPr>
          <a:xfrm flipH="1">
            <a:off x="2618460" y="2672357"/>
            <a:ext cx="2536282" cy="2650272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6198867" y="1803646"/>
            <a:ext cx="0" cy="4153338"/>
          </a:xfrm>
          <a:prstGeom prst="line">
            <a:avLst/>
          </a:prstGeom>
          <a:ln>
            <a:solidFill>
              <a:srgbClr val="FA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5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3039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DE5F70D-F66D-440D-86F0-8043BA927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30932"/>
              </p:ext>
            </p:extLst>
          </p:nvPr>
        </p:nvGraphicFramePr>
        <p:xfrm>
          <a:off x="359173" y="1337680"/>
          <a:ext cx="11544651" cy="5441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39">
                  <a:extLst>
                    <a:ext uri="{9D8B030D-6E8A-4147-A177-3AD203B41FA5}">
                      <a16:colId xmlns:a16="http://schemas.microsoft.com/office/drawing/2014/main" val="2173899183"/>
                    </a:ext>
                  </a:extLst>
                </a:gridCol>
                <a:gridCol w="1282739">
                  <a:extLst>
                    <a:ext uri="{9D8B030D-6E8A-4147-A177-3AD203B41FA5}">
                      <a16:colId xmlns:a16="http://schemas.microsoft.com/office/drawing/2014/main" val="1602516901"/>
                    </a:ext>
                  </a:extLst>
                </a:gridCol>
                <a:gridCol w="1282739">
                  <a:extLst>
                    <a:ext uri="{9D8B030D-6E8A-4147-A177-3AD203B41FA5}">
                      <a16:colId xmlns:a16="http://schemas.microsoft.com/office/drawing/2014/main" val="1597331836"/>
                    </a:ext>
                  </a:extLst>
                </a:gridCol>
                <a:gridCol w="1282739">
                  <a:extLst>
                    <a:ext uri="{9D8B030D-6E8A-4147-A177-3AD203B41FA5}">
                      <a16:colId xmlns:a16="http://schemas.microsoft.com/office/drawing/2014/main" val="1354842361"/>
                    </a:ext>
                  </a:extLst>
                </a:gridCol>
                <a:gridCol w="1282739">
                  <a:extLst>
                    <a:ext uri="{9D8B030D-6E8A-4147-A177-3AD203B41FA5}">
                      <a16:colId xmlns:a16="http://schemas.microsoft.com/office/drawing/2014/main" val="498616523"/>
                    </a:ext>
                  </a:extLst>
                </a:gridCol>
                <a:gridCol w="1282739">
                  <a:extLst>
                    <a:ext uri="{9D8B030D-6E8A-4147-A177-3AD203B41FA5}">
                      <a16:colId xmlns:a16="http://schemas.microsoft.com/office/drawing/2014/main" val="492859601"/>
                    </a:ext>
                  </a:extLst>
                </a:gridCol>
                <a:gridCol w="1282739">
                  <a:extLst>
                    <a:ext uri="{9D8B030D-6E8A-4147-A177-3AD203B41FA5}">
                      <a16:colId xmlns:a16="http://schemas.microsoft.com/office/drawing/2014/main" val="1372985610"/>
                    </a:ext>
                  </a:extLst>
                </a:gridCol>
                <a:gridCol w="1282739">
                  <a:extLst>
                    <a:ext uri="{9D8B030D-6E8A-4147-A177-3AD203B41FA5}">
                      <a16:colId xmlns:a16="http://schemas.microsoft.com/office/drawing/2014/main" val="4238606612"/>
                    </a:ext>
                  </a:extLst>
                </a:gridCol>
                <a:gridCol w="1282739">
                  <a:extLst>
                    <a:ext uri="{9D8B030D-6E8A-4147-A177-3AD203B41FA5}">
                      <a16:colId xmlns:a16="http://schemas.microsoft.com/office/drawing/2014/main" val="780873143"/>
                    </a:ext>
                  </a:extLst>
                </a:gridCol>
              </a:tblGrid>
              <a:tr h="439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개발항목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marL="73007" marR="73007" marT="36503" marB="36503"/>
                </a:tc>
                <a:extLst>
                  <a:ext uri="{0D108BD9-81ED-4DB2-BD59-A6C34878D82A}">
                    <a16:rowId xmlns:a16="http://schemas.microsoft.com/office/drawing/2014/main" val="1521378511"/>
                  </a:ext>
                </a:extLst>
              </a:tr>
              <a:tr h="5235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클라이언트 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프레임워크제작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extLst>
                  <a:ext uri="{0D108BD9-81ED-4DB2-BD59-A6C34878D82A}">
                    <a16:rowId xmlns:a16="http://schemas.microsoft.com/office/drawing/2014/main" val="1823844852"/>
                  </a:ext>
                </a:extLst>
              </a:tr>
              <a:tr h="5235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캐릭터 로드 및 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애니메이션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extLst>
                  <a:ext uri="{0D108BD9-81ED-4DB2-BD59-A6C34878D82A}">
                    <a16:rowId xmlns:a16="http://schemas.microsoft.com/office/drawing/2014/main" val="2919923741"/>
                  </a:ext>
                </a:extLst>
              </a:tr>
              <a:tr h="439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맵 </a:t>
                      </a:r>
                      <a:r>
                        <a:rPr lang="en-US" altLang="ko-KR" sz="1000" b="1" dirty="0"/>
                        <a:t>&amp; </a:t>
                      </a:r>
                      <a:r>
                        <a:rPr lang="ko-KR" altLang="en-US" sz="1000" b="1" dirty="0"/>
                        <a:t>오브젝트 배치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extLst>
                  <a:ext uri="{0D108BD9-81ED-4DB2-BD59-A6C34878D82A}">
                    <a16:rowId xmlns:a16="http://schemas.microsoft.com/office/drawing/2014/main" val="908646528"/>
                  </a:ext>
                </a:extLst>
              </a:tr>
              <a:tr h="439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충돌검사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extLst>
                  <a:ext uri="{0D108BD9-81ED-4DB2-BD59-A6C34878D82A}">
                    <a16:rowId xmlns:a16="http://schemas.microsoft.com/office/drawing/2014/main" val="2711703114"/>
                  </a:ext>
                </a:extLst>
              </a:tr>
              <a:tr h="439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그림자</a:t>
                      </a:r>
                      <a:r>
                        <a:rPr lang="en-US" altLang="ko-KR" sz="1000" b="1" dirty="0"/>
                        <a:t>&amp; </a:t>
                      </a:r>
                      <a:r>
                        <a:rPr lang="ko-KR" altLang="en-US" sz="1000" b="1" dirty="0"/>
                        <a:t>조명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extLst>
                  <a:ext uri="{0D108BD9-81ED-4DB2-BD59-A6C34878D82A}">
                    <a16:rowId xmlns:a16="http://schemas.microsoft.com/office/drawing/2014/main" val="731265703"/>
                  </a:ext>
                </a:extLst>
              </a:tr>
              <a:tr h="439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컨텐츠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extLst>
                  <a:ext uri="{0D108BD9-81ED-4DB2-BD59-A6C34878D82A}">
                    <a16:rowId xmlns:a16="http://schemas.microsoft.com/office/drawing/2014/main" val="1188505102"/>
                  </a:ext>
                </a:extLst>
              </a:tr>
              <a:tr h="439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이펙트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extLst>
                  <a:ext uri="{0D108BD9-81ED-4DB2-BD59-A6C34878D82A}">
                    <a16:rowId xmlns:a16="http://schemas.microsoft.com/office/drawing/2014/main" val="2493615679"/>
                  </a:ext>
                </a:extLst>
              </a:tr>
              <a:tr h="439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UI &amp; </a:t>
                      </a:r>
                      <a:r>
                        <a:rPr lang="ko-KR" altLang="en-US" sz="1000" b="1" dirty="0" err="1"/>
                        <a:t>트위치</a:t>
                      </a:r>
                      <a:r>
                        <a:rPr lang="ko-KR" altLang="en-US" sz="1000" b="1" dirty="0"/>
                        <a:t> 연동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extLst>
                  <a:ext uri="{0D108BD9-81ED-4DB2-BD59-A6C34878D82A}">
                    <a16:rowId xmlns:a16="http://schemas.microsoft.com/office/drawing/2014/main" val="3574362446"/>
                  </a:ext>
                </a:extLst>
              </a:tr>
              <a:tr h="439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서버 프레임워크</a:t>
                      </a:r>
                    </a:p>
                    <a:p>
                      <a:pPr latinLnBrk="1"/>
                      <a:endParaRPr lang="ko-KR" altLang="en-US" sz="1000" b="1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extLst>
                  <a:ext uri="{0D108BD9-81ED-4DB2-BD59-A6C34878D82A}">
                    <a16:rowId xmlns:a16="http://schemas.microsoft.com/office/drawing/2014/main" val="3328746757"/>
                  </a:ext>
                </a:extLst>
              </a:tr>
              <a:tr h="439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서버 동기화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extLst>
                  <a:ext uri="{0D108BD9-81ED-4DB2-BD59-A6C34878D82A}">
                    <a16:rowId xmlns:a16="http://schemas.microsoft.com/office/drawing/2014/main" val="218571425"/>
                  </a:ext>
                </a:extLst>
              </a:tr>
              <a:tr h="439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테스트 </a:t>
                      </a:r>
                      <a:r>
                        <a:rPr lang="en-US" altLang="ko-KR" sz="1000" b="1" dirty="0"/>
                        <a:t>&amp; </a:t>
                      </a:r>
                      <a:r>
                        <a:rPr lang="ko-KR" altLang="en-US" sz="1000" b="1" dirty="0"/>
                        <a:t>보완</a:t>
                      </a:r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3007" marR="73007" marT="36503" marB="36503"/>
                </a:tc>
                <a:extLst>
                  <a:ext uri="{0D108BD9-81ED-4DB2-BD59-A6C34878D82A}">
                    <a16:rowId xmlns:a16="http://schemas.microsoft.com/office/drawing/2014/main" val="190861019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25D2CE8-47F0-4566-973B-1043188C06DC}"/>
              </a:ext>
            </a:extLst>
          </p:cNvPr>
          <p:cNvSpPr/>
          <p:nvPr/>
        </p:nvSpPr>
        <p:spPr>
          <a:xfrm>
            <a:off x="5897281" y="3349891"/>
            <a:ext cx="1432273" cy="114969"/>
          </a:xfrm>
          <a:prstGeom prst="rect">
            <a:avLst/>
          </a:prstGeom>
          <a:solidFill>
            <a:srgbClr val="FABA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1541C1-7309-4201-811C-A89DF21D8DBC}"/>
              </a:ext>
            </a:extLst>
          </p:cNvPr>
          <p:cNvSpPr/>
          <p:nvPr/>
        </p:nvSpPr>
        <p:spPr>
          <a:xfrm>
            <a:off x="5897281" y="3552576"/>
            <a:ext cx="3363098" cy="933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336261-6185-4BE7-AAAE-18117A4AF291}"/>
              </a:ext>
            </a:extLst>
          </p:cNvPr>
          <p:cNvSpPr/>
          <p:nvPr/>
        </p:nvSpPr>
        <p:spPr>
          <a:xfrm>
            <a:off x="1811974" y="1910142"/>
            <a:ext cx="3102430" cy="92810"/>
          </a:xfrm>
          <a:prstGeom prst="rect">
            <a:avLst/>
          </a:prstGeom>
          <a:solidFill>
            <a:srgbClr val="FABA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E7F5DB-1B77-4C6B-B56D-FFA3E0D9A18E}"/>
              </a:ext>
            </a:extLst>
          </p:cNvPr>
          <p:cNvSpPr/>
          <p:nvPr/>
        </p:nvSpPr>
        <p:spPr>
          <a:xfrm>
            <a:off x="1811974" y="2085156"/>
            <a:ext cx="3102430" cy="928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9DCE27-669E-4FAC-AE9E-8FBE203A3B74}"/>
              </a:ext>
            </a:extLst>
          </p:cNvPr>
          <p:cNvSpPr/>
          <p:nvPr/>
        </p:nvSpPr>
        <p:spPr>
          <a:xfrm>
            <a:off x="1811974" y="2420188"/>
            <a:ext cx="3102430" cy="92810"/>
          </a:xfrm>
          <a:prstGeom prst="rect">
            <a:avLst/>
          </a:prstGeom>
          <a:solidFill>
            <a:srgbClr val="FABA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1AA04B-7C53-438D-876B-B4EAFD0A116A}"/>
              </a:ext>
            </a:extLst>
          </p:cNvPr>
          <p:cNvSpPr/>
          <p:nvPr/>
        </p:nvSpPr>
        <p:spPr>
          <a:xfrm>
            <a:off x="1811974" y="2609381"/>
            <a:ext cx="3102430" cy="928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3AC228-52A2-4C65-A64B-F8D405C152D4}"/>
              </a:ext>
            </a:extLst>
          </p:cNvPr>
          <p:cNvSpPr/>
          <p:nvPr/>
        </p:nvSpPr>
        <p:spPr>
          <a:xfrm>
            <a:off x="4247342" y="2894821"/>
            <a:ext cx="1180870" cy="86802"/>
          </a:xfrm>
          <a:prstGeom prst="rect">
            <a:avLst/>
          </a:prstGeom>
          <a:solidFill>
            <a:srgbClr val="FABA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F16524-06CA-49B3-8607-78508B4DE7B6}"/>
              </a:ext>
            </a:extLst>
          </p:cNvPr>
          <p:cNvSpPr/>
          <p:nvPr/>
        </p:nvSpPr>
        <p:spPr>
          <a:xfrm>
            <a:off x="4247342" y="3120227"/>
            <a:ext cx="1180870" cy="868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F389D8-F1D7-4013-8436-A1EFCC399DBF}"/>
              </a:ext>
            </a:extLst>
          </p:cNvPr>
          <p:cNvSpPr/>
          <p:nvPr/>
        </p:nvSpPr>
        <p:spPr>
          <a:xfrm>
            <a:off x="4638502" y="5605074"/>
            <a:ext cx="6851816" cy="1230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221FE6-4695-4F8F-890B-9143964EE01F}"/>
              </a:ext>
            </a:extLst>
          </p:cNvPr>
          <p:cNvSpPr/>
          <p:nvPr/>
        </p:nvSpPr>
        <p:spPr>
          <a:xfrm>
            <a:off x="9636874" y="4661370"/>
            <a:ext cx="1872340" cy="144202"/>
          </a:xfrm>
          <a:prstGeom prst="rect">
            <a:avLst/>
          </a:prstGeom>
          <a:solidFill>
            <a:srgbClr val="FABA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733C14-38D7-41DE-9218-F2678E5EEFE9}"/>
              </a:ext>
            </a:extLst>
          </p:cNvPr>
          <p:cNvSpPr/>
          <p:nvPr/>
        </p:nvSpPr>
        <p:spPr>
          <a:xfrm>
            <a:off x="8705794" y="3860778"/>
            <a:ext cx="2786743" cy="164966"/>
          </a:xfrm>
          <a:prstGeom prst="rect">
            <a:avLst/>
          </a:prstGeom>
          <a:solidFill>
            <a:srgbClr val="FABA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769EA5-602E-4D50-A143-910BAC938F72}"/>
              </a:ext>
            </a:extLst>
          </p:cNvPr>
          <p:cNvSpPr/>
          <p:nvPr/>
        </p:nvSpPr>
        <p:spPr>
          <a:xfrm>
            <a:off x="4638502" y="4422799"/>
            <a:ext cx="1258779" cy="1159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55D30C-8A57-47D8-A44C-A4B34CAD4A06}"/>
              </a:ext>
            </a:extLst>
          </p:cNvPr>
          <p:cNvSpPr/>
          <p:nvPr/>
        </p:nvSpPr>
        <p:spPr>
          <a:xfrm>
            <a:off x="6963508" y="5987958"/>
            <a:ext cx="4526810" cy="1313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F6FB9F-7B62-4652-A223-08ED57B422F4}"/>
              </a:ext>
            </a:extLst>
          </p:cNvPr>
          <p:cNvSpPr/>
          <p:nvPr/>
        </p:nvSpPr>
        <p:spPr>
          <a:xfrm>
            <a:off x="7104184" y="5261407"/>
            <a:ext cx="4386134" cy="1409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A34CA2-FF41-421C-A7B3-83C371C38DCD}"/>
              </a:ext>
            </a:extLst>
          </p:cNvPr>
          <p:cNvSpPr/>
          <p:nvPr/>
        </p:nvSpPr>
        <p:spPr>
          <a:xfrm>
            <a:off x="4638502" y="4240563"/>
            <a:ext cx="6854036" cy="112605"/>
          </a:xfrm>
          <a:prstGeom prst="rect">
            <a:avLst/>
          </a:prstGeom>
          <a:solidFill>
            <a:srgbClr val="FABA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2C681F-5EAB-48D9-BCBD-ADDBC374EF22}"/>
              </a:ext>
            </a:extLst>
          </p:cNvPr>
          <p:cNvSpPr/>
          <p:nvPr/>
        </p:nvSpPr>
        <p:spPr>
          <a:xfrm>
            <a:off x="7104184" y="5058722"/>
            <a:ext cx="1038779" cy="155226"/>
          </a:xfrm>
          <a:prstGeom prst="rect">
            <a:avLst/>
          </a:prstGeom>
          <a:solidFill>
            <a:srgbClr val="FABA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7957A4-B78B-4730-BA30-74359B7E2A51}"/>
              </a:ext>
            </a:extLst>
          </p:cNvPr>
          <p:cNvSpPr/>
          <p:nvPr/>
        </p:nvSpPr>
        <p:spPr>
          <a:xfrm>
            <a:off x="5541205" y="6611480"/>
            <a:ext cx="1180585" cy="979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01595C-E35B-4D54-A4AA-D8AF3BE10353}"/>
              </a:ext>
            </a:extLst>
          </p:cNvPr>
          <p:cNvSpPr/>
          <p:nvPr/>
        </p:nvSpPr>
        <p:spPr>
          <a:xfrm>
            <a:off x="9459977" y="6423038"/>
            <a:ext cx="2049237" cy="125803"/>
          </a:xfrm>
          <a:prstGeom prst="rect">
            <a:avLst/>
          </a:prstGeom>
          <a:solidFill>
            <a:srgbClr val="FABA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DE02C6-3FDD-47C9-9773-810D70F146C8}"/>
              </a:ext>
            </a:extLst>
          </p:cNvPr>
          <p:cNvSpPr/>
          <p:nvPr/>
        </p:nvSpPr>
        <p:spPr>
          <a:xfrm>
            <a:off x="9459976" y="6611480"/>
            <a:ext cx="2049237" cy="1165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97D10B-B949-43B9-AE40-4D14EEFFD225}"/>
              </a:ext>
            </a:extLst>
          </p:cNvPr>
          <p:cNvSpPr/>
          <p:nvPr/>
        </p:nvSpPr>
        <p:spPr>
          <a:xfrm>
            <a:off x="9617978" y="5072966"/>
            <a:ext cx="1872340" cy="140982"/>
          </a:xfrm>
          <a:prstGeom prst="rect">
            <a:avLst/>
          </a:prstGeom>
          <a:solidFill>
            <a:srgbClr val="FABA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336261-6185-4BE7-AAAE-18117A4AF291}"/>
              </a:ext>
            </a:extLst>
          </p:cNvPr>
          <p:cNvSpPr/>
          <p:nvPr/>
        </p:nvSpPr>
        <p:spPr>
          <a:xfrm>
            <a:off x="1691464" y="1067768"/>
            <a:ext cx="1007623" cy="99665"/>
          </a:xfrm>
          <a:prstGeom prst="rect">
            <a:avLst/>
          </a:prstGeom>
          <a:solidFill>
            <a:srgbClr val="FABA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E7F5DB-1B77-4C6B-B56D-FFA3E0D9A18E}"/>
              </a:ext>
            </a:extLst>
          </p:cNvPr>
          <p:cNvSpPr/>
          <p:nvPr/>
        </p:nvSpPr>
        <p:spPr>
          <a:xfrm flipV="1">
            <a:off x="4051178" y="1069965"/>
            <a:ext cx="1135964" cy="925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0859" y="9310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이소현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0965" y="93101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김천기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3F66F7-35B9-4A07-8069-23D33E77A18E}"/>
              </a:ext>
            </a:extLst>
          </p:cNvPr>
          <p:cNvSpPr/>
          <p:nvPr/>
        </p:nvSpPr>
        <p:spPr>
          <a:xfrm>
            <a:off x="1691080" y="1808480"/>
            <a:ext cx="5413104" cy="497057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72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3690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2-1. 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과정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73" y="1162850"/>
            <a:ext cx="3741044" cy="24993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60" y="1175681"/>
            <a:ext cx="3920767" cy="24993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1840" y="117568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31280" y="117568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7662" y="407416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21425" y="407416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  <p:pic>
        <p:nvPicPr>
          <p:cNvPr id="3" name="그림 2" descr="잔디, 하늘, 사람, 실외이(가) 표시된 사진&#10;&#10;자동 생성된 설명">
            <a:extLst>
              <a:ext uri="{FF2B5EF4-FFF2-40B4-BE49-F238E27FC236}">
                <a16:creationId xmlns:a16="http://schemas.microsoft.com/office/drawing/2014/main" id="{CAD0FC27-81AC-458A-BAED-2326BD2E6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95" y="4074161"/>
            <a:ext cx="3741044" cy="26545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A23056-80F5-4EEF-BECB-634B4621C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908" y="4076451"/>
            <a:ext cx="3950764" cy="268599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E0EF13-4FB7-4A0D-ABF7-41F33E2AA2D2}"/>
              </a:ext>
            </a:extLst>
          </p:cNvPr>
          <p:cNvSpPr/>
          <p:nvPr/>
        </p:nvSpPr>
        <p:spPr>
          <a:xfrm>
            <a:off x="3686221" y="4816684"/>
            <a:ext cx="48195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>
                  <a:solidFill>
                    <a:srgbClr val="FABACF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 FPS-&gt;33 FPS</a:t>
            </a:r>
          </a:p>
        </p:txBody>
      </p:sp>
    </p:spTree>
    <p:extLst>
      <p:ext uri="{BB962C8B-B14F-4D97-AF65-F5344CB8AC3E}">
        <p14:creationId xmlns:p14="http://schemas.microsoft.com/office/powerpoint/2010/main" val="393134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3690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2-1. 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과정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4074161"/>
            <a:ext cx="3130187" cy="25022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1840" y="117568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31280" y="116285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1840" y="407416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31280" y="407416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C3A340-C564-45A3-838D-20ABEDA61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3992349"/>
            <a:ext cx="3159759" cy="26454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8E70185-0214-473F-AB5D-45AE2F49E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3" y="1104391"/>
            <a:ext cx="3130187" cy="25022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E2953C6-8A15-40C0-A4E5-6B1CF9BF5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80" y="1070125"/>
            <a:ext cx="3211569" cy="25752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450FA0-4118-49F3-80B8-7B62F833C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211" y="3899646"/>
            <a:ext cx="4572949" cy="28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0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0B59DC-04D8-43D0-9BA7-8035A2E7E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068684"/>
            <a:ext cx="8810625" cy="55245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2912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en-US" altLang="ko-KR" sz="4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Hub</a:t>
            </a:r>
            <a:endParaRPr lang="ko-KR" altLang="en-US" sz="4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0015" y="4740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김천기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03763" y="47302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이소현</a:t>
            </a:r>
          </a:p>
        </p:txBody>
      </p:sp>
    </p:spTree>
    <p:extLst>
      <p:ext uri="{BB962C8B-B14F-4D97-AF65-F5344CB8AC3E}">
        <p14:creationId xmlns:p14="http://schemas.microsoft.com/office/powerpoint/2010/main" val="187489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3039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내용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21711"/>
              </p:ext>
            </p:extLst>
          </p:nvPr>
        </p:nvGraphicFramePr>
        <p:xfrm>
          <a:off x="675640" y="1697371"/>
          <a:ext cx="10840719" cy="434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6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6588">
                <a:tc>
                  <a:txBody>
                    <a:bodyPr/>
                    <a:lstStyle/>
                    <a:p>
                      <a:pPr algn="ctr" latinLnBrk="1"/>
                      <a:endParaRPr lang="en-US" altLang="ko-KR" sz="400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</a:t>
                      </a:r>
                      <a:endParaRPr lang="ko-KR" altLang="en-US" sz="360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40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이소현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DirectX12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+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프레임워크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키 프레임 애니메이션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 및 오브젝트 배치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충돌체크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UI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배치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0047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endParaRPr lang="en-US" altLang="ko-KR" sz="2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3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Server</a:t>
                      </a:r>
                      <a:endParaRPr lang="ko-KR" altLang="en-US" sz="3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endParaRPr lang="en-US" altLang="ko-KR" sz="20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김천기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Server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소켓 입출력 모델 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IOCP</a:t>
                      </a:r>
                    </a:p>
                    <a:p>
                      <a:pPr algn="ctr" latinLnBrk="1"/>
                      <a:r>
                        <a:rPr lang="ko-KR" altLang="en-US" sz="18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매칭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시스템</a:t>
                      </a:r>
                      <a:endParaRPr lang="en-US" altLang="ko-KR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멀티 쓰레드</a:t>
                      </a:r>
                      <a:endParaRPr lang="en-US" altLang="ko-KR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충돌체크</a:t>
                      </a:r>
                      <a:endParaRPr lang="en-US" altLang="ko-KR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endParaRPr lang="en-US" altLang="ko-KR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Client  -  </a:t>
                      </a:r>
                      <a:r>
                        <a:rPr lang="en-US" altLang="ko-KR" sz="18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WSAAsyncSelect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모델</a:t>
                      </a:r>
                      <a:endParaRPr lang="en-US" altLang="ko-KR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UI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제작</a:t>
                      </a:r>
                      <a:endParaRPr lang="en-US" altLang="ko-KR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오브젝트 배치</a:t>
                      </a:r>
                      <a:endParaRPr lang="en-US" altLang="ko-KR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32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5389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문제점 및 향후 계획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12371"/>
              </p:ext>
            </p:extLst>
          </p:nvPr>
        </p:nvGraphicFramePr>
        <p:xfrm>
          <a:off x="471601" y="1292687"/>
          <a:ext cx="10874060" cy="227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2436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</a:t>
                      </a:r>
                      <a:endParaRPr lang="ko-KR" altLang="en-US" sz="360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이소현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로비화면에서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캐릭터 선택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X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 오브젝트의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메쉬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값이 정확하게 읽지 못하여 충돌처리가 매끄럽지 못한 점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격투게임의 요소가 부족한 점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914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3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Server</a:t>
                      </a:r>
                      <a:endParaRPr lang="ko-KR" altLang="en-US" sz="3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김천기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매칭시스템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최적화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X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충돌체크 패킷 </a:t>
                      </a:r>
                      <a:r>
                        <a:rPr lang="ko-KR" altLang="en-US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전송량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최적화 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A4A2F40-0883-44EB-834A-A3F5977BB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49680"/>
              </p:ext>
            </p:extLst>
          </p:nvPr>
        </p:nvGraphicFramePr>
        <p:xfrm>
          <a:off x="471601" y="3938369"/>
          <a:ext cx="10874060" cy="279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58085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Client</a:t>
                      </a:r>
                      <a:endParaRPr lang="ko-KR" altLang="en-US" sz="360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이소현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컨텐츠 추가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그림자 및 조명배치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디퍼드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쉐이딩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UI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추가배치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이펙트 배치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2305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36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Server</a:t>
                      </a:r>
                      <a:endParaRPr lang="ko-KR" altLang="en-US" sz="36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김천기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매칭시스템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최적화 및 다중 매칭</a:t>
                      </a:r>
                      <a:endParaRPr lang="en-US" altLang="ko-KR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공유 자원 동기화 및 패킷 </a:t>
                      </a:r>
                      <a:r>
                        <a:rPr lang="ko-KR" altLang="en-US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전송량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최적화</a:t>
                      </a:r>
                      <a:endParaRPr lang="en-US" altLang="ko-KR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트위치</a:t>
                      </a:r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API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사용 하여 </a:t>
                      </a:r>
                      <a:r>
                        <a:rPr lang="ko-KR" altLang="en-US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채팅창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연동</a:t>
                      </a:r>
                      <a:endParaRPr lang="en-US" altLang="ko-KR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컨텐츠 </a:t>
                      </a:r>
                      <a:r>
                        <a:rPr lang="ko-KR" altLang="en-US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추가시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B6B77EC-7410-431A-BA44-43CBD6A11AD0}"/>
              </a:ext>
            </a:extLst>
          </p:cNvPr>
          <p:cNvSpPr/>
          <p:nvPr/>
        </p:nvSpPr>
        <p:spPr>
          <a:xfrm>
            <a:off x="471600" y="902524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문제점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0EF3B9-CF18-46E8-B6EE-B8E9B1D6125F}"/>
              </a:ext>
            </a:extLst>
          </p:cNvPr>
          <p:cNvSpPr/>
          <p:nvPr/>
        </p:nvSpPr>
        <p:spPr>
          <a:xfrm>
            <a:off x="471600" y="3569038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향후 계획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18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279</Words>
  <Application>Microsoft Office PowerPoint</Application>
  <PresentationFormat>와이드스크린</PresentationFormat>
  <Paragraphs>118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Adobe 고딕 Std B</vt:lpstr>
      <vt:lpstr>HY견고딕</vt:lpstr>
      <vt:lpstr>HY헤드라인M</vt:lpstr>
      <vt:lpstr>맑은 고딕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천기 김</dc:creator>
  <cp:lastModifiedBy>김 천기</cp:lastModifiedBy>
  <cp:revision>108</cp:revision>
  <dcterms:created xsi:type="dcterms:W3CDTF">2018-11-26T03:51:23Z</dcterms:created>
  <dcterms:modified xsi:type="dcterms:W3CDTF">2019-05-08T01:39:27Z</dcterms:modified>
</cp:coreProperties>
</file>