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70" r:id="rId4"/>
    <p:sldId id="273" r:id="rId5"/>
    <p:sldId id="274" r:id="rId6"/>
    <p:sldId id="287" r:id="rId7"/>
    <p:sldId id="275" r:id="rId8"/>
    <p:sldId id="276" r:id="rId9"/>
    <p:sldId id="277" r:id="rId10"/>
    <p:sldId id="278" r:id="rId11"/>
    <p:sldId id="279" r:id="rId12"/>
    <p:sldId id="280" r:id="rId13"/>
    <p:sldId id="283" r:id="rId14"/>
    <p:sldId id="281" r:id="rId15"/>
    <p:sldId id="282" r:id="rId16"/>
    <p:sldId id="285" r:id="rId17"/>
    <p:sldId id="284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3" autoAdjust="0"/>
    <p:restoredTop sz="100000"/>
  </p:normalViewPr>
  <p:slideViewPr>
    <p:cSldViewPr snapToGrid="0">
      <p:cViewPr varScale="1">
        <p:scale>
          <a:sx n="111" d="100"/>
          <a:sy n="111" d="100"/>
        </p:scale>
        <p:origin x="294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72334"/>
            <a:ext cx="6831673" cy="71333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C/C++</a:t>
            </a:r>
            <a:endParaRPr lang="ko-KR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631" y="702676"/>
            <a:ext cx="5557343" cy="7234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C/C++ </a:t>
            </a:r>
            <a:r>
              <a:rPr lang="ko-KR" altLang="en-US" b="1" dirty="0">
                <a:solidFill>
                  <a:srgbClr val="333333"/>
                </a:solidFill>
                <a:latin typeface="notokr"/>
              </a:rPr>
              <a:t>변수 생성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29D2B0-E15B-B716-2A8A-5AF79F0B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31" y="1685837"/>
            <a:ext cx="8467725" cy="2362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4162B8-8F17-BE39-90C2-997088737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31" y="4307746"/>
            <a:ext cx="8467724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6678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631" y="702676"/>
            <a:ext cx="5557343" cy="7234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C/C++ </a:t>
            </a:r>
            <a:r>
              <a:rPr lang="ko-KR" altLang="en-US" b="1" dirty="0">
                <a:solidFill>
                  <a:srgbClr val="333333"/>
                </a:solidFill>
                <a:latin typeface="notokr"/>
              </a:rPr>
              <a:t>변수 생성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ECFDD4-E84E-5BB6-B3E5-272F884C8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32" y="1610686"/>
            <a:ext cx="7864316" cy="29656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CF1486A-E57F-FC3B-503C-B0DFC9F6F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31" y="4758815"/>
            <a:ext cx="786431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99706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631" y="702676"/>
            <a:ext cx="5557343" cy="7234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C/C++ </a:t>
            </a:r>
            <a:r>
              <a:rPr lang="ko-KR" altLang="en-US" dirty="0"/>
              <a:t>산술 </a:t>
            </a:r>
            <a:r>
              <a:rPr lang="ko-KR" altLang="en-US" b="1" dirty="0">
                <a:solidFill>
                  <a:srgbClr val="333333"/>
                </a:solidFill>
                <a:latin typeface="notokr"/>
              </a:rPr>
              <a:t>연산자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A3BF2F-0E87-F7E9-73A7-652490B01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649174"/>
            <a:ext cx="8934450" cy="266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462A5A-A9C7-7821-D04D-8B70173ECBE4}"/>
              </a:ext>
            </a:extLst>
          </p:cNvPr>
          <p:cNvSpPr txBox="1"/>
          <p:nvPr/>
        </p:nvSpPr>
        <p:spPr>
          <a:xfrm>
            <a:off x="1628775" y="1719311"/>
            <a:ext cx="8849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산술 연산자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(arithmetic operator)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산술 연산자는 사칙연산을 다루는 기본적이면서도 가장 많이 사용되는 연산자 이다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B1368-FA18-EDA4-52FE-51CA872A73A2}"/>
              </a:ext>
            </a:extLst>
          </p:cNvPr>
          <p:cNvSpPr txBox="1"/>
          <p:nvPr/>
        </p:nvSpPr>
        <p:spPr>
          <a:xfrm>
            <a:off x="6053312" y="5445392"/>
            <a:ext cx="60946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1200" b="0" i="0" dirty="0">
                <a:solidFill>
                  <a:srgbClr val="993333"/>
                </a:solidFill>
                <a:effectLst/>
                <a:latin typeface="D2Coding"/>
              </a:rPr>
              <a:t>int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num01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0000DD"/>
                </a:solidFill>
                <a:effectLst/>
                <a:latin typeface="D2Coding"/>
              </a:rPr>
              <a:t>10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2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200" b="0" i="0" dirty="0">
                <a:solidFill>
                  <a:srgbClr val="993333"/>
                </a:solidFill>
                <a:effectLst/>
                <a:latin typeface="D2Coding"/>
              </a:rPr>
              <a:t>int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num02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0000DD"/>
                </a:solidFill>
                <a:effectLst/>
                <a:latin typeface="D2Coding"/>
              </a:rPr>
              <a:t>4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 </a:t>
            </a: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"+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연산자에 의한 </a:t>
            </a:r>
            <a:r>
              <a:rPr lang="ko-KR" altLang="en-US" sz="1200" b="0" i="0" dirty="0" err="1">
                <a:solidFill>
                  <a:srgbClr val="FF0000"/>
                </a:solidFill>
                <a:effectLst/>
                <a:latin typeface="D2Coding"/>
              </a:rPr>
              <a:t>결괏값은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%d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입니다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.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num01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+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num02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2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"-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연산자에 의한 </a:t>
            </a:r>
            <a:r>
              <a:rPr lang="ko-KR" altLang="en-US" sz="1200" b="0" i="0" dirty="0" err="1">
                <a:solidFill>
                  <a:srgbClr val="FF0000"/>
                </a:solidFill>
                <a:effectLst/>
                <a:latin typeface="D2Coding"/>
              </a:rPr>
              <a:t>결괏값은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%d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입니다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.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num01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-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num02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2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"*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연산자에 의한 </a:t>
            </a:r>
            <a:r>
              <a:rPr lang="ko-KR" altLang="en-US" sz="1200" b="0" i="0" dirty="0" err="1">
                <a:solidFill>
                  <a:srgbClr val="FF0000"/>
                </a:solidFill>
                <a:effectLst/>
                <a:latin typeface="D2Coding"/>
              </a:rPr>
              <a:t>결괏값은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%d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입니다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.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num01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*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num02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2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"/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연산자에 의한 </a:t>
            </a:r>
            <a:r>
              <a:rPr lang="ko-KR" altLang="en-US" sz="1200" b="0" i="0" dirty="0" err="1">
                <a:solidFill>
                  <a:srgbClr val="FF0000"/>
                </a:solidFill>
                <a:effectLst/>
                <a:latin typeface="D2Coding"/>
              </a:rPr>
              <a:t>결괏값은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%d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입니다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.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num01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/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num02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2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"%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연산자에 의한 </a:t>
            </a:r>
            <a:r>
              <a:rPr lang="ko-KR" altLang="en-US" sz="1200" b="0" i="0" dirty="0" err="1">
                <a:solidFill>
                  <a:srgbClr val="FF0000"/>
                </a:solidFill>
                <a:effectLst/>
                <a:latin typeface="D2Coding"/>
              </a:rPr>
              <a:t>결괏값은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%d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입니다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.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num01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%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num02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200" b="0" i="0" dirty="0">
              <a:solidFill>
                <a:srgbClr val="575757"/>
              </a:solidFill>
              <a:effectLst/>
              <a:latin typeface="D2Coding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5CEB9-8BC9-BA0C-5877-941FB45F6AA6}"/>
              </a:ext>
            </a:extLst>
          </p:cNvPr>
          <p:cNvSpPr txBox="1"/>
          <p:nvPr/>
        </p:nvSpPr>
        <p:spPr>
          <a:xfrm>
            <a:off x="5069048" y="5970658"/>
            <a:ext cx="1026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36582283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631" y="702676"/>
            <a:ext cx="5892903" cy="7234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C/C++ </a:t>
            </a:r>
            <a:r>
              <a:rPr lang="ko-KR" altLang="en-US" dirty="0"/>
              <a:t>증감 </a:t>
            </a:r>
            <a:r>
              <a:rPr lang="ko-KR" altLang="en-US" b="1" dirty="0">
                <a:solidFill>
                  <a:srgbClr val="333333"/>
                </a:solidFill>
                <a:latin typeface="notokr"/>
              </a:rPr>
              <a:t>연산자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58D804-C1A3-7972-B49F-65D45DE1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31" y="1614487"/>
            <a:ext cx="7181850" cy="3629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1FD115-81E3-E43A-A1FE-DF5A58C59765}"/>
              </a:ext>
            </a:extLst>
          </p:cNvPr>
          <p:cNvSpPr txBox="1"/>
          <p:nvPr/>
        </p:nvSpPr>
        <p:spPr>
          <a:xfrm>
            <a:off x="1472631" y="5243512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1000" b="0" i="0" dirty="0">
                <a:solidFill>
                  <a:srgbClr val="993333"/>
                </a:solidFill>
                <a:effectLst/>
                <a:latin typeface="D2Coding"/>
              </a:rPr>
              <a:t>int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num01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0000DD"/>
                </a:solidFill>
                <a:effectLst/>
                <a:latin typeface="D2Coding"/>
              </a:rPr>
              <a:t>7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0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000" b="0" i="0" dirty="0">
                <a:solidFill>
                  <a:srgbClr val="993333"/>
                </a:solidFill>
                <a:effectLst/>
                <a:latin typeface="D2Coding"/>
              </a:rPr>
              <a:t>int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num02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0000DD"/>
                </a:solidFill>
                <a:effectLst/>
                <a:latin typeface="D2Coding"/>
              </a:rPr>
              <a:t>7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0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000" b="0" i="0" dirty="0">
                <a:solidFill>
                  <a:srgbClr val="993333"/>
                </a:solidFill>
                <a:effectLst/>
                <a:latin typeface="D2Coding"/>
              </a:rPr>
              <a:t>int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result01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result02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 </a:t>
            </a:r>
          </a:p>
          <a:p>
            <a:pPr algn="l" latinLnBrk="1"/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</a:p>
          <a:p>
            <a:pPr algn="l" latinLnBrk="1"/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result01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++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num01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-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0000DD"/>
                </a:solidFill>
                <a:effectLst/>
                <a:latin typeface="D2Coding"/>
              </a:rPr>
              <a:t>5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0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result02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num02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++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-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0000DD"/>
                </a:solidFill>
                <a:effectLst/>
                <a:latin typeface="D2Coding"/>
              </a:rPr>
              <a:t>5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 </a:t>
            </a:r>
          </a:p>
          <a:p>
            <a:pPr algn="l" latinLnBrk="1"/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</a:p>
          <a:p>
            <a:pPr algn="l" latinLnBrk="1"/>
            <a:r>
              <a:rPr lang="en-US" altLang="ko-KR" sz="10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전위 증가 연산자에 의한 </a:t>
            </a:r>
            <a:r>
              <a:rPr lang="ko-KR" altLang="en-US" sz="1000" b="0" i="0" dirty="0" err="1">
                <a:solidFill>
                  <a:srgbClr val="FF0000"/>
                </a:solidFill>
                <a:effectLst/>
                <a:latin typeface="D2Coding"/>
              </a:rPr>
              <a:t>결괏값은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%d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이고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, 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변수의 값은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%d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로 변했습니다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.</a:t>
            </a:r>
            <a:r>
              <a:rPr lang="en-US" altLang="ko-KR" sz="10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result01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num01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0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0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후위 증가 연산자에 의한 </a:t>
            </a:r>
            <a:r>
              <a:rPr lang="ko-KR" altLang="en-US" sz="1000" b="0" i="0" dirty="0" err="1">
                <a:solidFill>
                  <a:srgbClr val="FF0000"/>
                </a:solidFill>
                <a:effectLst/>
                <a:latin typeface="D2Coding"/>
              </a:rPr>
              <a:t>결괏값은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%d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이고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, 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변수의 값은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%d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로 변했습니다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.</a:t>
            </a:r>
            <a:r>
              <a:rPr lang="en-US" altLang="ko-KR" sz="10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result02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num02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000" b="0" i="0" dirty="0">
              <a:solidFill>
                <a:srgbClr val="575757"/>
              </a:solidFill>
              <a:effectLst/>
              <a:latin typeface="D2Coding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3D65D-279F-0A28-BCFD-0F53D5697A80}"/>
              </a:ext>
            </a:extLst>
          </p:cNvPr>
          <p:cNvSpPr txBox="1"/>
          <p:nvPr/>
        </p:nvSpPr>
        <p:spPr>
          <a:xfrm>
            <a:off x="7365534" y="5705177"/>
            <a:ext cx="47153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000" b="1" i="0" dirty="0">
                <a:solidFill>
                  <a:srgbClr val="333333"/>
                </a:solidFill>
                <a:effectLst/>
                <a:latin typeface="notokr"/>
              </a:rPr>
              <a:t>실행 결과</a:t>
            </a:r>
            <a:endParaRPr lang="en-US" altLang="ko-KR" sz="1000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endParaRPr lang="ko-KR" altLang="en-US" sz="1000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전위 증가 연산자에 의한 </a:t>
            </a:r>
            <a:r>
              <a:rPr lang="ko-KR" altLang="en-US" sz="1000" b="0" i="0" dirty="0" err="1">
                <a:solidFill>
                  <a:srgbClr val="575757"/>
                </a:solidFill>
                <a:effectLst/>
                <a:latin typeface="Nanum Gothic Coding"/>
              </a:rPr>
              <a:t>결괏값은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anum Gothic Coding"/>
              </a:rPr>
              <a:t>3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이고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anum Gothic Coding"/>
              </a:rPr>
              <a:t>,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변수의 값은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anum Gothic Coding"/>
              </a:rPr>
              <a:t>8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로 변했습니다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후위 증가 연산자에 의한 </a:t>
            </a:r>
            <a:r>
              <a:rPr lang="ko-KR" altLang="en-US" sz="1000" b="0" i="0" dirty="0" err="1">
                <a:solidFill>
                  <a:srgbClr val="575757"/>
                </a:solidFill>
                <a:effectLst/>
                <a:latin typeface="Nanum Gothic Coding"/>
              </a:rPr>
              <a:t>결괏값은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anum Gothic Coding"/>
              </a:rPr>
              <a:t>2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이고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anum Gothic Coding"/>
              </a:rPr>
              <a:t>,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변수의 값은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anum Gothic Coding"/>
              </a:rPr>
              <a:t>8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로 변했습니다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BE0A8F-30FD-B6F1-E12F-50660449FC7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34356" y="6059120"/>
            <a:ext cx="9311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4628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631" y="702676"/>
            <a:ext cx="5892903" cy="7234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C/C++ </a:t>
            </a:r>
            <a:r>
              <a:rPr lang="ko-KR" altLang="en-US" b="1" dirty="0">
                <a:solidFill>
                  <a:srgbClr val="333333"/>
                </a:solidFill>
                <a:latin typeface="notokr"/>
              </a:rPr>
              <a:t>연산자 우선순위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7DB80C-6330-42CD-435B-B2D4CDED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31" y="1614487"/>
            <a:ext cx="5892903" cy="2954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0273A7-0DBD-59B6-8F54-B8CD4FA08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97" y="4329066"/>
            <a:ext cx="5892903" cy="25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1218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631" y="702676"/>
            <a:ext cx="5892903" cy="7234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C/C++ </a:t>
            </a:r>
            <a:r>
              <a:rPr lang="ko-KR" altLang="en-US" b="1" dirty="0">
                <a:solidFill>
                  <a:srgbClr val="333333"/>
                </a:solidFill>
                <a:latin typeface="notokr"/>
              </a:rPr>
              <a:t>연산자 우선순위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7BCB83-3E69-1621-BED6-A8D703D5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19" y="1479915"/>
            <a:ext cx="5981829" cy="53780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C7C0CB-E7BD-03C0-20E9-4FB74430F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491" y="1479915"/>
            <a:ext cx="5251509" cy="53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97990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632" y="702676"/>
            <a:ext cx="5137894" cy="7234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C/C++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논리 </a:t>
            </a:r>
            <a:r>
              <a:rPr lang="ko-KR" altLang="en-US" b="1" dirty="0">
                <a:solidFill>
                  <a:srgbClr val="333333"/>
                </a:solidFill>
                <a:latin typeface="notokr"/>
              </a:rPr>
              <a:t>연산자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009AAA-05BF-8A9D-5A1C-87AEA2369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32" y="1816405"/>
            <a:ext cx="7134225" cy="2419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388163-7C72-8AE7-C6B1-06DA3816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32" y="4317752"/>
            <a:ext cx="7143750" cy="2047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B7A071-56F3-9F84-E797-808607ECDA79}"/>
              </a:ext>
            </a:extLst>
          </p:cNvPr>
          <p:cNvSpPr txBox="1"/>
          <p:nvPr/>
        </p:nvSpPr>
        <p:spPr>
          <a:xfrm>
            <a:off x="8683494" y="2786275"/>
            <a:ext cx="36135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1000" b="0" i="0" dirty="0">
                <a:solidFill>
                  <a:srgbClr val="993333"/>
                </a:solidFill>
                <a:effectLst/>
                <a:latin typeface="D2Coding"/>
              </a:rPr>
              <a:t>int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num01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0000DD"/>
                </a:solidFill>
                <a:effectLst/>
                <a:latin typeface="D2Coding"/>
              </a:rPr>
              <a:t>3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0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000" b="0" i="0" dirty="0">
                <a:solidFill>
                  <a:srgbClr val="993333"/>
                </a:solidFill>
                <a:effectLst/>
                <a:latin typeface="D2Coding"/>
              </a:rPr>
              <a:t>int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num02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-</a:t>
            </a:r>
            <a:r>
              <a:rPr lang="en-US" altLang="ko-KR" sz="1000" b="0" i="0" dirty="0">
                <a:solidFill>
                  <a:srgbClr val="0000DD"/>
                </a:solidFill>
                <a:effectLst/>
                <a:latin typeface="D2Coding"/>
              </a:rPr>
              <a:t>7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0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000" b="0" i="0" dirty="0">
                <a:solidFill>
                  <a:srgbClr val="993333"/>
                </a:solidFill>
                <a:effectLst/>
                <a:latin typeface="D2Coding"/>
              </a:rPr>
              <a:t>int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result01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result02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 </a:t>
            </a:r>
          </a:p>
          <a:p>
            <a:pPr algn="l" latinLnBrk="1"/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</a:p>
          <a:p>
            <a:pPr algn="l" latinLnBrk="1"/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result01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num01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&gt;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0000DD"/>
                </a:solidFill>
                <a:effectLst/>
                <a:latin typeface="D2Coding"/>
              </a:rPr>
              <a:t>0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&amp;&amp;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num01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&lt;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0000DD"/>
                </a:solidFill>
                <a:effectLst/>
                <a:latin typeface="D2Coding"/>
              </a:rPr>
              <a:t>5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0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result02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num02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&lt;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0000DD"/>
                </a:solidFill>
                <a:effectLst/>
                <a:latin typeface="D2Coding"/>
              </a:rPr>
              <a:t>0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||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num02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&gt;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0000DD"/>
                </a:solidFill>
                <a:effectLst/>
                <a:latin typeface="D2Coding"/>
              </a:rPr>
              <a:t>10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 </a:t>
            </a:r>
          </a:p>
          <a:p>
            <a:pPr algn="l" latinLnBrk="1"/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</a:p>
          <a:p>
            <a:pPr algn="l" latinLnBrk="1"/>
            <a:r>
              <a:rPr lang="en-US" altLang="ko-KR" sz="10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"&amp;&amp; 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연산자에 의한 </a:t>
            </a:r>
            <a:r>
              <a:rPr lang="ko-KR" altLang="en-US" sz="1000" b="0" i="0" dirty="0" err="1">
                <a:solidFill>
                  <a:srgbClr val="FF0000"/>
                </a:solidFill>
                <a:effectLst/>
                <a:latin typeface="D2Coding"/>
              </a:rPr>
              <a:t>결괏값은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%d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입니다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.</a:t>
            </a:r>
            <a:r>
              <a:rPr lang="en-US" altLang="ko-KR" sz="10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result01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0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0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"|| 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연산자에 의한 </a:t>
            </a:r>
            <a:r>
              <a:rPr lang="ko-KR" altLang="en-US" sz="1000" b="0" i="0" dirty="0" err="1">
                <a:solidFill>
                  <a:srgbClr val="FF0000"/>
                </a:solidFill>
                <a:effectLst/>
                <a:latin typeface="D2Coding"/>
              </a:rPr>
              <a:t>결괏값은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%d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입니다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.</a:t>
            </a:r>
            <a:r>
              <a:rPr lang="en-US" altLang="ko-KR" sz="10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result02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0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0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" ! 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연산자에 의한 </a:t>
            </a:r>
            <a:r>
              <a:rPr lang="ko-KR" altLang="en-US" sz="1000" b="0" i="0" dirty="0" err="1">
                <a:solidFill>
                  <a:srgbClr val="FF0000"/>
                </a:solidFill>
                <a:effectLst/>
                <a:latin typeface="D2Coding"/>
              </a:rPr>
              <a:t>결괏값은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%d</a:t>
            </a:r>
            <a:r>
              <a:rPr lang="ko-KR" altLang="en-US" sz="1000" b="0" i="0" dirty="0">
                <a:solidFill>
                  <a:srgbClr val="FF0000"/>
                </a:solidFill>
                <a:effectLst/>
                <a:latin typeface="D2Coding"/>
              </a:rPr>
              <a:t>입니다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.</a:t>
            </a:r>
            <a:r>
              <a:rPr lang="en-US" altLang="ko-KR" sz="10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!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D2Coding"/>
              </a:rPr>
              <a:t>result02</a:t>
            </a:r>
            <a:r>
              <a:rPr lang="en-US" altLang="ko-KR" sz="10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0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000" b="0" i="0" dirty="0">
              <a:solidFill>
                <a:srgbClr val="575757"/>
              </a:solidFill>
              <a:effectLst/>
              <a:latin typeface="D2Coding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840EAE-9950-D3BD-BA9F-7358511B470E}"/>
              </a:ext>
            </a:extLst>
          </p:cNvPr>
          <p:cNvSpPr txBox="1"/>
          <p:nvPr/>
        </p:nvSpPr>
        <p:spPr>
          <a:xfrm>
            <a:off x="8683494" y="4724374"/>
            <a:ext cx="23531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000" b="1" i="0" dirty="0">
                <a:solidFill>
                  <a:srgbClr val="333333"/>
                </a:solidFill>
                <a:effectLst/>
                <a:latin typeface="notokr"/>
              </a:rPr>
              <a:t>실행 결과</a:t>
            </a:r>
          </a:p>
          <a:p>
            <a:pPr algn="l" latinLnBrk="1"/>
            <a:r>
              <a:rPr lang="en-US" altLang="ko-KR" sz="1000" b="0" i="0" dirty="0">
                <a:solidFill>
                  <a:srgbClr val="575757"/>
                </a:solidFill>
                <a:effectLst/>
                <a:latin typeface="Nanum Gothic Coding"/>
              </a:rPr>
              <a:t>&amp;&amp;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연산자에 의한 </a:t>
            </a:r>
            <a:r>
              <a:rPr lang="ko-KR" altLang="en-US" sz="1000" b="0" i="0" dirty="0" err="1">
                <a:solidFill>
                  <a:srgbClr val="575757"/>
                </a:solidFill>
                <a:effectLst/>
                <a:latin typeface="Nanum Gothic Coding"/>
              </a:rPr>
              <a:t>결괏값은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anum Gothic Coding"/>
              </a:rPr>
              <a:t>1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입니다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</a:p>
          <a:p>
            <a:pPr algn="l" latinLnBrk="1"/>
            <a:r>
              <a:rPr lang="en-US" altLang="ko-KR" sz="1000" b="0" i="0" dirty="0">
                <a:solidFill>
                  <a:srgbClr val="575757"/>
                </a:solidFill>
                <a:effectLst/>
                <a:latin typeface="Nanum Gothic Coding"/>
              </a:rPr>
              <a:t>||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연산자에 의한 </a:t>
            </a:r>
            <a:r>
              <a:rPr lang="ko-KR" altLang="en-US" sz="1000" b="0" i="0" dirty="0" err="1">
                <a:solidFill>
                  <a:srgbClr val="575757"/>
                </a:solidFill>
                <a:effectLst/>
                <a:latin typeface="Nanum Gothic Coding"/>
              </a:rPr>
              <a:t>결괏값은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anum Gothic Coding"/>
              </a:rPr>
              <a:t>1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입니다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</a:p>
          <a:p>
            <a:pPr algn="l" latinLnBrk="1"/>
            <a:r>
              <a:rPr lang="en-US" altLang="ko-KR" sz="1000" b="0" i="0" dirty="0">
                <a:solidFill>
                  <a:srgbClr val="575757"/>
                </a:solidFill>
                <a:effectLst/>
                <a:latin typeface="Nanum Gothic Coding"/>
              </a:rPr>
              <a:t> !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연산자에 의한 </a:t>
            </a:r>
            <a:r>
              <a:rPr lang="ko-KR" altLang="en-US" sz="1000" b="0" i="0" dirty="0" err="1">
                <a:solidFill>
                  <a:srgbClr val="575757"/>
                </a:solidFill>
                <a:effectLst/>
                <a:latin typeface="Nanum Gothic Coding"/>
              </a:rPr>
              <a:t>결괏값은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anum Gothic Coding"/>
              </a:rPr>
              <a:t>0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anum Gothic Coding"/>
              </a:rPr>
              <a:t>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460191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632" y="702676"/>
            <a:ext cx="5137894" cy="7234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C/C++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비교 </a:t>
            </a:r>
            <a:r>
              <a:rPr lang="ko-KR" altLang="en-US" b="1" dirty="0">
                <a:solidFill>
                  <a:srgbClr val="333333"/>
                </a:solidFill>
                <a:latin typeface="notokr"/>
              </a:rPr>
              <a:t>연산자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157FB2-DCC3-6E4E-4380-AB6D86914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32" y="1681162"/>
            <a:ext cx="7115175" cy="3495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1D4D5-BA8A-FD72-66CA-79D2CC1081B2}"/>
              </a:ext>
            </a:extLst>
          </p:cNvPr>
          <p:cNvSpPr txBox="1"/>
          <p:nvPr/>
        </p:nvSpPr>
        <p:spPr>
          <a:xfrm>
            <a:off x="1412467" y="5296647"/>
            <a:ext cx="609460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sz="1200" b="0" i="0" dirty="0">
                <a:solidFill>
                  <a:srgbClr val="993333"/>
                </a:solidFill>
                <a:effectLst/>
                <a:latin typeface="D2Coding"/>
              </a:rPr>
              <a:t>int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num01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0000DD"/>
                </a:solidFill>
                <a:effectLst/>
                <a:latin typeface="D2Coding"/>
              </a:rPr>
              <a:t>3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ko-KR" altLang="en-US" sz="12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200" b="0" i="0" dirty="0">
                <a:solidFill>
                  <a:srgbClr val="993333"/>
                </a:solidFill>
                <a:effectLst/>
                <a:latin typeface="D2Coding"/>
              </a:rPr>
              <a:t>int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num02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0000DD"/>
                </a:solidFill>
                <a:effectLst/>
                <a:latin typeface="D2Coding"/>
              </a:rPr>
              <a:t>7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 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"==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연산자에 의한 </a:t>
            </a:r>
            <a:r>
              <a:rPr lang="ko-KR" altLang="en-US" sz="1200" b="0" i="0" dirty="0" err="1">
                <a:solidFill>
                  <a:srgbClr val="FF0000"/>
                </a:solidFill>
                <a:effectLst/>
                <a:latin typeface="D2Coding"/>
              </a:rPr>
              <a:t>결괏값은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%d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입니다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.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num01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==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num02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ko-KR" altLang="en-US" sz="12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"&lt;=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연산자에 의한 </a:t>
            </a:r>
            <a:r>
              <a:rPr lang="ko-KR" altLang="en-US" sz="1200" b="0" i="0" dirty="0" err="1">
                <a:solidFill>
                  <a:srgbClr val="FF0000"/>
                </a:solidFill>
                <a:effectLst/>
                <a:latin typeface="D2Coding"/>
              </a:rPr>
              <a:t>결괏값은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%d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입니다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.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num01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&lt;=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num02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71CB-6D3F-8F31-C4F7-EC2737F9CA94}"/>
              </a:ext>
            </a:extLst>
          </p:cNvPr>
          <p:cNvSpPr txBox="1"/>
          <p:nvPr/>
        </p:nvSpPr>
        <p:spPr>
          <a:xfrm>
            <a:off x="7191463" y="5619812"/>
            <a:ext cx="3689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1" i="0" dirty="0">
                <a:solidFill>
                  <a:srgbClr val="333333"/>
                </a:solidFill>
                <a:effectLst/>
                <a:latin typeface="notokr"/>
              </a:rPr>
              <a:t>실행 결과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==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연산자에 의한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anum Gothic Coding"/>
              </a:rPr>
              <a:t>결괏값은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0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입니다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&lt;=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연산자에 의한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anum Gothic Coding"/>
              </a:rPr>
              <a:t>결괏값은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1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입니다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202828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632" y="702676"/>
            <a:ext cx="5137894" cy="7234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C/C++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삼항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 </a:t>
            </a:r>
            <a:r>
              <a:rPr lang="ko-KR" altLang="en-US" b="1" dirty="0">
                <a:solidFill>
                  <a:srgbClr val="333333"/>
                </a:solidFill>
                <a:latin typeface="notokr"/>
              </a:rPr>
              <a:t>연산자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BE70E-57CF-34EF-E67A-145062908B9A}"/>
              </a:ext>
            </a:extLst>
          </p:cNvPr>
          <p:cNvSpPr txBox="1"/>
          <p:nvPr/>
        </p:nvSpPr>
        <p:spPr>
          <a:xfrm>
            <a:off x="1822508" y="1936613"/>
            <a:ext cx="98969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notokr"/>
              </a:rPr>
              <a:t>삼항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kr"/>
              </a:rPr>
              <a:t> 연산자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kr"/>
              </a:rPr>
              <a:t>(ternary operator)</a:t>
            </a:r>
          </a:p>
          <a:p>
            <a:pPr algn="l" latinLnBrk="1"/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삼항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연산자는 다른 언어에는 존재하지 않는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언어만의 독특한 연산자입니다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이 연산자는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언어에서도 유일하게 피연산자를 세 개나 가지는 조건 연산자입니다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삼항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연산자의 문법은 다음과 같습니다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/>
            <a:r>
              <a:rPr lang="ko-KR" altLang="en-US" sz="1200" b="1" i="0" dirty="0">
                <a:solidFill>
                  <a:srgbClr val="333333"/>
                </a:solidFill>
                <a:effectLst/>
                <a:latin typeface="notokr"/>
              </a:rPr>
              <a:t>문법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조건식 </a:t>
            </a:r>
            <a:r>
              <a:rPr lang="en-US" altLang="ko-KR" sz="1200" b="0" i="0" dirty="0">
                <a:solidFill>
                  <a:srgbClr val="A52A2A"/>
                </a:solidFill>
                <a:effectLst/>
                <a:latin typeface="Nanum Gothic Coding"/>
              </a:rPr>
              <a:t>?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anum Gothic Coding"/>
              </a:rPr>
              <a:t>반환값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1 </a:t>
            </a:r>
            <a:r>
              <a:rPr lang="en-US" altLang="ko-KR" sz="1200" b="0" i="0" dirty="0">
                <a:solidFill>
                  <a:srgbClr val="A52A2A"/>
                </a:solidFill>
                <a:effectLst/>
                <a:latin typeface="Nanum Gothic Coding"/>
              </a:rPr>
              <a:t>: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anum Gothic Coding"/>
              </a:rPr>
              <a:t>반환값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2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물음표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(?)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앞의 조건식에 따라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결괏값이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참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(true)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이면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반환값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1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을 반환하고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결괏값이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거짓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(false)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이면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반환값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2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를 반환합니다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이때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반환값에는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값뿐만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아니라 수식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함수 호출 등 여러 가지 형태의 명령문이 올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8F49E-5B85-7651-553A-49B9A16A314A}"/>
              </a:ext>
            </a:extLst>
          </p:cNvPr>
          <p:cNvSpPr txBox="1"/>
          <p:nvPr/>
        </p:nvSpPr>
        <p:spPr>
          <a:xfrm>
            <a:off x="1898009" y="4308665"/>
            <a:ext cx="609460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en-US" altLang="ko-KR" sz="1200" b="0" i="0" dirty="0">
                <a:solidFill>
                  <a:srgbClr val="993333"/>
                </a:solidFill>
                <a:effectLst/>
                <a:latin typeface="D2Coding"/>
              </a:rPr>
              <a:t>int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num01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0000DD"/>
                </a:solidFill>
                <a:effectLst/>
                <a:latin typeface="D2Coding"/>
              </a:rPr>
              <a:t>15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2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200" b="0" i="0" dirty="0">
                <a:solidFill>
                  <a:srgbClr val="993333"/>
                </a:solidFill>
                <a:effectLst/>
                <a:latin typeface="D2Coding"/>
              </a:rPr>
              <a:t>int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num02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0000DD"/>
                </a:solidFill>
                <a:effectLst/>
                <a:latin typeface="D2Coding"/>
              </a:rPr>
              <a:t>8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2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200" b="0" i="0" dirty="0">
                <a:solidFill>
                  <a:srgbClr val="993333"/>
                </a:solidFill>
                <a:effectLst/>
                <a:latin typeface="D2Coding"/>
              </a:rPr>
              <a:t>int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result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result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=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num01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&gt;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num02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?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num01 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: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num02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en-US" altLang="ko-KR" sz="12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둘 중에 더 </a:t>
            </a:r>
            <a:r>
              <a:rPr lang="ko-KR" altLang="en-US" sz="1200" b="0" i="0" dirty="0" err="1">
                <a:solidFill>
                  <a:srgbClr val="FF0000"/>
                </a:solidFill>
                <a:effectLst/>
                <a:latin typeface="D2Coding"/>
              </a:rPr>
              <a:t>큰수는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%d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입니다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.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result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72A55-763B-E20A-4686-90E78B31ABD4}"/>
              </a:ext>
            </a:extLst>
          </p:cNvPr>
          <p:cNvSpPr txBox="1"/>
          <p:nvPr/>
        </p:nvSpPr>
        <p:spPr>
          <a:xfrm>
            <a:off x="6610526" y="4908828"/>
            <a:ext cx="3546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실행 결과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둘 중에 더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Nanum Gothic Coding"/>
              </a:rPr>
              <a:t>큰수는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15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3202A-0C1E-24B8-2201-EB128379A802}"/>
              </a:ext>
            </a:extLst>
          </p:cNvPr>
          <p:cNvSpPr txBox="1"/>
          <p:nvPr/>
        </p:nvSpPr>
        <p:spPr>
          <a:xfrm>
            <a:off x="6097398" y="618827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sz="1000" b="0" i="0" dirty="0" err="1">
                <a:solidFill>
                  <a:srgbClr val="575757"/>
                </a:solidFill>
                <a:effectLst/>
                <a:latin typeface="notokr"/>
              </a:rPr>
              <a:t>삼항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 연산자는 짧은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if / else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문 대신에 사용할 수 있으며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코드를 간결하게 작성할 수 있도록 도와줍니다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if / else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문에 대한 더 자세한 사항은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언어 조건문 수업에서 확인할 수 있습니다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54983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C/C++  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895" y="1803787"/>
            <a:ext cx="9826210" cy="325042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C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언어는 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otokr"/>
              </a:rPr>
              <a:t>low-level </a:t>
            </a:r>
            <a:r>
              <a:rPr lang="ko-KR" altLang="en-US" sz="2800" dirty="0">
                <a:solidFill>
                  <a:srgbClr val="2F2F2F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언어 이다</a:t>
            </a:r>
            <a:r>
              <a:rPr lang="en-US" altLang="ko-KR" sz="2800" dirty="0">
                <a:solidFill>
                  <a:srgbClr val="2F2F2F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.</a:t>
            </a:r>
          </a:p>
          <a:p>
            <a:pPr marL="0" lvl="0" indent="0">
              <a:buNone/>
              <a:defRPr/>
            </a:pP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   -&gt;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반대 개념인 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otokr"/>
              </a:rPr>
              <a:t>high-level 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otokr"/>
              </a:rPr>
              <a:t>언어가 있다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otokr"/>
              </a:rPr>
              <a:t>. (</a:t>
            </a:r>
            <a:r>
              <a:rPr lang="en-US" altLang="ko-KR" sz="2400" b="0" i="0" dirty="0" err="1">
                <a:solidFill>
                  <a:srgbClr val="575757"/>
                </a:solidFill>
                <a:effectLst/>
                <a:latin typeface="notokr"/>
              </a:rPr>
              <a:t>python,java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otokr"/>
              </a:rPr>
              <a:t>등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otokr"/>
              </a:rPr>
              <a:t>..)</a:t>
            </a:r>
            <a:endParaRPr lang="en-US" altLang="ko-KR" sz="2800" b="0" i="0" dirty="0">
              <a:solidFill>
                <a:srgbClr val="2F2F2F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lvl="0">
              <a:defRPr/>
            </a:pP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따라서 </a:t>
            </a:r>
            <a:r>
              <a:rPr lang="ko-KR" altLang="en-US" sz="2800" dirty="0">
                <a:solidFill>
                  <a:srgbClr val="2F2F2F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컴퓨터와 직접적인 소통이 가능하다</a:t>
            </a:r>
            <a:r>
              <a:rPr lang="en-US" altLang="ko-KR" sz="2800" dirty="0">
                <a:solidFill>
                  <a:srgbClr val="2F2F2F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. </a:t>
            </a:r>
          </a:p>
          <a:p>
            <a:pPr marL="0" indent="0">
              <a:buNone/>
              <a:defRPr/>
            </a:pPr>
            <a:r>
              <a:rPr lang="en-US" altLang="ko-KR" sz="32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   -&gt; </a:t>
            </a:r>
            <a:r>
              <a:rPr lang="ko-KR" altLang="en-US" sz="2800" b="0" i="0" dirty="0">
                <a:solidFill>
                  <a:srgbClr val="575757"/>
                </a:solidFill>
                <a:effectLst/>
                <a:latin typeface="notokr"/>
              </a:rPr>
              <a:t>기계어</a:t>
            </a:r>
            <a:r>
              <a:rPr lang="en-US" altLang="ko-KR" sz="2800" dirty="0">
                <a:solidFill>
                  <a:srgbClr val="575757"/>
                </a:solidFill>
                <a:latin typeface="notokr"/>
              </a:rPr>
              <a:t> </a:t>
            </a:r>
            <a:r>
              <a:rPr lang="ko-KR" altLang="en-US" sz="2800" b="0" i="0" dirty="0">
                <a:solidFill>
                  <a:srgbClr val="575757"/>
                </a:solidFill>
                <a:effectLst/>
                <a:latin typeface="notokr"/>
              </a:rPr>
              <a:t>와 어셈블리어 를 통해서 가능하다</a:t>
            </a:r>
            <a:r>
              <a:rPr lang="en-US" altLang="ko-KR" sz="28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  <a:endParaRPr lang="en-US" altLang="ko-KR" sz="2800" dirty="0">
              <a:solidFill>
                <a:srgbClr val="2F2F2F"/>
              </a:solidFill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lvl="0">
              <a:defRPr/>
            </a:pPr>
            <a:r>
              <a:rPr lang="ko-KR" altLang="en-US" sz="2800" dirty="0">
                <a:solidFill>
                  <a:srgbClr val="2F2F2F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가독성이 뛰어 나고 속도가 빠르며 프로그램의 크기가 작다</a:t>
            </a:r>
            <a:r>
              <a:rPr lang="en-US" altLang="ko-KR" sz="2800" dirty="0">
                <a:solidFill>
                  <a:srgbClr val="2F2F2F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C/C++  </a:t>
            </a:r>
            <a:r>
              <a:rPr lang="ko-KR" altLang="en-US" dirty="0"/>
              <a:t>의 특징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159EE0-5A7A-84ED-7D97-12462E0A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42" y="4189766"/>
            <a:ext cx="9782175" cy="1990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225479-93DE-CE69-CDC5-56EF97D0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42" y="1708382"/>
            <a:ext cx="7705725" cy="20193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04FB30-CB43-B1B2-0BB7-C0916D722016}"/>
              </a:ext>
            </a:extLst>
          </p:cNvPr>
          <p:cNvSpPr/>
          <p:nvPr/>
        </p:nvSpPr>
        <p:spPr>
          <a:xfrm>
            <a:off x="1182848" y="3942826"/>
            <a:ext cx="10326847" cy="25250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4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C/C++  </a:t>
            </a:r>
            <a:r>
              <a:rPr lang="ko-KR" altLang="en-US" dirty="0"/>
              <a:t>의 특징</a:t>
            </a:r>
          </a:p>
        </p:txBody>
      </p:sp>
      <p:pic>
        <p:nvPicPr>
          <p:cNvPr id="1026" name="Picture 2" descr="C 프로그래밍">
            <a:extLst>
              <a:ext uri="{FF2B5EF4-FFF2-40B4-BE49-F238E27FC236}">
                <a16:creationId xmlns:a16="http://schemas.microsoft.com/office/drawing/2014/main" id="{A15B66AD-18C4-07B5-7A0D-03A6170D3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60" y="1400961"/>
            <a:ext cx="47244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BF54B0-8581-D361-F536-6AFE219A67F5}"/>
              </a:ext>
            </a:extLst>
          </p:cNvPr>
          <p:cNvSpPr txBox="1"/>
          <p:nvPr/>
        </p:nvSpPr>
        <p:spPr>
          <a:xfrm>
            <a:off x="5794360" y="1060126"/>
            <a:ext cx="60946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1" i="0" dirty="0">
                <a:solidFill>
                  <a:srgbClr val="333333"/>
                </a:solidFill>
                <a:effectLst/>
                <a:latin typeface="notokr"/>
              </a:rPr>
              <a:t>소스 파일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kr"/>
              </a:rPr>
              <a:t>(source file)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kr"/>
              </a:rPr>
              <a:t>의 작성</a:t>
            </a: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프로그래밍에서 가장 먼저 해야 할 작업은 바로 프로그램을 작성하는 것입니다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언어를 사용하여 문법에 맞게 논리적으로 작성된 프로그램을 원시 파일 또는 소스 파일이라고 합니다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언어를 통해 작성된 소스 파일의 확장자는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.c 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가 됩니다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325BD-676C-FE19-CD72-2159BB12C0CE}"/>
              </a:ext>
            </a:extLst>
          </p:cNvPr>
          <p:cNvSpPr txBox="1"/>
          <p:nvPr/>
        </p:nvSpPr>
        <p:spPr>
          <a:xfrm>
            <a:off x="5794360" y="1798790"/>
            <a:ext cx="609460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1" i="0" dirty="0">
                <a:solidFill>
                  <a:srgbClr val="333333"/>
                </a:solidFill>
                <a:effectLst/>
                <a:latin typeface="notokr"/>
              </a:rPr>
              <a:t>선행처리기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kr"/>
              </a:rPr>
              <a:t>(preprocessor)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kr"/>
              </a:rPr>
              <a:t>에 의한 선행처리</a:t>
            </a: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선행처리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(preprocess)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란 소스 파일 중에서도 선행처리 문자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(#)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로 시작하는 선행처리 지시문의 처리 작업을 의미합니다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이러한 선행처리 작업은 선행처리기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(preprocessor)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가 수행합니다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선행처리기는 코드를 생성하는 것이 아닌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컴파일하기 전 컴파일러가 작업하기 좋도록 소스를 재구성해주는 역할만을 합니다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선행처리에 대한 더 자세한 사항은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언어 선행처리기 수업에서 확인할 수 있습니다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E42E4-3114-50FC-3031-193CEDA2C356}"/>
              </a:ext>
            </a:extLst>
          </p:cNvPr>
          <p:cNvSpPr txBox="1"/>
          <p:nvPr/>
        </p:nvSpPr>
        <p:spPr>
          <a:xfrm>
            <a:off x="5794360" y="3153007"/>
            <a:ext cx="609460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1" i="0" dirty="0">
                <a:solidFill>
                  <a:srgbClr val="333333"/>
                </a:solidFill>
                <a:effectLst/>
                <a:latin typeface="notokr"/>
              </a:rPr>
              <a:t>컴파일러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kr"/>
              </a:rPr>
              <a:t>(compiler)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kr"/>
              </a:rPr>
              <a:t>에 의한 컴파일</a:t>
            </a: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컴퓨터는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0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과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1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로 이루어진 이진수로 작성된 기계어만을 이해할 수 있습니다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소스 파일은 개발자에 의해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언어로 작성되므로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컴퓨터는 그것을 바로 이해할 수 없습니다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따라서 소스 파일을 컴퓨터가 알아볼 수 있는 기계어로 변환시켜야 하는데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그 작업을 컴파일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(compile)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이라고 합니다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컴파일은 컴파일러에 의해 수행되며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컴파일이 끝나 기계어로 변환된 파일을 오브젝트 파일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(object file)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이라고 합니다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이러한 오브젝트 파일의 확장자는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.o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나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.obj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가 됩니다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55F12-5B2A-CF7C-F42A-EF83323D6832}"/>
              </a:ext>
            </a:extLst>
          </p:cNvPr>
          <p:cNvSpPr txBox="1"/>
          <p:nvPr/>
        </p:nvSpPr>
        <p:spPr>
          <a:xfrm>
            <a:off x="5794360" y="4661112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000" b="1" i="0" dirty="0" err="1">
                <a:solidFill>
                  <a:srgbClr val="333333"/>
                </a:solidFill>
                <a:effectLst/>
                <a:latin typeface="notokr"/>
              </a:rPr>
              <a:t>링커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kr"/>
              </a:rPr>
              <a:t>(linker)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kr"/>
              </a:rPr>
              <a:t>에 의한 링크</a:t>
            </a: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컴파일러에 의해 생성된 오브젝트 파일은 운영체제와의 인터페이스를 담당하는 시동 코드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(start-up code)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를 가지고 있지 않습니다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또한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대부분의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C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프로그램에서 사용하는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C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표준 라이브러리 파일도 포함되어 있지 않습니다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C9616-08FE-C8DB-8550-FBBF842DA729}"/>
              </a:ext>
            </a:extLst>
          </p:cNvPr>
          <p:cNvSpPr txBox="1"/>
          <p:nvPr/>
        </p:nvSpPr>
        <p:spPr>
          <a:xfrm>
            <a:off x="5794360" y="5540025"/>
            <a:ext cx="609460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1" i="0" dirty="0">
                <a:solidFill>
                  <a:srgbClr val="333333"/>
                </a:solidFill>
                <a:effectLst/>
                <a:latin typeface="notokr"/>
              </a:rPr>
              <a:t>실행 파일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kr"/>
              </a:rPr>
              <a:t>(executable file)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kr"/>
              </a:rPr>
              <a:t>의 생성</a:t>
            </a: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소스 파일은 선행처리기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컴파일러 그리고 </a:t>
            </a:r>
            <a:r>
              <a:rPr lang="ko-KR" altLang="en-US" sz="1000" b="0" i="0" dirty="0" err="1">
                <a:solidFill>
                  <a:srgbClr val="575757"/>
                </a:solidFill>
                <a:effectLst/>
                <a:latin typeface="notokr"/>
              </a:rPr>
              <a:t>링커에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 의해 위와 같은 과정을 거쳐 실행 파일로 변환됩니다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최근 사용되는 개발 툴은 대부분 위에서 소개한 선행처리기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컴파일러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000" b="0" i="0" dirty="0" err="1">
                <a:solidFill>
                  <a:srgbClr val="575757"/>
                </a:solidFill>
                <a:effectLst/>
                <a:latin typeface="notokr"/>
              </a:rPr>
              <a:t>링커를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 모두 내장하고 있으므로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소스 파일에서 한 번에 실행 파일을 생성해 줍니다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이렇게 생성된 실행 파일의 확장자는 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.exe </a:t>
            </a:r>
            <a:r>
              <a:rPr lang="ko-KR" altLang="en-US" sz="1000" b="0" i="0" dirty="0">
                <a:solidFill>
                  <a:srgbClr val="575757"/>
                </a:solidFill>
                <a:effectLst/>
                <a:latin typeface="notokr"/>
              </a:rPr>
              <a:t>가 됩니다</a:t>
            </a:r>
            <a:r>
              <a:rPr lang="en-US" altLang="ko-KR" sz="10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2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631" y="702676"/>
            <a:ext cx="5557343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C/C++ </a:t>
            </a:r>
            <a:r>
              <a:rPr lang="ko-KR" altLang="en-US" dirty="0"/>
              <a:t>표준 입출력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2B06A7-BA91-BEB8-DBA3-820C8344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31" y="1713831"/>
            <a:ext cx="2019300" cy="371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E1DC3-75C9-ECB8-2BBF-727EC3EFCFE6}"/>
              </a:ext>
            </a:extLst>
          </p:cNvPr>
          <p:cNvSpPr txBox="1"/>
          <p:nvPr/>
        </p:nvSpPr>
        <p:spPr>
          <a:xfrm>
            <a:off x="1472631" y="2157631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위와 같은 출력을 하기 위한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291F3-A32E-AC58-ECDB-150B0301A3B1}"/>
              </a:ext>
            </a:extLst>
          </p:cNvPr>
          <p:cNvSpPr txBox="1"/>
          <p:nvPr/>
        </p:nvSpPr>
        <p:spPr>
          <a:xfrm>
            <a:off x="1430545" y="4017626"/>
            <a:ext cx="54274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정수를 입력해 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= 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입력한 정수는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입니다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73419-C5CF-E8B0-DF7C-1798C500B55B}"/>
              </a:ext>
            </a:extLst>
          </p:cNvPr>
          <p:cNvSpPr txBox="1"/>
          <p:nvPr/>
        </p:nvSpPr>
        <p:spPr>
          <a:xfrm>
            <a:off x="1430545" y="3044548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06838-1923-B93A-4FDE-BBC7FA9DE022}"/>
              </a:ext>
            </a:extLst>
          </p:cNvPr>
          <p:cNvSpPr txBox="1"/>
          <p:nvPr/>
        </p:nvSpPr>
        <p:spPr>
          <a:xfrm>
            <a:off x="6987888" y="3510458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2;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정수를 입력해 주세요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 =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입력한 정수는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3E508-3372-AAAE-818B-2787ED7C489C}"/>
              </a:ext>
            </a:extLst>
          </p:cNvPr>
          <p:cNvSpPr txBox="1"/>
          <p:nvPr/>
        </p:nvSpPr>
        <p:spPr>
          <a:xfrm>
            <a:off x="6987888" y="30445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69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631" y="702676"/>
            <a:ext cx="5557343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C/C++ </a:t>
            </a:r>
            <a:r>
              <a:rPr lang="ko-KR" altLang="en-US" dirty="0"/>
              <a:t>상수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899C5-CACA-B4CB-70A2-F7CF6BBC6D03}"/>
              </a:ext>
            </a:extLst>
          </p:cNvPr>
          <p:cNvSpPr txBox="1"/>
          <p:nvPr/>
        </p:nvSpPr>
        <p:spPr>
          <a:xfrm>
            <a:off x="6096000" y="141072"/>
            <a:ext cx="609460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상수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(constant)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상수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(constant)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란 변수와 마찬가지로 데이터를 저장할 수 있는 메모리 공간을 의미합니다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하지만 상수가 변수와 다른 점은 프로그램이 실행되는 동안 상수에 저장된 데이터는 변경할 수 없다는 점입니다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이러한 상수는 표현 방식에 따라 다음과 같이 나눌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리터럴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상수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(literal constant)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심볼릭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상수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(symbolic constant)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57C94-441B-7399-C4B7-742CB0FEBD0D}"/>
              </a:ext>
            </a:extLst>
          </p:cNvPr>
          <p:cNvSpPr txBox="1"/>
          <p:nvPr/>
        </p:nvSpPr>
        <p:spPr>
          <a:xfrm>
            <a:off x="1472631" y="1987730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리터럴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 상수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(literal constant)</a:t>
            </a:r>
          </a:p>
          <a:p>
            <a:pPr algn="l" latinLnBrk="1"/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리터럴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상수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(literal constant)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는 변수와는 달리 데이터가 저장된 메모리 공간을 가리키는 이름을 가지고 있지 않습니다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언어에서는 적절한 메모리 공간을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할당받기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위하여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기본적으로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변수든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상수든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타입을 가지게 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리터럴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상수는 타입에 따라 정수형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리터럴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 상수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실수형 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리터럴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상수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문자형 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리터럴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상수 등으로 구분할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정수형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리터럴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 상수는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123, -456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과 같이 아라비아 숫자와 부호로 직접 표현됩니다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실수형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리터럴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 상수는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3.14, -45.6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과 같이 소수 부분을 가지는 아라비아 숫자로 표현됩니다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3. 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문자형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리터럴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 상수는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'a', 'Z'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와 같이 따옴표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('')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로 감싸진 문자로 표현됩니다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2734B-34CD-40ED-C6E8-CCF6D67BCB74}"/>
              </a:ext>
            </a:extLst>
          </p:cNvPr>
          <p:cNvSpPr txBox="1"/>
          <p:nvPr/>
        </p:nvSpPr>
        <p:spPr>
          <a:xfrm>
            <a:off x="8487799" y="2680226"/>
            <a:ext cx="3399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b="0" i="0" dirty="0">
                <a:solidFill>
                  <a:srgbClr val="0000DD"/>
                </a:solidFill>
                <a:effectLst/>
                <a:latin typeface="Nanum Gothic Coding"/>
              </a:rPr>
              <a:t>123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 Gothic Coding"/>
              </a:rPr>
              <a:t>//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 Gothic Coding"/>
              </a:rPr>
              <a:t>정수형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anum Gothic Coding"/>
              </a:rPr>
              <a:t>리터럴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 Gothic Coding"/>
              </a:rPr>
              <a:t> 상수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en-US" altLang="ko-KR" b="0" i="0" dirty="0">
                <a:solidFill>
                  <a:srgbClr val="800080"/>
                </a:solidFill>
                <a:effectLst/>
                <a:latin typeface="Nanum Gothic Coding"/>
              </a:rPr>
              <a:t>3.14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 Gothic Coding"/>
              </a:rPr>
              <a:t>//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 Gothic Coding"/>
              </a:rPr>
              <a:t>실수형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anum Gothic Coding"/>
              </a:rPr>
              <a:t>리터럴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 Gothic Coding"/>
              </a:rPr>
              <a:t> 상수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en-US" altLang="ko-KR" b="0" i="0" dirty="0">
                <a:solidFill>
                  <a:srgbClr val="FF0000"/>
                </a:solidFill>
                <a:effectLst/>
                <a:latin typeface="Nanum Gothic Coding"/>
              </a:rPr>
              <a:t>'a'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anum Gothic Coding"/>
              </a:rPr>
              <a:t> 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 Gothic Coding"/>
              </a:rPr>
              <a:t>//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 Gothic Coding"/>
              </a:rPr>
              <a:t>문자형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anum Gothic Coding"/>
              </a:rPr>
              <a:t>리터럴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 Gothic Coding"/>
              </a:rPr>
              <a:t> 상수</a:t>
            </a:r>
            <a:endParaRPr lang="ko-KR" altLang="en-US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1EC0F8-F803-9425-D387-4FE62BB34441}"/>
              </a:ext>
            </a:extLst>
          </p:cNvPr>
          <p:cNvSpPr txBox="1"/>
          <p:nvPr/>
        </p:nvSpPr>
        <p:spPr>
          <a:xfrm>
            <a:off x="1472631" y="4870270"/>
            <a:ext cx="572578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 err="1">
                <a:solidFill>
                  <a:srgbClr val="333333"/>
                </a:solidFill>
                <a:effectLst/>
                <a:latin typeface="notokr"/>
              </a:rPr>
              <a:t>심볼릭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 상수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(symbolic constant)</a:t>
            </a:r>
          </a:p>
          <a:p>
            <a:pPr algn="l" latinLnBrk="1"/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심볼릭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상수는 변수와 마찬가지로 이름을 가지고 있는 상수입니다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이러한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심볼릭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상수는 반드시 선언과 동시에 초기화되어야 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심볼릭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상수는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const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키워드를 사용하거나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매크로를 이용하여 선언할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endParaRPr lang="en-US" altLang="ko-KR" sz="1200" b="0" i="0" dirty="0">
              <a:solidFill>
                <a:srgbClr val="575757"/>
              </a:solidFill>
              <a:effectLst/>
              <a:latin typeface="notokr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39885-DA67-2853-BCF6-9CE07CA78D21}"/>
              </a:ext>
            </a:extLst>
          </p:cNvPr>
          <p:cNvSpPr txBox="1"/>
          <p:nvPr/>
        </p:nvSpPr>
        <p:spPr>
          <a:xfrm>
            <a:off x="6171521" y="5978266"/>
            <a:ext cx="51909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en-US" altLang="ko-KR" sz="1200" b="0" i="0" dirty="0">
                <a:solidFill>
                  <a:srgbClr val="0000FF"/>
                </a:solidFill>
                <a:effectLst/>
                <a:latin typeface="Nanum Gothic Coding"/>
              </a:rPr>
              <a:t>const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1200" b="0" i="0" dirty="0">
                <a:solidFill>
                  <a:srgbClr val="0000FF"/>
                </a:solidFill>
                <a:effectLst/>
                <a:latin typeface="Nanum Gothic Coding"/>
              </a:rPr>
              <a:t>int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MAX </a:t>
            </a:r>
            <a:r>
              <a:rPr lang="en-US" altLang="ko-KR" sz="1200" b="0" i="0" dirty="0">
                <a:solidFill>
                  <a:srgbClr val="000080"/>
                </a:solidFill>
                <a:effectLst/>
                <a:latin typeface="Nanum Gothic Coding"/>
              </a:rPr>
              <a:t>=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1200" b="0" i="0" dirty="0">
                <a:solidFill>
                  <a:srgbClr val="0000DD"/>
                </a:solidFill>
                <a:effectLst/>
                <a:latin typeface="Nanum Gothic Coding"/>
              </a:rPr>
              <a:t>10</a:t>
            </a:r>
            <a:r>
              <a:rPr lang="en-US" altLang="ko-KR" sz="1200" b="0" i="0" dirty="0">
                <a:solidFill>
                  <a:srgbClr val="008080"/>
                </a:solidFill>
                <a:effectLst/>
                <a:latin typeface="Nanum Gothic Coding"/>
              </a:rPr>
              <a:t>;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 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anum Gothic Coding"/>
              </a:rPr>
              <a:t>// const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anum Gothic Coding"/>
              </a:rPr>
              <a:t>키워드를 이용한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Nanum Gothic Coding"/>
              </a:rPr>
              <a:t>심볼릭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anum Gothic Coding"/>
              </a:rPr>
              <a:t> 상수</a:t>
            </a:r>
            <a:endParaRPr lang="ko-KR" altLang="en-US" sz="1200" b="0" i="0" dirty="0">
              <a:solidFill>
                <a:srgbClr val="575757"/>
              </a:solidFill>
              <a:effectLst/>
              <a:latin typeface="Nanum Gothic Coding"/>
            </a:endParaRPr>
          </a:p>
          <a:p>
            <a:pPr algn="l" latinLnBrk="1"/>
            <a:r>
              <a:rPr lang="en-US" altLang="ko-KR" sz="1200" b="0" i="0" dirty="0">
                <a:solidFill>
                  <a:srgbClr val="339900"/>
                </a:solidFill>
                <a:effectLst/>
                <a:latin typeface="Nanum Gothic Coding"/>
              </a:rPr>
              <a:t>#define MAX 10;     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Nanum Gothic Coding"/>
              </a:rPr>
              <a:t>// #define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anum Gothic Coding"/>
              </a:rPr>
              <a:t>선행처리 지시자를 이용한 매크로 </a:t>
            </a:r>
            <a:r>
              <a:rPr lang="ko-KR" altLang="en-US" sz="1200" b="0" i="0" dirty="0" err="1">
                <a:solidFill>
                  <a:srgbClr val="666666"/>
                </a:solidFill>
                <a:effectLst/>
                <a:latin typeface="Nanum Gothic Coding"/>
              </a:rPr>
              <a:t>심볼릭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Nanum Gothic Coding"/>
              </a:rPr>
              <a:t> 상수</a:t>
            </a:r>
            <a:endParaRPr lang="ko-KR" altLang="en-US" sz="1200" b="0" i="0" dirty="0">
              <a:solidFill>
                <a:srgbClr val="575757"/>
              </a:solidFill>
              <a:effectLst/>
              <a:latin typeface="Nanum Gothic Coding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719CC5-3B72-0C20-3FF0-5975F9FEBFFB}"/>
              </a:ext>
            </a:extLst>
          </p:cNvPr>
          <p:cNvSpPr txBox="1"/>
          <p:nvPr/>
        </p:nvSpPr>
        <p:spPr>
          <a:xfrm>
            <a:off x="8523109" y="4085442"/>
            <a:ext cx="3668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 &gt;= 123) {} // 123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리터럴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상수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0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631" y="702676"/>
            <a:ext cx="6832470" cy="72345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C/C++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이스케이프 시퀀스</a:t>
            </a:r>
            <a:b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FFAA85-2358-13C4-2FE1-08ECC83D3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73"/>
          <a:stretch/>
        </p:blipFill>
        <p:spPr>
          <a:xfrm>
            <a:off x="1472631" y="1472619"/>
            <a:ext cx="5314063" cy="4682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9084E8-16AF-7689-3BA2-D935498AEB69}"/>
              </a:ext>
            </a:extLst>
          </p:cNvPr>
          <p:cNvSpPr txBox="1"/>
          <p:nvPr/>
        </p:nvSpPr>
        <p:spPr>
          <a:xfrm>
            <a:off x="6877937" y="2413337"/>
            <a:ext cx="53140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</a:p>
          <a:p>
            <a:pPr algn="l" latinLnBrk="1"/>
            <a:r>
              <a:rPr lang="ko-KR" altLang="en-US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"C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언어에서 사용하는 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\"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특수 문자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\"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에는 여러가지가 있습니다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.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ko-KR" altLang="en-US" sz="12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\t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특수 문자의 바로 앞에는 언제나 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\\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가 와야 합니다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."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ko-KR" altLang="en-US" sz="1200" b="0" i="0" dirty="0">
              <a:solidFill>
                <a:srgbClr val="575757"/>
              </a:solidFill>
              <a:effectLst/>
              <a:latin typeface="D2Coding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4F59D-565D-AF8E-7C66-E450D1613ED4}"/>
              </a:ext>
            </a:extLst>
          </p:cNvPr>
          <p:cNvSpPr txBox="1"/>
          <p:nvPr/>
        </p:nvSpPr>
        <p:spPr>
          <a:xfrm>
            <a:off x="6877937" y="3813971"/>
            <a:ext cx="53140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실행 결과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언어에서 사용하는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"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특수 문자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"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에는 여러가지가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  <a:b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</a:b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    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특수 문자의 바로 앞에는 언제나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\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가 와야 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3070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631" y="702676"/>
            <a:ext cx="5557343" cy="7234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C/C++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서식 지정자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A112B4-C27E-3200-E9A4-6C86BEE0F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41"/>
          <a:stretch/>
        </p:blipFill>
        <p:spPr>
          <a:xfrm>
            <a:off x="1472631" y="1426128"/>
            <a:ext cx="4936558" cy="50709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2317D4-6B85-AA60-9DD0-369325B9B33E}"/>
              </a:ext>
            </a:extLst>
          </p:cNvPr>
          <p:cNvSpPr txBox="1"/>
          <p:nvPr/>
        </p:nvSpPr>
        <p:spPr>
          <a:xfrm>
            <a:off x="6409189" y="1426128"/>
            <a:ext cx="57828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예제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"%%c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를 사용한 결과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: %c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'a'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           </a:t>
            </a:r>
            <a:r>
              <a:rPr lang="en-US" altLang="ko-KR" sz="1200" b="0" i="1" dirty="0">
                <a:solidFill>
                  <a:srgbClr val="666666"/>
                </a:solidFill>
                <a:effectLst/>
                <a:latin typeface="D2Coding"/>
              </a:rPr>
              <a:t>// </a:t>
            </a:r>
            <a:r>
              <a:rPr lang="ko-KR" altLang="en-US" sz="1200" b="0" i="1" dirty="0">
                <a:solidFill>
                  <a:srgbClr val="666666"/>
                </a:solidFill>
                <a:effectLst/>
                <a:latin typeface="D2Coding"/>
              </a:rPr>
              <a:t>문자</a:t>
            </a:r>
            <a:endParaRPr lang="ko-KR" altLang="en-US" sz="12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"%%s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를 사용한 결과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: %s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즐거운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C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언어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1" dirty="0">
                <a:solidFill>
                  <a:srgbClr val="666666"/>
                </a:solidFill>
                <a:effectLst/>
                <a:latin typeface="D2Coding"/>
              </a:rPr>
              <a:t>// </a:t>
            </a:r>
            <a:r>
              <a:rPr lang="ko-KR" altLang="en-US" sz="1200" b="0" i="1" dirty="0">
                <a:solidFill>
                  <a:srgbClr val="666666"/>
                </a:solidFill>
                <a:effectLst/>
                <a:latin typeface="D2Coding"/>
              </a:rPr>
              <a:t>문자열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 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"%%f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를 사용한 결과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: %f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800080"/>
                </a:solidFill>
                <a:effectLst/>
                <a:latin typeface="D2Coding"/>
              </a:rPr>
              <a:t>0.123456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endParaRPr lang="ko-KR" altLang="en-US" sz="12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"%%f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를 사용한 결과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: %f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800080"/>
                </a:solidFill>
                <a:effectLst/>
                <a:latin typeface="D2Coding"/>
              </a:rPr>
              <a:t>0.123456789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   </a:t>
            </a:r>
            <a:r>
              <a:rPr lang="en-US" altLang="ko-KR" sz="1200" b="0" i="1" dirty="0">
                <a:solidFill>
                  <a:srgbClr val="666666"/>
                </a:solidFill>
                <a:effectLst/>
                <a:latin typeface="D2Coding"/>
              </a:rPr>
              <a:t>// </a:t>
            </a:r>
            <a:r>
              <a:rPr lang="ko-KR" altLang="en-US" sz="1200" b="0" i="1" dirty="0">
                <a:solidFill>
                  <a:srgbClr val="666666"/>
                </a:solidFill>
                <a:effectLst/>
                <a:latin typeface="D2Coding"/>
              </a:rPr>
              <a:t>소수점 </a:t>
            </a:r>
            <a:r>
              <a:rPr lang="en-US" altLang="ko-KR" sz="1200" b="0" i="1" dirty="0">
                <a:solidFill>
                  <a:srgbClr val="666666"/>
                </a:solidFill>
                <a:effectLst/>
                <a:latin typeface="D2Coding"/>
              </a:rPr>
              <a:t>6</a:t>
            </a:r>
            <a:r>
              <a:rPr lang="ko-KR" altLang="en-US" sz="1200" b="0" i="1" dirty="0" err="1">
                <a:solidFill>
                  <a:srgbClr val="666666"/>
                </a:solidFill>
                <a:effectLst/>
                <a:latin typeface="D2Coding"/>
              </a:rPr>
              <a:t>자리까지만</a:t>
            </a:r>
            <a:r>
              <a:rPr lang="ko-KR" altLang="en-US" sz="1200" b="0" i="1" dirty="0">
                <a:solidFill>
                  <a:srgbClr val="666666"/>
                </a:solidFill>
                <a:effectLst/>
                <a:latin typeface="D2Coding"/>
              </a:rPr>
              <a:t> 표현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 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"%%o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를 사용한 결과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: %o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0000DD"/>
                </a:solidFill>
                <a:effectLst/>
                <a:latin typeface="D2Coding"/>
              </a:rPr>
              <a:t>123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           </a:t>
            </a:r>
            <a:r>
              <a:rPr lang="en-US" altLang="ko-KR" sz="1200" b="0" i="1" dirty="0">
                <a:solidFill>
                  <a:srgbClr val="666666"/>
                </a:solidFill>
                <a:effectLst/>
                <a:latin typeface="D2Coding"/>
              </a:rPr>
              <a:t>// 8</a:t>
            </a:r>
            <a:r>
              <a:rPr lang="ko-KR" altLang="en-US" sz="1200" b="0" i="1" dirty="0">
                <a:solidFill>
                  <a:srgbClr val="666666"/>
                </a:solidFill>
                <a:effectLst/>
                <a:latin typeface="D2Coding"/>
              </a:rPr>
              <a:t>진 정수</a:t>
            </a:r>
            <a:endParaRPr lang="en-US" altLang="ko-KR" sz="1200" b="0" i="1" dirty="0">
              <a:solidFill>
                <a:srgbClr val="666666"/>
              </a:solidFill>
              <a:effectLst/>
              <a:latin typeface="D2Coding"/>
            </a:endParaRPr>
          </a:p>
          <a:p>
            <a:pPr algn="l" latinLnBrk="1"/>
            <a:endParaRPr lang="en-US" altLang="ko-KR" sz="1200" i="1" dirty="0">
              <a:solidFill>
                <a:srgbClr val="666666"/>
              </a:solidFill>
              <a:latin typeface="D2Coding"/>
            </a:endParaRP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"%%x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를 사용한 결과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: %x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0000DD"/>
                </a:solidFill>
                <a:effectLst/>
                <a:latin typeface="D2Coding"/>
              </a:rPr>
              <a:t>123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           </a:t>
            </a:r>
            <a:r>
              <a:rPr lang="en-US" altLang="ko-KR" sz="1200" b="0" i="1" dirty="0">
                <a:solidFill>
                  <a:srgbClr val="666666"/>
                </a:solidFill>
                <a:effectLst/>
                <a:latin typeface="D2Coding"/>
              </a:rPr>
              <a:t>// 16</a:t>
            </a:r>
            <a:r>
              <a:rPr lang="ko-KR" altLang="en-US" sz="1200" b="0" i="1" dirty="0">
                <a:solidFill>
                  <a:srgbClr val="666666"/>
                </a:solidFill>
                <a:effectLst/>
                <a:latin typeface="D2Coding"/>
              </a:rPr>
              <a:t>진 정수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 </a:t>
            </a:r>
            <a:endParaRPr lang="en-US" altLang="ko-KR" sz="1200" b="0" i="1" dirty="0">
              <a:solidFill>
                <a:srgbClr val="666666"/>
              </a:solidFill>
              <a:effectLst/>
              <a:latin typeface="D2Coding"/>
            </a:endParaRPr>
          </a:p>
          <a:p>
            <a:pPr algn="l" latinLnBrk="1"/>
            <a:endParaRPr lang="en-US" altLang="ko-KR" sz="1200" i="1" dirty="0">
              <a:solidFill>
                <a:srgbClr val="666666"/>
              </a:solidFill>
              <a:latin typeface="D2Coding"/>
            </a:endParaRP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"%%g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를 사용한 결과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: %g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800080"/>
                </a:solidFill>
                <a:effectLst/>
                <a:latin typeface="D2Coding"/>
              </a:rPr>
              <a:t>0.001234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      </a:t>
            </a:r>
            <a:r>
              <a:rPr lang="en-US" altLang="ko-KR" sz="1200" b="0" i="1" dirty="0">
                <a:solidFill>
                  <a:srgbClr val="666666"/>
                </a:solidFill>
                <a:effectLst/>
                <a:latin typeface="D2Coding"/>
              </a:rPr>
              <a:t>// </a:t>
            </a:r>
            <a:r>
              <a:rPr lang="ko-KR" altLang="en-US" sz="1200" b="0" i="1" dirty="0">
                <a:solidFill>
                  <a:srgbClr val="666666"/>
                </a:solidFill>
                <a:effectLst/>
                <a:latin typeface="D2Coding"/>
              </a:rPr>
              <a:t>값에 따라 </a:t>
            </a:r>
            <a:r>
              <a:rPr lang="en-US" altLang="ko-KR" sz="1200" b="0" i="1" dirty="0">
                <a:solidFill>
                  <a:srgbClr val="666666"/>
                </a:solidFill>
                <a:effectLst/>
                <a:latin typeface="D2Coding"/>
              </a:rPr>
              <a:t>%f</a:t>
            </a:r>
            <a:r>
              <a:rPr lang="ko-KR" altLang="en-US" sz="1200" b="0" i="1" dirty="0">
                <a:solidFill>
                  <a:srgbClr val="666666"/>
                </a:solidFill>
                <a:effectLst/>
                <a:latin typeface="D2Coding"/>
              </a:rPr>
              <a:t>나 </a:t>
            </a:r>
            <a:r>
              <a:rPr lang="en-US" altLang="ko-KR" sz="1200" b="0" i="1" dirty="0">
                <a:solidFill>
                  <a:srgbClr val="666666"/>
                </a:solidFill>
                <a:effectLst/>
                <a:latin typeface="D2Coding"/>
              </a:rPr>
              <a:t>%e</a:t>
            </a:r>
            <a:endParaRPr lang="ko-KR" altLang="en-US" sz="12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"%%g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를 사용한 결과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: %g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800080"/>
                </a:solidFill>
                <a:effectLst/>
                <a:latin typeface="D2Coding"/>
              </a:rPr>
              <a:t>0.00001234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    </a:t>
            </a:r>
            <a:r>
              <a:rPr lang="en-US" altLang="ko-KR" sz="1200" b="0" i="1" dirty="0">
                <a:solidFill>
                  <a:srgbClr val="666666"/>
                </a:solidFill>
                <a:effectLst/>
                <a:latin typeface="D2Coding"/>
              </a:rPr>
              <a:t>// </a:t>
            </a:r>
            <a:r>
              <a:rPr lang="ko-KR" altLang="en-US" sz="1200" b="0" i="1" dirty="0">
                <a:solidFill>
                  <a:srgbClr val="666666"/>
                </a:solidFill>
                <a:effectLst/>
                <a:latin typeface="D2Coding"/>
              </a:rPr>
              <a:t>값에 따라 </a:t>
            </a:r>
            <a:r>
              <a:rPr lang="en-US" altLang="ko-KR" sz="1200" b="0" i="1" dirty="0">
                <a:solidFill>
                  <a:srgbClr val="666666"/>
                </a:solidFill>
                <a:effectLst/>
                <a:latin typeface="D2Coding"/>
              </a:rPr>
              <a:t>%f</a:t>
            </a:r>
            <a:r>
              <a:rPr lang="ko-KR" altLang="en-US" sz="1200" b="0" i="1" dirty="0">
                <a:solidFill>
                  <a:srgbClr val="666666"/>
                </a:solidFill>
                <a:effectLst/>
                <a:latin typeface="D2Coding"/>
              </a:rPr>
              <a:t>나 </a:t>
            </a:r>
            <a:r>
              <a:rPr lang="en-US" altLang="ko-KR" sz="1200" b="0" i="1" dirty="0">
                <a:solidFill>
                  <a:srgbClr val="666666"/>
                </a:solidFill>
                <a:effectLst/>
                <a:latin typeface="D2Coding"/>
              </a:rPr>
              <a:t>%e</a:t>
            </a:r>
            <a:endParaRPr lang="ko-KR" altLang="en-US" sz="1200" b="0" i="0" dirty="0">
              <a:solidFill>
                <a:srgbClr val="575757"/>
              </a:solidFill>
              <a:effectLst/>
              <a:latin typeface="D2Coding"/>
            </a:endParaRPr>
          </a:p>
          <a:p>
            <a:pPr algn="l" latinLnBrk="1"/>
            <a:r>
              <a:rPr lang="en-US" altLang="ko-KR" sz="1200" b="0" i="0" dirty="0" err="1">
                <a:solidFill>
                  <a:srgbClr val="000066"/>
                </a:solidFill>
                <a:effectLst/>
                <a:latin typeface="D2Coding"/>
              </a:rPr>
              <a:t>printf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(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"%%G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D2Coding"/>
              </a:rPr>
              <a:t>를 사용한 결과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: %G</a:t>
            </a:r>
            <a:r>
              <a:rPr lang="en-US" altLang="ko-KR" sz="1200" b="1" i="0" dirty="0">
                <a:solidFill>
                  <a:srgbClr val="000099"/>
                </a:solidFill>
                <a:effectLst/>
                <a:latin typeface="D2Coding"/>
              </a:rPr>
              <a:t>\n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D2Coding"/>
              </a:rPr>
              <a:t>"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,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</a:t>
            </a:r>
            <a:r>
              <a:rPr lang="en-US" altLang="ko-KR" sz="1200" b="0" i="0" dirty="0">
                <a:solidFill>
                  <a:srgbClr val="800080"/>
                </a:solidFill>
                <a:effectLst/>
                <a:latin typeface="D2Coding"/>
              </a:rPr>
              <a:t>0.000001234</a:t>
            </a:r>
            <a:r>
              <a:rPr lang="en-US" altLang="ko-KR" sz="1200" b="0" i="0" dirty="0">
                <a:solidFill>
                  <a:srgbClr val="009900"/>
                </a:solidFill>
                <a:effectLst/>
                <a:latin typeface="D2Coding"/>
              </a:rPr>
              <a:t>)</a:t>
            </a:r>
            <a:r>
              <a:rPr lang="en-US" altLang="ko-KR" sz="1200" b="0" i="0" dirty="0">
                <a:solidFill>
                  <a:srgbClr val="339933"/>
                </a:solidFill>
                <a:effectLst/>
                <a:latin typeface="D2Coding"/>
              </a:rPr>
              <a:t>;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D2Coding"/>
              </a:rPr>
              <a:t>    </a:t>
            </a:r>
            <a:r>
              <a:rPr lang="en-US" altLang="ko-KR" sz="1200" b="0" i="1" dirty="0">
                <a:solidFill>
                  <a:srgbClr val="666666"/>
                </a:solidFill>
                <a:effectLst/>
                <a:latin typeface="D2Coding"/>
              </a:rPr>
              <a:t>// </a:t>
            </a:r>
            <a:r>
              <a:rPr lang="ko-KR" altLang="en-US" sz="1200" b="0" i="1" dirty="0">
                <a:solidFill>
                  <a:srgbClr val="666666"/>
                </a:solidFill>
                <a:effectLst/>
                <a:latin typeface="D2Coding"/>
              </a:rPr>
              <a:t>값에 따라 </a:t>
            </a:r>
            <a:r>
              <a:rPr lang="en-US" altLang="ko-KR" sz="1200" b="0" i="1" dirty="0">
                <a:solidFill>
                  <a:srgbClr val="666666"/>
                </a:solidFill>
                <a:effectLst/>
                <a:latin typeface="D2Coding"/>
              </a:rPr>
              <a:t>%f</a:t>
            </a:r>
            <a:r>
              <a:rPr lang="ko-KR" altLang="en-US" sz="1200" b="0" i="1" dirty="0">
                <a:solidFill>
                  <a:srgbClr val="666666"/>
                </a:solidFill>
                <a:effectLst/>
                <a:latin typeface="D2Coding"/>
              </a:rPr>
              <a:t>나 </a:t>
            </a:r>
            <a:r>
              <a:rPr lang="en-US" altLang="ko-KR" sz="1200" b="0" i="1" dirty="0">
                <a:solidFill>
                  <a:srgbClr val="666666"/>
                </a:solidFill>
                <a:effectLst/>
                <a:latin typeface="D2Coding"/>
              </a:rPr>
              <a:t>%E</a:t>
            </a:r>
            <a:endParaRPr lang="ko-KR" altLang="en-US" sz="1200" b="0" i="0" dirty="0">
              <a:solidFill>
                <a:srgbClr val="575757"/>
              </a:solidFill>
              <a:effectLst/>
              <a:latin typeface="D2Coding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ACAA6-1DAE-2EFA-C0F4-84445A272774}"/>
              </a:ext>
            </a:extLst>
          </p:cNvPr>
          <p:cNvSpPr txBox="1"/>
          <p:nvPr/>
        </p:nvSpPr>
        <p:spPr>
          <a:xfrm>
            <a:off x="6409189" y="4567597"/>
            <a:ext cx="57828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333333"/>
                </a:solidFill>
                <a:effectLst/>
                <a:latin typeface="notokr"/>
              </a:rPr>
              <a:t>실행 결과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%c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를 사용한 결과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: a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%s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를 사용한 결과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: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즐거운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언어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%f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를 사용한 결과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: 0.123456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%f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를 사용한 결과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: 0.123457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%o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를 사용한 결과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: 173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%x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를 사용한 결과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: 7b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%g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를 사용한 결과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: 0.001234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%g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를 사용한 결과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: 1.234e-05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%G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anum Gothic Coding"/>
              </a:rPr>
              <a:t>를 사용한 결과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anum Gothic Coding"/>
              </a:rPr>
              <a:t>: 1.234E-06</a:t>
            </a:r>
          </a:p>
        </p:txBody>
      </p:sp>
    </p:spTree>
    <p:extLst>
      <p:ext uri="{BB962C8B-B14F-4D97-AF65-F5344CB8AC3E}">
        <p14:creationId xmlns:p14="http://schemas.microsoft.com/office/powerpoint/2010/main" val="149396983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2631" y="602736"/>
            <a:ext cx="5557343" cy="7234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C/C++ </a:t>
            </a:r>
            <a:r>
              <a:rPr lang="ko-KR" altLang="en-US" b="1" dirty="0">
                <a:solidFill>
                  <a:srgbClr val="333333"/>
                </a:solidFill>
                <a:latin typeface="notokr"/>
              </a:rPr>
              <a:t>변수 생성 규칙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FAECC-EE89-FF8F-14AF-5E36574CD372}"/>
              </a:ext>
            </a:extLst>
          </p:cNvPr>
          <p:cNvSpPr txBox="1"/>
          <p:nvPr/>
        </p:nvSpPr>
        <p:spPr>
          <a:xfrm>
            <a:off x="1472632" y="1426128"/>
            <a:ext cx="737775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변수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(variable)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(variable)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란 데이터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(data)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를 저장하기 위해 프로그램에 의해 이름을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할당받은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메모리 공간을 의미합니다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즉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변수란 데이터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(data)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를 저장할 수 있는 메모리 공간을 의미하며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이렇게 저장된 값은 변경될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 숫자 표현에 관련된 변수는 정수형 변수와 실수형 변수로 구분할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또다시 정수형 변수는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char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int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long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 변수로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실수형 변수는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float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double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 변수로 나눌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또한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데이터가 저장된 메모리의 주소를 저장하고 처리하는 포인터 변수가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관련된 정보를 한 번에 묶어서 처리하는 사용자 정의 구조체 변수도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9561F-A3AA-EDDC-1F1D-E27CA4E41261}"/>
              </a:ext>
            </a:extLst>
          </p:cNvPr>
          <p:cNvSpPr txBox="1"/>
          <p:nvPr/>
        </p:nvSpPr>
        <p:spPr>
          <a:xfrm>
            <a:off x="1472631" y="3585214"/>
            <a:ext cx="73777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변수의 이름 생성 규칙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언어에서는 변수의 이름을 비교적 자유롭게 지을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하지만 변수의 이름은 해당 변수에 저장될 데이터의 의미를 잘 나타내도록 짓는 것이 가장 좋습니다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 변수의 이름을 생성할 때에 반드시 지켜야 하는 규칙은 다음과 같습니다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이름은 영문자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대소문자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),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숫자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언더스코어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(_)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로만 구성됩니다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이름은 숫자로 시작될 수 없습니다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 사이에는 공백을 포함할 수 없습니다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4.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이름으로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 미리 정의된 키워드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(keyword)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는 사용할 수 없습니다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853538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1862</Words>
  <Application>Microsoft Office PowerPoint</Application>
  <PresentationFormat>와이드스크린</PresentationFormat>
  <Paragraphs>209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D2Coding</vt:lpstr>
      <vt:lpstr>Nanum Gothic Coding</vt:lpstr>
      <vt:lpstr>notokr</vt:lpstr>
      <vt:lpstr>나눔고딕</vt:lpstr>
      <vt:lpstr>돋움체</vt:lpstr>
      <vt:lpstr>Arial</vt:lpstr>
      <vt:lpstr>Consolas</vt:lpstr>
      <vt:lpstr>Franklin Gothic Book</vt:lpstr>
      <vt:lpstr>자르기</vt:lpstr>
      <vt:lpstr>PowerPoint 프레젠테이션</vt:lpstr>
      <vt:lpstr>C/C++  의 특징</vt:lpstr>
      <vt:lpstr>C/C++  의 특징</vt:lpstr>
      <vt:lpstr>C/C++  의 특징</vt:lpstr>
      <vt:lpstr>C/C++ 표준 입출력</vt:lpstr>
      <vt:lpstr>C/C++ 상수</vt:lpstr>
      <vt:lpstr>C/C++ 이스케이프 시퀀스 </vt:lpstr>
      <vt:lpstr>C/C++ 서식 지정자</vt:lpstr>
      <vt:lpstr>C/C++ 변수 생성 규칙</vt:lpstr>
      <vt:lpstr>C/C++ 변수 생성</vt:lpstr>
      <vt:lpstr>C/C++ 변수 생성</vt:lpstr>
      <vt:lpstr>C/C++ 산술 연산자</vt:lpstr>
      <vt:lpstr>C/C++ 증감 연산자</vt:lpstr>
      <vt:lpstr>C/C++ 연산자 우선순위</vt:lpstr>
      <vt:lpstr>C/C++ 연산자 우선순위</vt:lpstr>
      <vt:lpstr>C/C++ 논리 연산자</vt:lpstr>
      <vt:lpstr>C/C++ 비교 연산자</vt:lpstr>
      <vt:lpstr>C/C++ 삼항 연산자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79</cp:revision>
  <dcterms:created xsi:type="dcterms:W3CDTF">2018-03-18T16:38:18Z</dcterms:created>
  <dcterms:modified xsi:type="dcterms:W3CDTF">2023-07-25T08:30:50Z</dcterms:modified>
  <cp:version>1000.0000.01</cp:version>
</cp:coreProperties>
</file>