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70" r:id="rId4"/>
    <p:sldId id="258" r:id="rId5"/>
    <p:sldId id="268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14" d="100"/>
          <a:sy n="114" d="100"/>
        </p:scale>
        <p:origin x="37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72334"/>
            <a:ext cx="6831673" cy="71333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/>
              <a:t>이름 </a:t>
            </a:r>
            <a:r>
              <a:rPr lang="en-US" altLang="ko-KR" sz="3600" dirty="0"/>
              <a:t>:  </a:t>
            </a:r>
            <a:r>
              <a:rPr lang="ko-KR" altLang="en-US" sz="3600" dirty="0"/>
              <a:t>이상우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3762099" cy="72345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python  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2663" y="2815126"/>
            <a:ext cx="7426674" cy="171492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800" b="0" i="0" dirty="0" err="1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파이썬은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 인터프리터 기반의 언어 이다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 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상대 적으로 쉬운 문법 </a:t>
            </a:r>
            <a:endParaRPr lang="en-US" altLang="ko-KR" sz="2800" b="0" i="0" dirty="0">
              <a:solidFill>
                <a:srgbClr val="2F2F2F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lvl="0">
              <a:defRPr/>
            </a:pPr>
            <a:r>
              <a:rPr lang="ko-KR" altLang="en-US" sz="2800" u="sng" dirty="0">
                <a:solidFill>
                  <a:srgbClr val="2F2F2F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다른 언어에 상대적으로 느린 속도</a:t>
            </a:r>
            <a:endParaRPr lang="ko-KR" altLang="en-US" sz="3200" u="sn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3762099" cy="72345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python  </a:t>
            </a:r>
            <a:r>
              <a:rPr lang="ko-KR" altLang="en-US" dirty="0"/>
              <a:t>의 특징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159EE0-5A7A-84ED-7D97-12462E0A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42" y="4189766"/>
            <a:ext cx="9782175" cy="1990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225479-93DE-CE69-CDC5-56EF97D00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42" y="1833267"/>
            <a:ext cx="77057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0644" y="551403"/>
            <a:ext cx="22752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/>
              <a:t>오류 찾기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63C8D54-CD8D-D4C6-569C-7E8B62EC4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85541"/>
              </p:ext>
            </p:extLst>
          </p:nvPr>
        </p:nvGraphicFramePr>
        <p:xfrm>
          <a:off x="1767296" y="1936474"/>
          <a:ext cx="6186170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3085">
                  <a:extLst>
                    <a:ext uri="{9D8B030D-6E8A-4147-A177-3AD203B41FA5}">
                      <a16:colId xmlns:a16="http://schemas.microsoft.com/office/drawing/2014/main" val="4015318313"/>
                    </a:ext>
                  </a:extLst>
                </a:gridCol>
                <a:gridCol w="3093085">
                  <a:extLst>
                    <a:ext uri="{9D8B030D-6E8A-4147-A177-3AD203B41FA5}">
                      <a16:colId xmlns:a16="http://schemas.microsoft.com/office/drawing/2014/main" val="3676869960"/>
                    </a:ext>
                  </a:extLst>
                </a:gridCol>
              </a:tblGrid>
              <a:tr h="1905684">
                <a:tc>
                  <a:txBody>
                    <a:bodyPr/>
                    <a:lstStyle/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MyProgram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x = 10;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int y = 20;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sun = 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합은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+ sum);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en-US" sz="1100" kern="0" dirty="0">
                          <a:effectLst/>
                        </a:rPr>
                        <a:t>[</a:t>
                      </a:r>
                      <a:r>
                        <a:rPr lang="ko-KR" sz="1100" kern="0" dirty="0">
                          <a:effectLst/>
                        </a:rPr>
                        <a:t>수정된 소스</a:t>
                      </a:r>
                      <a:r>
                        <a:rPr lang="en-US" sz="1100" kern="0" dirty="0">
                          <a:effectLst/>
                        </a:rPr>
                        <a:t>]</a:t>
                      </a:r>
                      <a:endParaRPr lang="ko-KR" sz="1000" kern="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646994"/>
                  </a:ext>
                </a:extLst>
              </a:tr>
            </a:tbl>
          </a:graphicData>
        </a:graphic>
      </p:graphicFrame>
      <p:sp>
        <p:nvSpPr>
          <p:cNvPr id="18" name="Rectangle 2">
            <a:extLst>
              <a:ext uri="{FF2B5EF4-FFF2-40B4-BE49-F238E27FC236}">
                <a16:creationId xmlns:a16="http://schemas.microsoft.com/office/drawing/2014/main" id="{3610FA1A-62A5-103A-997A-60517F00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296" y="1508967"/>
            <a:ext cx="362015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19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191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 프로그램에서 오류를 찾아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수정하시오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7F80E78-91BA-84C3-E8FB-C44F1AF14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43329"/>
              </p:ext>
            </p:extLst>
          </p:nvPr>
        </p:nvGraphicFramePr>
        <p:xfrm>
          <a:off x="1767296" y="4022611"/>
          <a:ext cx="6186170" cy="1905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3085">
                  <a:extLst>
                    <a:ext uri="{9D8B030D-6E8A-4147-A177-3AD203B41FA5}">
                      <a16:colId xmlns:a16="http://schemas.microsoft.com/office/drawing/2014/main" val="4015318313"/>
                    </a:ext>
                  </a:extLst>
                </a:gridCol>
                <a:gridCol w="3093085">
                  <a:extLst>
                    <a:ext uri="{9D8B030D-6E8A-4147-A177-3AD203B41FA5}">
                      <a16:colId xmlns:a16="http://schemas.microsoft.com/office/drawing/2014/main" val="3676869960"/>
                    </a:ext>
                  </a:extLst>
                </a:gridCol>
              </a:tblGrid>
              <a:tr h="1905684">
                <a:tc>
                  <a:txBody>
                    <a:bodyPr/>
                    <a:lstStyle/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mypy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def add(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return 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myclass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 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mypy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          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myclass.add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(1,2))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en-US" sz="1100" kern="0" dirty="0">
                          <a:effectLst/>
                        </a:rPr>
                        <a:t>[</a:t>
                      </a:r>
                      <a:r>
                        <a:rPr lang="ko-KR" sz="1100" kern="0" dirty="0">
                          <a:effectLst/>
                        </a:rPr>
                        <a:t>수정된 소스</a:t>
                      </a:r>
                      <a:r>
                        <a:rPr lang="en-US" sz="1100" kern="0" dirty="0">
                          <a:effectLst/>
                        </a:rPr>
                        <a:t>]</a:t>
                      </a:r>
                      <a:endParaRPr lang="ko-KR" sz="1000" kern="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64699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82" y="0"/>
            <a:ext cx="4036130" cy="709788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굴림체"/>
                <a:ea typeface="굴림체"/>
              </a:rPr>
              <a:t>실습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5043C75-417F-E24F-8A23-B02A06562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99" y="4690619"/>
            <a:ext cx="36201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19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실행 결과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9FB086-241A-0A2D-5971-DC420798E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56" y="1045711"/>
            <a:ext cx="8344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19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다음 코드 에서 오류를 수정 하고 아래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처럼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실행 되도록 코드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완성 하세요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04D003-36EE-36FB-D69C-AAF34197B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11" y="5278889"/>
            <a:ext cx="3219450" cy="533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E947D5-517E-C689-64BC-4BBA12B20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99" y="1750966"/>
            <a:ext cx="6867525" cy="2724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675" y="0"/>
            <a:ext cx="4036130" cy="709788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굴림체"/>
                <a:ea typeface="굴림체"/>
              </a:rPr>
              <a:t>실습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E78C6-67A5-FE99-F251-57709EB346A6}"/>
              </a:ext>
            </a:extLst>
          </p:cNvPr>
          <p:cNvSpPr txBox="1"/>
          <p:nvPr/>
        </p:nvSpPr>
        <p:spPr>
          <a:xfrm>
            <a:off x="704675" y="1253793"/>
            <a:ext cx="11487325" cy="2764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1"/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비행기를 나타내는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Plane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라는 이름의 클래스를 설계하라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Plane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클래스는 제작사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예를 들어서 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어버스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모델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(A380),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최대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승객수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(500)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를 필드로 가지고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lang="ko-KR" altLang="ko-KR" sz="14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 </a:t>
            </a:r>
            <a:endParaRPr lang="ko-KR" altLang="ko-KR" sz="14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(1) 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필드를 정의하라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모든 필드는 전용 멤버로 하라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lang="ko-KR" altLang="ko-KR" sz="14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(2) 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모든 필드에 대한 접근자와 설정자 메소드를 작성한다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lang="ko-KR" altLang="ko-KR" sz="14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(3) Plane 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클래스의 생성자를 정의하라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생성자 는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Plane class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의 필드를 매개변수로 가진다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.</a:t>
            </a:r>
            <a:endParaRPr lang="en-US" altLang="ko-KR" sz="14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(4)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PlaneTest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라는 이름의 클래스를 만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들고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 Plane 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객체</a:t>
            </a:r>
            <a:r>
              <a:rPr lang="ko-KR" altLang="en-US" sz="140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를 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생성하고 접근자와 설정자를 호출하여 보라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</a:p>
          <a:p>
            <a:pPr algn="just" latinLnBrk="1">
              <a:lnSpc>
                <a:spcPct val="16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(5) </a:t>
            </a:r>
            <a:r>
              <a:rPr lang="ko-KR" altLang="en-US" sz="140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지금까지 만들어진 객체들을 출력해 보라</a:t>
            </a:r>
            <a:r>
              <a:rPr lang="en-US" altLang="ko-KR" sz="140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4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60FDF0-96BD-3B90-0060-A10EA67E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61" y="4849226"/>
            <a:ext cx="1295400" cy="10287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47C519E-7375-42CC-A012-5F22B5102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75" y="4369653"/>
            <a:ext cx="36201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19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실행 결과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93177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0"/>
            <a:ext cx="4036130" cy="709788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굴림체"/>
                <a:ea typeface="굴림체"/>
              </a:rPr>
              <a:t>실습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FE5DB5-AB4C-00FE-B1BD-8C6239D8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3463"/>
              </p:ext>
            </p:extLst>
          </p:nvPr>
        </p:nvGraphicFramePr>
        <p:xfrm>
          <a:off x="1571780" y="3475863"/>
          <a:ext cx="2933700" cy="1114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1933760507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423684473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30459571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문자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메뉴명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단가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41236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 dirty="0">
                          <a:effectLst/>
                        </a:rPr>
                        <a:t>H </a:t>
                      </a:r>
                      <a:r>
                        <a:rPr lang="ko-KR" sz="1100" kern="0" dirty="0">
                          <a:effectLst/>
                        </a:rPr>
                        <a:t>또는 </a:t>
                      </a:r>
                      <a:r>
                        <a:rPr lang="en-US" sz="1100" kern="0" dirty="0">
                          <a:effectLst/>
                        </a:rPr>
                        <a:t>h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 dirty="0">
                          <a:effectLst/>
                        </a:rPr>
                        <a:t>햄버거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 dirty="0">
                          <a:effectLst/>
                        </a:rPr>
                        <a:t>2500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2435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 dirty="0">
                          <a:effectLst/>
                        </a:rPr>
                        <a:t>I </a:t>
                      </a:r>
                      <a:r>
                        <a:rPr lang="ko-KR" sz="1100" kern="0" dirty="0">
                          <a:effectLst/>
                        </a:rPr>
                        <a:t>또는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i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아이스크림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>
                          <a:effectLst/>
                        </a:rPr>
                        <a:t>1500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126178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>
                          <a:effectLst/>
                        </a:rPr>
                        <a:t>P </a:t>
                      </a:r>
                      <a:r>
                        <a:rPr lang="ko-KR" sz="1100" kern="0">
                          <a:effectLst/>
                        </a:rPr>
                        <a:t>또는 </a:t>
                      </a:r>
                      <a:r>
                        <a:rPr lang="en-US" sz="1100" kern="0">
                          <a:effectLst/>
                        </a:rPr>
                        <a:t>p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감자튀김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>
                          <a:effectLst/>
                        </a:rPr>
                        <a:t>3000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06087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>
                          <a:effectLst/>
                        </a:rPr>
                        <a:t>C </a:t>
                      </a:r>
                      <a:r>
                        <a:rPr lang="ko-KR" sz="1100" kern="0">
                          <a:effectLst/>
                        </a:rPr>
                        <a:t>또는 </a:t>
                      </a:r>
                      <a:r>
                        <a:rPr lang="en-US" sz="1100" kern="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 dirty="0">
                          <a:effectLst/>
                        </a:rPr>
                        <a:t>치킨조각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 dirty="0">
                          <a:effectLst/>
                        </a:rPr>
                        <a:t>1000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57413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79D26B4-2E9F-72EB-4820-5F37ECAB7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23" y="4845019"/>
            <a:ext cx="5377837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클래스에 대한 객체를 생성하고 테스트 하는 클래스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public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class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FastFoodTest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():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lang="en-US" altLang="ko-KR" sz="1100" b="0" i="0" dirty="0">
                <a:solidFill>
                  <a:srgbClr val="CB7832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100" b="0" i="0" dirty="0">
                <a:solidFill>
                  <a:srgbClr val="BABABA"/>
                </a:solidFill>
                <a:effectLst/>
                <a:latin typeface="Courier New" panose="02070309020205020404" pitchFamily="49" charset="0"/>
              </a:rPr>
              <a:t> __name__ == </a:t>
            </a:r>
            <a:r>
              <a:rPr lang="en-US" altLang="ko-KR" sz="1100" b="0" i="0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"__main__"</a:t>
            </a:r>
            <a:r>
              <a:rPr lang="en-US" altLang="ko-KR" sz="1100" b="0" i="0" dirty="0">
                <a:solidFill>
                  <a:srgbClr val="BABABA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	       </a:t>
            </a: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 객체  선언</a:t>
            </a:r>
            <a:endParaRPr lang="en-US" altLang="ko-KR" sz="800" dirty="0"/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메뉴 입력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–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문자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n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을 입력하면 </a:t>
            </a:r>
            <a:r>
              <a:rPr kumimoji="0" lang="ko-KR" altLang="en-US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반복문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종료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객체 생성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메뉴로 입력 받은 문자를 생성자 매개변수로 전달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사용자로부터 구입개수 입력 받아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costCal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 매개변수로 전달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 가격 출력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반복문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종료 후 거스름돈 계산하여 출력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676C6-E675-C65A-FC33-EA91BDB6D0EA}"/>
              </a:ext>
            </a:extLst>
          </p:cNvPr>
          <p:cNvSpPr txBox="1"/>
          <p:nvPr/>
        </p:nvSpPr>
        <p:spPr>
          <a:xfrm>
            <a:off x="903015" y="1236833"/>
            <a:ext cx="89573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class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():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필드 선언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메뉴명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(String),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단가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(int),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구입가격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(int)-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전용 멤버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35" indent="-635" algn="just" fontAlgn="base" latinLnBrk="0"/>
            <a:r>
              <a:rPr lang="en-US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		// </a:t>
            </a:r>
            <a:r>
              <a:rPr lang="ko-KR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생성자 </a:t>
            </a:r>
            <a:r>
              <a:rPr lang="en-US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– </a:t>
            </a:r>
            <a:r>
              <a:rPr lang="ko-KR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매개변수로 받은 문자를 </a:t>
            </a:r>
            <a:r>
              <a:rPr lang="en-US" altLang="ko-KR" sz="1000" kern="0" dirty="0" err="1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MenuProc</a:t>
            </a:r>
            <a:r>
              <a:rPr lang="en-US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클래스에 있는 메소드 매개변수로 전달하고 반환 받은 값을 필드로 초기화 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  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costCal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구입가격을 계산하여 필드에 저장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구입가격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=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단가 * 개수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개수는 매개변수로 받는다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반환값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없음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구입가격 필드에 대한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접근자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메소드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객체 내용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메뉴명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단가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을 문자열로 반환하는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toString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7D97D-A465-BA35-1835-7BBDB1F68149}"/>
              </a:ext>
            </a:extLst>
          </p:cNvPr>
          <p:cNvSpPr txBox="1"/>
          <p:nvPr/>
        </p:nvSpPr>
        <p:spPr>
          <a:xfrm>
            <a:off x="897423" y="709788"/>
            <a:ext cx="926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패스트푸드점 메뉴관리를 위한 클래스를 작성하고 테스트하는 프로그램을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작성하시오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5FB68-EE36-93A1-9B05-14C1A88DD1F6}"/>
              </a:ext>
            </a:extLst>
          </p:cNvPr>
          <p:cNvSpPr txBox="1"/>
          <p:nvPr/>
        </p:nvSpPr>
        <p:spPr>
          <a:xfrm>
            <a:off x="903015" y="2794930"/>
            <a:ext cx="697544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class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MenuProc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():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//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menuName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 정의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문자를 매개변수로 받아 메뉴명을 반환하는 정적 메소드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vaLue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 정의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문자를 매개변수로 받아 가격을 반환하는 정적 메소드  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2FD46D-42C4-47B4-B6C1-1FBF32DA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326" y="4494924"/>
            <a:ext cx="2707278" cy="2363076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209650BA-F87A-4AB7-BB60-69F2C83D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65" y="3959174"/>
            <a:ext cx="13922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19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실행 결과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142198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447</Words>
  <Application>Microsoft Office PowerPoint</Application>
  <PresentationFormat>와이드스크린</PresentationFormat>
  <Paragraphs>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굴림체</vt:lpstr>
      <vt:lpstr>나눔고딕</vt:lpstr>
      <vt:lpstr>맑은 고딕</vt:lpstr>
      <vt:lpstr>함초롬바탕</vt:lpstr>
      <vt:lpstr>Arial</vt:lpstr>
      <vt:lpstr>Courier New</vt:lpstr>
      <vt:lpstr>Franklin Gothic Book</vt:lpstr>
      <vt:lpstr>자르기</vt:lpstr>
      <vt:lpstr>PowerPoint 프레젠테이션</vt:lpstr>
      <vt:lpstr>python  의 특징</vt:lpstr>
      <vt:lpstr>python  의 특징</vt:lpstr>
      <vt:lpstr>PowerPoint 프레젠테이션</vt:lpstr>
      <vt:lpstr>실습</vt:lpstr>
      <vt:lpstr>실습</vt:lpstr>
      <vt:lpstr>실습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52</cp:revision>
  <dcterms:created xsi:type="dcterms:W3CDTF">2018-03-18T16:38:18Z</dcterms:created>
  <dcterms:modified xsi:type="dcterms:W3CDTF">2023-08-03T10:36:57Z</dcterms:modified>
  <cp:version>1000.0000.01</cp:version>
</cp:coreProperties>
</file>