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73" r:id="rId4"/>
    <p:sldId id="276" r:id="rId5"/>
    <p:sldId id="272" r:id="rId6"/>
    <p:sldId id="275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3" autoAdjust="0"/>
    <p:restoredTop sz="100000"/>
  </p:normalViewPr>
  <p:slideViewPr>
    <p:cSldViewPr snapToGrid="0">
      <p:cViewPr varScale="1">
        <p:scale>
          <a:sx n="114" d="100"/>
          <a:sy n="114" d="100"/>
        </p:scale>
        <p:origin x="3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72334"/>
            <a:ext cx="6831673" cy="71333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이름 </a:t>
            </a:r>
            <a:r>
              <a:rPr lang="en-US" altLang="ko-KR" sz="3600" dirty="0"/>
              <a:t>:  </a:t>
            </a:r>
            <a:r>
              <a:rPr lang="ko-KR" altLang="en-US" sz="3600" dirty="0"/>
              <a:t>이상우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064" y="423644"/>
            <a:ext cx="5629012" cy="723452"/>
          </a:xfrm>
        </p:spPr>
        <p:txBody>
          <a:bodyPr>
            <a:normAutofit/>
          </a:bodyPr>
          <a:lstStyle/>
          <a:p>
            <a:pPr algn="ctr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객체 지향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Light"/>
              </a:rPr>
              <a:t>언어의특징</a:t>
            </a:r>
            <a:endParaRPr lang="ko-KR" altLang="en-US" b="1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3064" y="1800058"/>
            <a:ext cx="11478936" cy="351017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2400" b="1" i="0" dirty="0">
                <a:solidFill>
                  <a:srgbClr val="000000"/>
                </a:solidFill>
                <a:effectLst/>
                <a:latin typeface="Noto Sans Light"/>
              </a:rPr>
              <a:t>1.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Noto Sans Light"/>
              </a:rPr>
              <a:t>코드의 재사용성이 높다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Noto Sans Light"/>
              </a:rPr>
              <a:t>.</a:t>
            </a:r>
            <a:br>
              <a:rPr lang="ko-KR" altLang="en-US" sz="2400" b="0" i="0" dirty="0">
                <a:solidFill>
                  <a:srgbClr val="000000"/>
                </a:solidFill>
                <a:effectLst/>
                <a:latin typeface="Noto Sans Light"/>
              </a:rPr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Light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Light"/>
              </a:rPr>
              <a:t>새로운 코드를 작성할 때 기존의 코드를 이용하여 쉽게 작성할 수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Light"/>
              </a:rPr>
              <a:t>.</a:t>
            </a:r>
            <a:br>
              <a:rPr lang="en-US" altLang="ko-KR" sz="2400" b="0" i="0" dirty="0">
                <a:solidFill>
                  <a:srgbClr val="000000"/>
                </a:solidFill>
                <a:effectLst/>
                <a:latin typeface="Noto Sans Light"/>
              </a:rPr>
            </a:br>
            <a:br>
              <a:rPr lang="en-US" altLang="ko-KR" sz="2400" b="0" i="0" dirty="0">
                <a:solidFill>
                  <a:srgbClr val="000000"/>
                </a:solidFill>
                <a:effectLst/>
                <a:latin typeface="Noto Sans Light"/>
              </a:rPr>
            </a:br>
            <a:r>
              <a:rPr lang="en-US" altLang="ko-KR" sz="2400" b="1" i="0" dirty="0">
                <a:solidFill>
                  <a:srgbClr val="000000"/>
                </a:solidFill>
                <a:effectLst/>
                <a:latin typeface="Noto Sans Light"/>
              </a:rPr>
              <a:t>2.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Noto Sans Light"/>
              </a:rPr>
              <a:t>코드의 관리가 용이하다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Noto Sans Light"/>
              </a:rPr>
              <a:t>.</a:t>
            </a:r>
            <a:br>
              <a:rPr lang="ko-KR" altLang="en-US" sz="2400" b="0" i="0" dirty="0">
                <a:solidFill>
                  <a:srgbClr val="000000"/>
                </a:solidFill>
                <a:effectLst/>
                <a:latin typeface="Noto Sans Light"/>
              </a:rPr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Light"/>
              </a:rPr>
              <a:t>: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Noto Sans Light"/>
              </a:rPr>
              <a:t>코드간의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Light"/>
              </a:rPr>
              <a:t> 관계를 이용해서 적은 노력으로 쉽게 코드를 변경 할 수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Light"/>
              </a:rPr>
              <a:t>.</a:t>
            </a:r>
            <a:br>
              <a:rPr lang="en-US" altLang="ko-KR" sz="2400" b="0" i="0" dirty="0">
                <a:solidFill>
                  <a:srgbClr val="000000"/>
                </a:solidFill>
                <a:effectLst/>
                <a:latin typeface="Noto Sans Light"/>
              </a:rPr>
            </a:br>
            <a:br>
              <a:rPr lang="en-US" altLang="ko-KR" sz="2400" b="0" i="0" dirty="0">
                <a:solidFill>
                  <a:srgbClr val="000000"/>
                </a:solidFill>
                <a:effectLst/>
                <a:latin typeface="Noto Sans Light"/>
              </a:rPr>
            </a:br>
            <a:r>
              <a:rPr lang="en-US" altLang="ko-KR" sz="2400" b="1" i="0" dirty="0">
                <a:solidFill>
                  <a:srgbClr val="000000"/>
                </a:solidFill>
                <a:effectLst/>
                <a:latin typeface="Noto Sans Light"/>
              </a:rPr>
              <a:t>3.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Noto Sans Light"/>
              </a:rPr>
              <a:t>신뢰성이 높은 프로그래밍을 가능하게 한다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Noto Sans Light"/>
              </a:rPr>
              <a:t>.</a:t>
            </a:r>
            <a:br>
              <a:rPr lang="ko-KR" altLang="en-US" sz="2400" b="0" i="0" dirty="0">
                <a:solidFill>
                  <a:srgbClr val="000000"/>
                </a:solidFill>
                <a:effectLst/>
                <a:latin typeface="Noto Sans Light"/>
              </a:rPr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Light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Light"/>
              </a:rPr>
              <a:t>제어자와 메서드를 이용해서 데이터를 보호하고 올바른 값을 유지하도록 하며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Light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Light"/>
              </a:rPr>
              <a:t>코드의 중복을 제거하여 코드의 불일치로 인한 오동작을 방지할 수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Light"/>
              </a:rPr>
              <a:t>.</a:t>
            </a:r>
            <a:endParaRPr lang="ko-KR" altLang="en-US" sz="3200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064" y="423644"/>
            <a:ext cx="5629012" cy="723452"/>
          </a:xfrm>
        </p:spPr>
        <p:txBody>
          <a:bodyPr>
            <a:norm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Class -&gt; self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란</a:t>
            </a:r>
            <a:r>
              <a:rPr lang="en-US" altLang="ko-KR" b="1" dirty="0">
                <a:solidFill>
                  <a:srgbClr val="000000"/>
                </a:solidFill>
                <a:latin typeface="Apple SD Gothic Neo"/>
              </a:rPr>
              <a:t>?</a:t>
            </a:r>
            <a:endParaRPr lang="en-US" altLang="ko-KR" b="1" i="0" dirty="0">
              <a:solidFill>
                <a:srgbClr val="000000"/>
              </a:solidFill>
              <a:effectLst/>
              <a:latin typeface="Apple SD Gothic Neo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3064" y="1642243"/>
            <a:ext cx="11478936" cy="1235181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3200" u="sng" dirty="0"/>
              <a:t>Self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-apple-system"/>
              </a:rPr>
              <a:t>는 클래스 인스턴스 이다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lvl="0">
              <a:defRPr/>
            </a:pPr>
            <a:r>
              <a:rPr lang="ko-KR" altLang="en-US" sz="2800" u="sng" dirty="0">
                <a:solidFill>
                  <a:srgbClr val="000000"/>
                </a:solidFill>
                <a:latin typeface="-apple-system"/>
              </a:rPr>
              <a:t>함수의 첫번째 인자 값은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-apple-system"/>
              </a:rPr>
              <a:t>self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-apple-system"/>
              </a:rPr>
              <a:t>여야 한다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F07BD-C349-E5FF-4E08-62F122B1BBB1}"/>
              </a:ext>
            </a:extLst>
          </p:cNvPr>
          <p:cNvSpPr txBox="1"/>
          <p:nvPr/>
        </p:nvSpPr>
        <p:spPr>
          <a:xfrm>
            <a:off x="713064" y="3565321"/>
            <a:ext cx="3615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class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Foo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: </a:t>
            </a:r>
          </a:p>
          <a:p>
            <a:r>
              <a:rPr lang="en-US" altLang="ko-KR" dirty="0">
                <a:solidFill>
                  <a:srgbClr val="444444"/>
                </a:solidFill>
                <a:latin typeface="SF Mono"/>
              </a:rPr>
              <a:t>	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def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func1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(): </a:t>
            </a:r>
          </a:p>
          <a:p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		print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"function 1"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 </a:t>
            </a:r>
          </a:p>
          <a:p>
            <a:r>
              <a:rPr lang="en-US" altLang="ko-KR" dirty="0">
                <a:solidFill>
                  <a:srgbClr val="444444"/>
                </a:solidFill>
                <a:latin typeface="SF Mono"/>
              </a:rPr>
              <a:t>	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def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func2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(self): </a:t>
            </a:r>
          </a:p>
          <a:p>
            <a:r>
              <a:rPr lang="en-US" altLang="ko-KR" dirty="0">
                <a:solidFill>
                  <a:srgbClr val="444444"/>
                </a:solidFill>
                <a:latin typeface="SF Mono"/>
              </a:rPr>
              <a:t>		</a:t>
            </a:r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print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"function 2"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A06E7-579B-41F3-2CD8-346BBE5CDD3B}"/>
              </a:ext>
            </a:extLst>
          </p:cNvPr>
          <p:cNvSpPr txBox="1"/>
          <p:nvPr/>
        </p:nvSpPr>
        <p:spPr>
          <a:xfrm>
            <a:off x="713064" y="5042649"/>
            <a:ext cx="13086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f = Foo() </a:t>
            </a: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f.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 func1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</a:t>
            </a: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f.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 func2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4C5EF-E7C1-EB16-C21D-4F2A14817F1B}"/>
              </a:ext>
            </a:extLst>
          </p:cNvPr>
          <p:cNvSpPr txBox="1"/>
          <p:nvPr/>
        </p:nvSpPr>
        <p:spPr>
          <a:xfrm>
            <a:off x="4541592" y="4362708"/>
            <a:ext cx="382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코드의 실행 결과는 어떠 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27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063" y="423644"/>
            <a:ext cx="7139031" cy="723452"/>
          </a:xfrm>
        </p:spPr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Class -&gt; </a:t>
            </a:r>
            <a:r>
              <a:rPr lang="en-US" altLang="ko-KR" b="1" i="0" dirty="0">
                <a:effectLst/>
                <a:latin typeface="Noto Sans KR"/>
              </a:rPr>
              <a:t>__</a:t>
            </a:r>
            <a:r>
              <a:rPr lang="en-US" altLang="ko-KR" b="1" i="0" dirty="0" err="1">
                <a:effectLst/>
                <a:latin typeface="Noto Sans KR"/>
              </a:rPr>
              <a:t>init</a:t>
            </a:r>
            <a:r>
              <a:rPr lang="en-US" altLang="ko-KR" b="1" i="0" dirty="0">
                <a:effectLst/>
                <a:latin typeface="Noto Sans KR"/>
              </a:rPr>
              <a:t>__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란</a:t>
            </a:r>
            <a:r>
              <a:rPr lang="en-US" altLang="ko-KR" b="1" dirty="0">
                <a:solidFill>
                  <a:srgbClr val="000000"/>
                </a:solidFill>
                <a:latin typeface="Apple SD Gothic Neo"/>
              </a:rPr>
              <a:t>?</a:t>
            </a:r>
            <a:endParaRPr lang="en-US" altLang="ko-KR" b="1" i="0" dirty="0">
              <a:solidFill>
                <a:srgbClr val="000000"/>
              </a:solidFill>
              <a:effectLst/>
              <a:latin typeface="Apple SD Gothic Neo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3064" y="1859691"/>
            <a:ext cx="11478936" cy="1235181"/>
          </a:xfrm>
        </p:spPr>
        <p:txBody>
          <a:bodyPr>
            <a:no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Noto Sans KR"/>
              </a:rPr>
              <a:t>컨스트럭터라고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 불리는 초기화를 위한 함수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(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메소드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)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인스턴스화를 실시할 때 반드시 처음에 호출되는 특수한 함수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오브젝트 생성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(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인스턴스를 생성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)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과 관련하여 데이터의 초기를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F07BD-C349-E5FF-4E08-62F122B1BBB1}"/>
              </a:ext>
            </a:extLst>
          </p:cNvPr>
          <p:cNvSpPr txBox="1"/>
          <p:nvPr/>
        </p:nvSpPr>
        <p:spPr>
          <a:xfrm>
            <a:off x="713063" y="3565321"/>
            <a:ext cx="47146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class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Foo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: </a:t>
            </a:r>
          </a:p>
          <a:p>
            <a:r>
              <a:rPr lang="en-US" altLang="ko-KR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	def</a:t>
            </a:r>
            <a:r>
              <a:rPr lang="en-US" altLang="ko-KR" b="0" i="0" dirty="0">
                <a:solidFill>
                  <a:srgbClr val="61AEEE"/>
                </a:solidFill>
                <a:effectLst/>
                <a:latin typeface="Courier New" panose="02070309020205020404" pitchFamily="49" charset="0"/>
              </a:rPr>
              <a:t> __</a:t>
            </a:r>
            <a:r>
              <a:rPr lang="en-US" altLang="ko-KR" b="0" i="0" dirty="0" err="1">
                <a:solidFill>
                  <a:srgbClr val="61AEEE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altLang="ko-KR" b="0" i="0" dirty="0">
                <a:solidFill>
                  <a:srgbClr val="61AEEE"/>
                </a:solidFill>
                <a:effectLst/>
                <a:latin typeface="Courier New" panose="02070309020205020404" pitchFamily="49" charset="0"/>
              </a:rPr>
              <a:t>__(</a:t>
            </a:r>
            <a:r>
              <a:rPr lang="en-US" altLang="ko-KR" b="0" i="0" dirty="0" err="1"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self,</a:t>
            </a:r>
            <a:r>
              <a:rPr lang="en-US" altLang="ko-KR" dirty="0" err="1">
                <a:solidFill>
                  <a:srgbClr val="61AEEE"/>
                </a:solidFill>
                <a:latin typeface="Courier New" panose="02070309020205020404" pitchFamily="49" charset="0"/>
              </a:rPr>
              <a:t>mag</a:t>
            </a:r>
            <a:r>
              <a:rPr lang="en-US" altLang="ko-KR" b="0" i="0" dirty="0">
                <a:solidFill>
                  <a:srgbClr val="61AEEE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61AEEE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dirty="0" err="1">
                <a:solidFill>
                  <a:srgbClr val="61AEEE"/>
                </a:solidFill>
                <a:latin typeface="Courier New" panose="02070309020205020404" pitchFamily="49" charset="0"/>
              </a:rPr>
              <a:t>slef.mag</a:t>
            </a:r>
            <a:r>
              <a:rPr lang="ko-KR" altLang="en-US" dirty="0">
                <a:solidFill>
                  <a:srgbClr val="61AEEE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61AEEE"/>
                </a:solidFill>
                <a:latin typeface="Courier New" panose="02070309020205020404" pitchFamily="49" charset="0"/>
              </a:rPr>
              <a:t>= mag</a:t>
            </a:r>
            <a:r>
              <a:rPr lang="ko-KR" altLang="en-US" dirty="0">
                <a:solidFill>
                  <a:srgbClr val="61AEEE"/>
                </a:solidFill>
                <a:latin typeface="Courier New" panose="02070309020205020404" pitchFamily="49" charset="0"/>
              </a:rPr>
              <a:t> </a:t>
            </a:r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r>
              <a:rPr lang="en-US" altLang="ko-KR" dirty="0">
                <a:solidFill>
                  <a:srgbClr val="444444"/>
                </a:solidFill>
                <a:latin typeface="SF Mono"/>
              </a:rPr>
              <a:t>	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def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func2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(self): </a:t>
            </a:r>
          </a:p>
          <a:p>
            <a:r>
              <a:rPr lang="en-US" altLang="ko-KR" dirty="0">
                <a:solidFill>
                  <a:srgbClr val="444444"/>
                </a:solidFill>
                <a:latin typeface="SF Mono"/>
              </a:rPr>
              <a:t>		</a:t>
            </a:r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print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en-US" altLang="ko-KR" dirty="0" err="1">
                <a:solidFill>
                  <a:srgbClr val="61AEEE"/>
                </a:solidFill>
                <a:latin typeface="Courier New" panose="02070309020205020404" pitchFamily="49" charset="0"/>
              </a:rPr>
              <a:t>slef.mag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A06E7-579B-41F3-2CD8-346BBE5CDD3B}"/>
              </a:ext>
            </a:extLst>
          </p:cNvPr>
          <p:cNvSpPr txBox="1"/>
          <p:nvPr/>
        </p:nvSpPr>
        <p:spPr>
          <a:xfrm>
            <a:off x="713063" y="5396768"/>
            <a:ext cx="64763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f = Foo(“hello world”) #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이때</a:t>
            </a:r>
            <a:r>
              <a:rPr lang="en-US" altLang="ko-KR" b="0" i="0" dirty="0">
                <a:solidFill>
                  <a:srgbClr val="61AEEE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ko-KR" b="0" i="0" dirty="0" err="1">
                <a:solidFill>
                  <a:srgbClr val="61AEEE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altLang="ko-KR" b="0" i="0" dirty="0">
                <a:solidFill>
                  <a:srgbClr val="61AEEE"/>
                </a:solidFill>
                <a:effectLst/>
                <a:latin typeface="Courier New" panose="02070309020205020404" pitchFamily="49" charset="0"/>
              </a:rPr>
              <a:t>__ </a:t>
            </a:r>
            <a:r>
              <a:rPr lang="ko-KR" altLang="en-US" b="0" i="0" dirty="0">
                <a:solidFill>
                  <a:srgbClr val="61AEEE"/>
                </a:solidFill>
                <a:effectLst/>
                <a:latin typeface="Courier New" panose="02070309020205020404" pitchFamily="49" charset="0"/>
              </a:rPr>
              <a:t>이 실행 된다</a:t>
            </a:r>
            <a:r>
              <a:rPr lang="en-US" altLang="ko-KR" b="0" i="0" dirty="0">
                <a:solidFill>
                  <a:srgbClr val="61AE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f.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 func2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53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0"/>
            <a:ext cx="4036130" cy="709788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굴림체"/>
                <a:ea typeface="굴림체"/>
              </a:rPr>
              <a:t>실습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FE5DB5-AB4C-00FE-B1BD-8C6239D8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3463"/>
              </p:ext>
            </p:extLst>
          </p:nvPr>
        </p:nvGraphicFramePr>
        <p:xfrm>
          <a:off x="1571780" y="3475863"/>
          <a:ext cx="2933700" cy="1114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1933760507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423684473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30459571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문자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메뉴명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단가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41236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H </a:t>
                      </a:r>
                      <a:r>
                        <a:rPr lang="ko-KR" sz="1100" kern="0" dirty="0">
                          <a:effectLst/>
                        </a:rPr>
                        <a:t>또는 </a:t>
                      </a:r>
                      <a:r>
                        <a:rPr lang="en-US" sz="1100" kern="0" dirty="0">
                          <a:effectLst/>
                        </a:rPr>
                        <a:t>h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 dirty="0">
                          <a:effectLst/>
                        </a:rPr>
                        <a:t>햄버거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2500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2435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I </a:t>
                      </a:r>
                      <a:r>
                        <a:rPr lang="ko-KR" sz="1100" kern="0" dirty="0">
                          <a:effectLst/>
                        </a:rPr>
                        <a:t>또는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i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아이스크림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1500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26178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P </a:t>
                      </a:r>
                      <a:r>
                        <a:rPr lang="ko-KR" sz="1100" kern="0">
                          <a:effectLst/>
                        </a:rPr>
                        <a:t>또는 </a:t>
                      </a:r>
                      <a:r>
                        <a:rPr lang="en-US" sz="1100" kern="0">
                          <a:effectLst/>
                        </a:rPr>
                        <a:t>p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감자튀김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3000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0608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C </a:t>
                      </a:r>
                      <a:r>
                        <a:rPr lang="ko-KR" sz="1100" kern="0">
                          <a:effectLst/>
                        </a:rPr>
                        <a:t>또는 </a:t>
                      </a: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 dirty="0">
                          <a:effectLst/>
                        </a:rPr>
                        <a:t>치킨조각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1000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57413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79D26B4-2E9F-72EB-4820-5F37ECAB7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23" y="4845019"/>
            <a:ext cx="5377837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클래스에 대한 객체를 생성하고 테스트 하는 클래스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public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class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FastFoodTest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():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lang="en-US" altLang="ko-KR" sz="1100" b="0" i="0" dirty="0">
                <a:solidFill>
                  <a:srgbClr val="CB7832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100" b="0" i="0" dirty="0">
                <a:solidFill>
                  <a:srgbClr val="BABABA"/>
                </a:solidFill>
                <a:effectLst/>
                <a:latin typeface="Courier New" panose="02070309020205020404" pitchFamily="49" charset="0"/>
              </a:rPr>
              <a:t> __name__ == </a:t>
            </a:r>
            <a:r>
              <a:rPr lang="en-US" altLang="ko-KR" sz="1100" b="0" i="0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"__main__"</a:t>
            </a:r>
            <a:r>
              <a:rPr lang="en-US" altLang="ko-KR" sz="1100" b="0" i="0" dirty="0">
                <a:solidFill>
                  <a:srgbClr val="BABABA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	       </a:t>
            </a: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 객체  선언</a:t>
            </a:r>
            <a:endParaRPr lang="en-US" altLang="ko-KR" sz="800" dirty="0"/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 입력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–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문자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n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입력하면 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반복문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종료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객체 생성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메뉴로 입력 받은 문자를 생성자 매개변수로 전달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사용자로부터 구입개수 입력 받아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costCal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매개변수로 전달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 가격 출력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반복문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종료 후 거스름돈 계산하여 출력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676C6-E675-C65A-FC33-EA91BDB6D0EA}"/>
              </a:ext>
            </a:extLst>
          </p:cNvPr>
          <p:cNvSpPr txBox="1"/>
          <p:nvPr/>
        </p:nvSpPr>
        <p:spPr>
          <a:xfrm>
            <a:off x="903015" y="1236833"/>
            <a:ext cx="89573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class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():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필드 선언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메뉴명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(String),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단가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(int),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(int)-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전용 멤버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35" indent="-635" algn="just" fontAlgn="base" latinLnBrk="0"/>
            <a:r>
              <a:rPr lang="en-US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		// </a:t>
            </a:r>
            <a:r>
              <a:rPr lang="ko-KR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생성자 </a:t>
            </a:r>
            <a:r>
              <a:rPr lang="en-US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– </a:t>
            </a:r>
            <a:r>
              <a:rPr lang="ko-KR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매개변수로 받은 문자를 </a:t>
            </a:r>
            <a:r>
              <a:rPr lang="en-US" altLang="ko-KR" sz="1000" kern="0" dirty="0" err="1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MenuProc</a:t>
            </a:r>
            <a:r>
              <a:rPr lang="en-US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클래스에 있는 메소드 매개변수로 전달하고 반환 받은 값을 필드로 초기화 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 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costCal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구입가격을 계산하여 필드에 저장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=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단가 * 개수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개수는 매개변수로 받는다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반환값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없음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 필드에 대한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접근자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메소드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객체 내용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메뉴명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단가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문자열로 반환하는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toString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7D97D-A465-BA35-1835-7BBDB1F68149}"/>
              </a:ext>
            </a:extLst>
          </p:cNvPr>
          <p:cNvSpPr txBox="1"/>
          <p:nvPr/>
        </p:nvSpPr>
        <p:spPr>
          <a:xfrm>
            <a:off x="897423" y="709788"/>
            <a:ext cx="926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패스트푸드점 메뉴관리를 위한 클래스를 작성하고 테스트하는 프로그램을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작성하시오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5FB68-EE36-93A1-9B05-14C1A88DD1F6}"/>
              </a:ext>
            </a:extLst>
          </p:cNvPr>
          <p:cNvSpPr txBox="1"/>
          <p:nvPr/>
        </p:nvSpPr>
        <p:spPr>
          <a:xfrm>
            <a:off x="903015" y="2794930"/>
            <a:ext cx="697544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class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MenuProc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():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//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menuName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정의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문자를 매개변수로 받아 메뉴명을 반환하는 정적 메소드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vaLue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정의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문자를 매개변수로 받아 가격을 반환하는 정적 메소드  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2FD46D-42C4-47B4-B6C1-1FBF32DA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326" y="4494924"/>
            <a:ext cx="2707278" cy="236307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09650BA-F87A-4AB7-BB60-69F2C83D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65" y="3959174"/>
            <a:ext cx="1392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실행 결과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142198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3BFDCF-FD4C-A52C-6619-121515080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04" y="568192"/>
            <a:ext cx="7311542" cy="3758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84A8C-53A7-F5F8-EB36-B8E99EA36CCC}"/>
              </a:ext>
            </a:extLst>
          </p:cNvPr>
          <p:cNvSpPr txBox="1"/>
          <p:nvPr/>
        </p:nvSpPr>
        <p:spPr>
          <a:xfrm>
            <a:off x="718457" y="4453311"/>
            <a:ext cx="114735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5C5C5C"/>
                </a:solidFill>
                <a:effectLst/>
                <a:latin typeface="Spoqa Han Sans"/>
              </a:rPr>
              <a:t>장점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5C5C5C"/>
                </a:solidFill>
                <a:effectLst/>
                <a:latin typeface="Spoqa Han Sans"/>
              </a:rPr>
              <a:t>구현이 매우 간단</a:t>
            </a:r>
            <a:r>
              <a:rPr lang="en-US" altLang="ko-KR" sz="1400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sz="1400" b="0" i="0" dirty="0">
                <a:solidFill>
                  <a:srgbClr val="5C5C5C"/>
                </a:solidFill>
                <a:effectLst/>
                <a:latin typeface="Spoqa Han Sans"/>
              </a:rPr>
              <a:t>소스코드가 직관적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5C5C5C"/>
                </a:solidFill>
                <a:effectLst/>
                <a:latin typeface="Spoqa Han Sans"/>
              </a:rPr>
              <a:t>제자리 정렬 → </a:t>
            </a:r>
            <a:r>
              <a:rPr lang="ko-KR" altLang="en-US" sz="1400" b="0" i="0" dirty="0" err="1">
                <a:solidFill>
                  <a:srgbClr val="5C5C5C"/>
                </a:solidFill>
                <a:effectLst/>
                <a:latin typeface="Spoqa Han Sans"/>
              </a:rPr>
              <a:t>공간복잡도</a:t>
            </a:r>
            <a:r>
              <a:rPr lang="ko-KR" altLang="en-US" sz="1400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en-US" altLang="ko-KR" sz="1400" b="0" i="0" dirty="0">
                <a:solidFill>
                  <a:srgbClr val="5C5C5C"/>
                </a:solidFill>
                <a:effectLst/>
                <a:latin typeface="Spoqa Han Sans"/>
              </a:rPr>
              <a:t>O(n)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5C5C5C"/>
                </a:solidFill>
                <a:effectLst/>
                <a:latin typeface="Spoqa Han Sans"/>
              </a:rPr>
              <a:t>별도의 메모리를 사용하지 않음</a:t>
            </a:r>
            <a:endParaRPr lang="en-US" altLang="ko-KR" sz="1400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5C5C5C"/>
                </a:solidFill>
                <a:effectLst/>
                <a:latin typeface="Spoqa Han Sans"/>
              </a:rPr>
              <a:t>단점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 err="1">
                <a:solidFill>
                  <a:srgbClr val="5C5C5C"/>
                </a:solidFill>
                <a:effectLst/>
                <a:latin typeface="Spoqa Han Sans"/>
              </a:rPr>
              <a:t>시간복잡도가</a:t>
            </a:r>
            <a:r>
              <a:rPr lang="ko-KR" altLang="en-US" sz="1400" b="0" i="0" dirty="0">
                <a:solidFill>
                  <a:srgbClr val="5C5C5C"/>
                </a:solidFill>
                <a:effectLst/>
                <a:latin typeface="Spoqa Han Sans"/>
              </a:rPr>
              <a:t> 최악</a:t>
            </a:r>
            <a:r>
              <a:rPr lang="en-US" altLang="ko-KR" sz="1400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sz="1400" b="0" i="0" dirty="0">
                <a:solidFill>
                  <a:srgbClr val="5C5C5C"/>
                </a:solidFill>
                <a:effectLst/>
                <a:latin typeface="Spoqa Han Sans"/>
              </a:rPr>
              <a:t>최선</a:t>
            </a:r>
            <a:r>
              <a:rPr lang="en-US" altLang="ko-KR" sz="1400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sz="1400" b="0" i="0" dirty="0">
                <a:solidFill>
                  <a:srgbClr val="5C5C5C"/>
                </a:solidFill>
                <a:effectLst/>
                <a:latin typeface="Spoqa Han Sans"/>
              </a:rPr>
              <a:t>평균 모두 </a:t>
            </a:r>
            <a:r>
              <a:rPr lang="en-US" altLang="ko-KR" sz="1400" b="0" i="0" dirty="0">
                <a:solidFill>
                  <a:srgbClr val="5C5C5C"/>
                </a:solidFill>
                <a:effectLst/>
                <a:latin typeface="Spoqa Han Sans"/>
              </a:rPr>
              <a:t>O(n^2)</a:t>
            </a:r>
            <a:r>
              <a:rPr lang="ko-KR" altLang="en-US" sz="1400" b="0" i="0" dirty="0">
                <a:solidFill>
                  <a:srgbClr val="5C5C5C"/>
                </a:solidFill>
                <a:effectLst/>
                <a:latin typeface="Spoqa Han Sans"/>
              </a:rPr>
              <a:t>으로</a:t>
            </a:r>
            <a:r>
              <a:rPr lang="en-US" altLang="ko-KR" sz="1400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sz="1400" b="0" i="0" dirty="0">
                <a:solidFill>
                  <a:srgbClr val="5C5C5C"/>
                </a:solidFill>
                <a:effectLst/>
                <a:latin typeface="Spoqa Han Sans"/>
              </a:rPr>
              <a:t>굉장히 비효율적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5C5C5C"/>
                </a:solidFill>
                <a:effectLst/>
                <a:latin typeface="Spoqa Han Sans"/>
              </a:rPr>
              <a:t>특정 요소가 최종 정렬 위치에 있는 경우라도 교환이 </a:t>
            </a:r>
            <a:r>
              <a:rPr lang="ko-KR" altLang="en-US" sz="1400" b="0" i="0" dirty="0" err="1">
                <a:solidFill>
                  <a:srgbClr val="5C5C5C"/>
                </a:solidFill>
                <a:effectLst/>
                <a:latin typeface="Spoqa Han Sans"/>
              </a:rPr>
              <a:t>일어남</a:t>
            </a:r>
            <a:endParaRPr lang="ko-KR" altLang="en-US" sz="1400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5C5C5C"/>
                </a:solidFill>
                <a:effectLst/>
                <a:latin typeface="Spoqa Han Sans"/>
              </a:rPr>
              <a:t>일반적으로 자료의 교환 작업</a:t>
            </a:r>
            <a:r>
              <a:rPr lang="en-US" altLang="ko-KR" sz="1400" b="0" i="0" dirty="0">
                <a:solidFill>
                  <a:srgbClr val="5C5C5C"/>
                </a:solidFill>
                <a:effectLst/>
                <a:latin typeface="Spoqa Han Sans"/>
              </a:rPr>
              <a:t>(SWAP)</a:t>
            </a:r>
            <a:r>
              <a:rPr lang="ko-KR" altLang="en-US" sz="1400" b="0" i="0" dirty="0">
                <a:solidFill>
                  <a:srgbClr val="5C5C5C"/>
                </a:solidFill>
                <a:effectLst/>
                <a:latin typeface="Spoqa Han Sans"/>
              </a:rPr>
              <a:t>이 자료의 이동 작업</a:t>
            </a:r>
            <a:r>
              <a:rPr lang="en-US" altLang="ko-KR" sz="1400" b="0" i="0" dirty="0">
                <a:solidFill>
                  <a:srgbClr val="5C5C5C"/>
                </a:solidFill>
                <a:effectLst/>
                <a:latin typeface="Spoqa Han Sans"/>
              </a:rPr>
              <a:t>(MOVE)</a:t>
            </a:r>
            <a:r>
              <a:rPr lang="ko-KR" altLang="en-US" sz="1400" b="0" i="0" dirty="0">
                <a:solidFill>
                  <a:srgbClr val="5C5C5C"/>
                </a:solidFill>
                <a:effectLst/>
                <a:latin typeface="Spoqa Han Sans"/>
              </a:rPr>
              <a:t>보다 더 복잡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496D2A6-37B8-ADD3-7F0E-E3442555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640" y="4629481"/>
            <a:ext cx="4067360" cy="6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2276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4D7D97D-A465-BA35-1835-7BBDB1F68149}"/>
              </a:ext>
            </a:extLst>
          </p:cNvPr>
          <p:cNvSpPr txBox="1"/>
          <p:nvPr/>
        </p:nvSpPr>
        <p:spPr>
          <a:xfrm>
            <a:off x="1140704" y="684620"/>
            <a:ext cx="926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정렬 알고리즘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버블 정렬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76B74-027F-F9B7-B27E-5F556039B83D}"/>
              </a:ext>
            </a:extLst>
          </p:cNvPr>
          <p:cNvSpPr txBox="1"/>
          <p:nvPr/>
        </p:nvSpPr>
        <p:spPr>
          <a:xfrm>
            <a:off x="1140704" y="1367134"/>
            <a:ext cx="89047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서로 인접한 두 원소를 검사해 정렬하는 알고리즘 ⇒ </a:t>
            </a:r>
            <a:r>
              <a:rPr lang="ko-KR" altLang="en-US" b="1" i="0" dirty="0">
                <a:solidFill>
                  <a:srgbClr val="5C5C5C"/>
                </a:solidFill>
                <a:effectLst/>
                <a:latin typeface="Spoqa Han Sans"/>
              </a:rPr>
              <a:t>인접한 </a:t>
            </a:r>
            <a:r>
              <a:rPr lang="en-US" altLang="ko-KR" b="1" i="0" dirty="0">
                <a:solidFill>
                  <a:srgbClr val="5C5C5C"/>
                </a:solidFill>
                <a:effectLst/>
                <a:latin typeface="Spoqa Han Sans"/>
              </a:rPr>
              <a:t>2</a:t>
            </a:r>
            <a:r>
              <a:rPr lang="ko-KR" altLang="en-US" b="1" i="0" dirty="0">
                <a:solidFill>
                  <a:srgbClr val="5C5C5C"/>
                </a:solidFill>
                <a:effectLst/>
                <a:latin typeface="Spoqa Han Sans"/>
              </a:rPr>
              <a:t>개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의 원소의 대소를   비교해 크기가 원하는 순서대로 되어 있지 않으면 서로 교환</a:t>
            </a:r>
          </a:p>
          <a:p>
            <a:pPr algn="l"/>
            <a:r>
              <a:rPr lang="en-US" altLang="ko-KR" b="0" i="0" dirty="0">
                <a:solidFill>
                  <a:srgbClr val="353638"/>
                </a:solidFill>
                <a:effectLst/>
                <a:latin typeface="Noto Sans KR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200254-15E4-BA42-0F50-6DAA68969603}"/>
              </a:ext>
            </a:extLst>
          </p:cNvPr>
          <p:cNvSpPr txBox="1"/>
          <p:nvPr/>
        </p:nvSpPr>
        <p:spPr>
          <a:xfrm>
            <a:off x="1140704" y="2371608"/>
            <a:ext cx="412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오름차순 정렬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120FB243-21E3-8D4C-D3DA-FA0230659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02378"/>
              </p:ext>
            </p:extLst>
          </p:nvPr>
        </p:nvGraphicFramePr>
        <p:xfrm>
          <a:off x="1140704" y="3017939"/>
          <a:ext cx="34711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30">
                  <a:extLst>
                    <a:ext uri="{9D8B030D-6E8A-4147-A177-3AD203B41FA5}">
                      <a16:colId xmlns:a16="http://schemas.microsoft.com/office/drawing/2014/main" val="380080737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168015557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443463388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405618955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26892795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164044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5527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2B0A34F-69C6-FA9A-DF74-231CF5CE5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13376"/>
              </p:ext>
            </p:extLst>
          </p:nvPr>
        </p:nvGraphicFramePr>
        <p:xfrm>
          <a:off x="1140704" y="3813061"/>
          <a:ext cx="34711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30">
                  <a:extLst>
                    <a:ext uri="{9D8B030D-6E8A-4147-A177-3AD203B41FA5}">
                      <a16:colId xmlns:a16="http://schemas.microsoft.com/office/drawing/2014/main" val="380080737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168015557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443463388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405618955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26892795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164044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55272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E5A41A-83B7-96E5-63C9-CC6D5600BB6B}"/>
              </a:ext>
            </a:extLst>
          </p:cNvPr>
          <p:cNvCxnSpPr>
            <a:cxnSpLocks/>
          </p:cNvCxnSpPr>
          <p:nvPr/>
        </p:nvCxnSpPr>
        <p:spPr>
          <a:xfrm>
            <a:off x="1392572" y="3388779"/>
            <a:ext cx="453006" cy="424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486D2B-7F7A-3461-326C-CF14753083C8}"/>
              </a:ext>
            </a:extLst>
          </p:cNvPr>
          <p:cNvCxnSpPr>
            <a:cxnSpLocks/>
          </p:cNvCxnSpPr>
          <p:nvPr/>
        </p:nvCxnSpPr>
        <p:spPr>
          <a:xfrm>
            <a:off x="1392572" y="3357327"/>
            <a:ext cx="1199626" cy="4557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E925DC-17C8-62E5-4DB0-4B2BEB88A95B}"/>
              </a:ext>
            </a:extLst>
          </p:cNvPr>
          <p:cNvCxnSpPr>
            <a:cxnSpLocks/>
          </p:cNvCxnSpPr>
          <p:nvPr/>
        </p:nvCxnSpPr>
        <p:spPr>
          <a:xfrm>
            <a:off x="1392572" y="3347512"/>
            <a:ext cx="1812022" cy="46554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290C3C9-A44F-8FA2-0486-76824D417FCC}"/>
              </a:ext>
            </a:extLst>
          </p:cNvPr>
          <p:cNvCxnSpPr>
            <a:cxnSpLocks/>
          </p:cNvCxnSpPr>
          <p:nvPr/>
        </p:nvCxnSpPr>
        <p:spPr>
          <a:xfrm>
            <a:off x="1459684" y="3341425"/>
            <a:ext cx="2273218" cy="4655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A08E979-2A2E-E7DA-55C1-9B927BCE83C1}"/>
              </a:ext>
            </a:extLst>
          </p:cNvPr>
          <p:cNvCxnSpPr>
            <a:cxnSpLocks/>
          </p:cNvCxnSpPr>
          <p:nvPr/>
        </p:nvCxnSpPr>
        <p:spPr>
          <a:xfrm>
            <a:off x="1412614" y="3365102"/>
            <a:ext cx="2928589" cy="43578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BFA045B-15AD-13D9-8D94-BB37A914E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59385"/>
              </p:ext>
            </p:extLst>
          </p:nvPr>
        </p:nvGraphicFramePr>
        <p:xfrm>
          <a:off x="1140704" y="4608183"/>
          <a:ext cx="34711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30">
                  <a:extLst>
                    <a:ext uri="{9D8B030D-6E8A-4147-A177-3AD203B41FA5}">
                      <a16:colId xmlns:a16="http://schemas.microsoft.com/office/drawing/2014/main" val="380080737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168015557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443463388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405618955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26892795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164044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55272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B6D03AD-9244-B545-0FD8-3ED207A2B1D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876294" y="4183901"/>
            <a:ext cx="0" cy="42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AAC5D12-B1E0-A377-E0CB-F823F280798D}"/>
              </a:ext>
            </a:extLst>
          </p:cNvPr>
          <p:cNvSpPr txBox="1"/>
          <p:nvPr/>
        </p:nvSpPr>
        <p:spPr>
          <a:xfrm>
            <a:off x="4903740" y="3017939"/>
            <a:ext cx="72882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1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회전에 첫 번째 원소와 두 번째 원소를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두 번째 원소와 세 번째 원소를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세 번째 원소와 네 번째 원소를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…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이런 식으로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마지막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-1)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번째 원소와 마지막 원소를 비교하여 조건에 맞지 않는다면 서로 교환</a:t>
            </a: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1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회전 수행할 때 마다 정렬에서 제외되는 데이터가 하나씩 늘어남</a:t>
            </a: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5C5C5C"/>
              </a:solidFill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최종적으로 사용자가 원하는 순서대로 정렬이 진행됨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919D9AE-6D1E-3B45-0ADA-0192E60E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10" y="5242416"/>
            <a:ext cx="2667567" cy="108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7201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627</Words>
  <Application>Microsoft Office PowerPoint</Application>
  <PresentationFormat>와이드스크린</PresentationFormat>
  <Paragraphs>100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Apple SD Gothic Neo</vt:lpstr>
      <vt:lpstr>-apple-system</vt:lpstr>
      <vt:lpstr>Noto Sans KR</vt:lpstr>
      <vt:lpstr>Noto Sans Light</vt:lpstr>
      <vt:lpstr>SF Mono</vt:lpstr>
      <vt:lpstr>Spoqa Han Sans</vt:lpstr>
      <vt:lpstr>굴림체</vt:lpstr>
      <vt:lpstr>맑은 고딕</vt:lpstr>
      <vt:lpstr>Arial</vt:lpstr>
      <vt:lpstr>Consolas</vt:lpstr>
      <vt:lpstr>Courier New</vt:lpstr>
      <vt:lpstr>Franklin Gothic Book</vt:lpstr>
      <vt:lpstr>자르기</vt:lpstr>
      <vt:lpstr>PowerPoint 프레젠테이션</vt:lpstr>
      <vt:lpstr>객체 지향 언어의특징</vt:lpstr>
      <vt:lpstr>Class -&gt; self 란?</vt:lpstr>
      <vt:lpstr>Class -&gt; __init__ 란?</vt:lpstr>
      <vt:lpstr>실습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lee sang woo</cp:lastModifiedBy>
  <cp:revision>75</cp:revision>
  <dcterms:created xsi:type="dcterms:W3CDTF">2018-03-18T16:38:18Z</dcterms:created>
  <dcterms:modified xsi:type="dcterms:W3CDTF">2023-03-09T13:14:18Z</dcterms:modified>
  <cp:version>1000.0000.01</cp:version>
</cp:coreProperties>
</file>