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74" r:id="rId3"/>
    <p:sldId id="275" r:id="rId4"/>
    <p:sldId id="277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 autoAdjust="0"/>
    <p:restoredTop sz="100000"/>
  </p:normalViewPr>
  <p:slideViewPr>
    <p:cSldViewPr snapToGrid="0">
      <p:cViewPr varScale="1">
        <p:scale>
          <a:sx n="87" d="100"/>
          <a:sy n="87" d="100"/>
        </p:scale>
        <p:origin x="114" y="59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B%AC%B4%EC%9E%91%EC%9C%84_%EC%88%9C%EC%97%B4&amp;action=edit&amp;redlink=1" TargetMode="External"/><Relationship Id="rId2" Type="http://schemas.openxmlformats.org/officeDocument/2006/relationships/hyperlink" Target="https://ko.wikipedia.org/wiki/%EC%88%98%EC%97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/index.php?title=%ED%8E%B8%ED%96%A5%EB%90%9C_%ED%91%9C%EB%B3%B8&amp;action=edit&amp;redlink=1" TargetMode="External"/><Relationship Id="rId5" Type="http://schemas.openxmlformats.org/officeDocument/2006/relationships/hyperlink" Target="https://ko.wikipedia.org/wiki/%EC%85%94%ED%94%8C" TargetMode="External"/><Relationship Id="rId4" Type="http://schemas.openxmlformats.org/officeDocument/2006/relationships/hyperlink" Target="https://ko.wikipedia.org/wiki/%EC%95%8C%EA%B3%A0%EB%A6%AC%EC%A6%9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72334"/>
            <a:ext cx="6831673" cy="71333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python_calss3</a:t>
            </a:r>
            <a:endParaRPr lang="ko-KR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4D7D97D-A465-BA35-1835-7BBDB1F68149}"/>
              </a:ext>
            </a:extLst>
          </p:cNvPr>
          <p:cNvSpPr txBox="1"/>
          <p:nvPr/>
        </p:nvSpPr>
        <p:spPr>
          <a:xfrm>
            <a:off x="1140704" y="844011"/>
            <a:ext cx="4127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버블 정렬 복습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200254-15E4-BA42-0F50-6DAA68969603}"/>
              </a:ext>
            </a:extLst>
          </p:cNvPr>
          <p:cNvSpPr txBox="1"/>
          <p:nvPr/>
        </p:nvSpPr>
        <p:spPr>
          <a:xfrm>
            <a:off x="1140704" y="2057757"/>
            <a:ext cx="412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오름차순 정렬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120FB243-21E3-8D4C-D3DA-FA0230659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0829"/>
              </p:ext>
            </p:extLst>
          </p:nvPr>
        </p:nvGraphicFramePr>
        <p:xfrm>
          <a:off x="1140704" y="2704088"/>
          <a:ext cx="3471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30">
                  <a:extLst>
                    <a:ext uri="{9D8B030D-6E8A-4147-A177-3AD203B41FA5}">
                      <a16:colId xmlns:a16="http://schemas.microsoft.com/office/drawing/2014/main" val="380080737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168015557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443463388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405618955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26892795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164044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5527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2B0A34F-69C6-FA9A-DF74-231CF5CE5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218621"/>
              </p:ext>
            </p:extLst>
          </p:nvPr>
        </p:nvGraphicFramePr>
        <p:xfrm>
          <a:off x="1140704" y="3499210"/>
          <a:ext cx="3471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30">
                  <a:extLst>
                    <a:ext uri="{9D8B030D-6E8A-4147-A177-3AD203B41FA5}">
                      <a16:colId xmlns:a16="http://schemas.microsoft.com/office/drawing/2014/main" val="380080737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168015557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443463388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405618955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26892795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164044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55272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E5A41A-83B7-96E5-63C9-CC6D5600BB6B}"/>
              </a:ext>
            </a:extLst>
          </p:cNvPr>
          <p:cNvCxnSpPr>
            <a:cxnSpLocks/>
          </p:cNvCxnSpPr>
          <p:nvPr/>
        </p:nvCxnSpPr>
        <p:spPr>
          <a:xfrm>
            <a:off x="1392572" y="3074928"/>
            <a:ext cx="453006" cy="424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486D2B-7F7A-3461-326C-CF14753083C8}"/>
              </a:ext>
            </a:extLst>
          </p:cNvPr>
          <p:cNvCxnSpPr>
            <a:cxnSpLocks/>
          </p:cNvCxnSpPr>
          <p:nvPr/>
        </p:nvCxnSpPr>
        <p:spPr>
          <a:xfrm>
            <a:off x="1392572" y="3043476"/>
            <a:ext cx="1199626" cy="4557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E925DC-17C8-62E5-4DB0-4B2BEB88A95B}"/>
              </a:ext>
            </a:extLst>
          </p:cNvPr>
          <p:cNvCxnSpPr>
            <a:cxnSpLocks/>
          </p:cNvCxnSpPr>
          <p:nvPr/>
        </p:nvCxnSpPr>
        <p:spPr>
          <a:xfrm>
            <a:off x="1392572" y="3033661"/>
            <a:ext cx="1812022" cy="46554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290C3C9-A44F-8FA2-0486-76824D417FCC}"/>
              </a:ext>
            </a:extLst>
          </p:cNvPr>
          <p:cNvCxnSpPr>
            <a:cxnSpLocks/>
          </p:cNvCxnSpPr>
          <p:nvPr/>
        </p:nvCxnSpPr>
        <p:spPr>
          <a:xfrm>
            <a:off x="1459684" y="3027574"/>
            <a:ext cx="2273218" cy="4655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A08E979-2A2E-E7DA-55C1-9B927BCE83C1}"/>
              </a:ext>
            </a:extLst>
          </p:cNvPr>
          <p:cNvCxnSpPr>
            <a:cxnSpLocks/>
          </p:cNvCxnSpPr>
          <p:nvPr/>
        </p:nvCxnSpPr>
        <p:spPr>
          <a:xfrm>
            <a:off x="1412614" y="3051251"/>
            <a:ext cx="2928589" cy="4357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BFA045B-15AD-13D9-8D94-BB37A914E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03824"/>
              </p:ext>
            </p:extLst>
          </p:nvPr>
        </p:nvGraphicFramePr>
        <p:xfrm>
          <a:off x="1140704" y="4294332"/>
          <a:ext cx="3471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30">
                  <a:extLst>
                    <a:ext uri="{9D8B030D-6E8A-4147-A177-3AD203B41FA5}">
                      <a16:colId xmlns:a16="http://schemas.microsoft.com/office/drawing/2014/main" val="380080737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168015557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443463388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405618955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268927950"/>
                    </a:ext>
                  </a:extLst>
                </a:gridCol>
                <a:gridCol w="578530">
                  <a:extLst>
                    <a:ext uri="{9D8B030D-6E8A-4147-A177-3AD203B41FA5}">
                      <a16:colId xmlns:a16="http://schemas.microsoft.com/office/drawing/2014/main" val="164044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55272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B6D03AD-9244-B545-0FD8-3ED207A2B1D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876294" y="3870050"/>
            <a:ext cx="0" cy="42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AAC5D12-B1E0-A377-E0CB-F823F280798D}"/>
              </a:ext>
            </a:extLst>
          </p:cNvPr>
          <p:cNvSpPr txBox="1"/>
          <p:nvPr/>
        </p:nvSpPr>
        <p:spPr>
          <a:xfrm>
            <a:off x="4903740" y="2704088"/>
            <a:ext cx="72882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1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회전에 첫 번째 원소와 두 번째 원소를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두 번째 원소와 세 번째 원소를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세 번째 원소와 네 번째 원소를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…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이런 식으로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마지막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-1)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번째 원소와 마지막 원소를 비교하여 조건에 맞지 않는다면 서로 교환</a:t>
            </a: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1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회전 수행할 때 마다 정렬에서 제외되는 데이터가 하나씩 늘어남</a:t>
            </a: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C5C5C"/>
              </a:solidFill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최종적으로 사용자가 원하는 순서대로 정렬이 진행됨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919D9AE-6D1E-3B45-0ADA-0192E60E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10" y="4928565"/>
            <a:ext cx="2667567" cy="10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7201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4D7D97D-A465-BA35-1835-7BBDB1F68149}"/>
              </a:ext>
            </a:extLst>
          </p:cNvPr>
          <p:cNvSpPr txBox="1"/>
          <p:nvPr/>
        </p:nvSpPr>
        <p:spPr>
          <a:xfrm>
            <a:off x="1140704" y="844011"/>
            <a:ext cx="312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셔플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알고리즘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3B17A-752B-D4CF-05AF-F6A17B2F76EF}"/>
              </a:ext>
            </a:extLst>
          </p:cNvPr>
          <p:cNvSpPr txBox="1"/>
          <p:nvPr/>
        </p:nvSpPr>
        <p:spPr>
          <a:xfrm>
            <a:off x="1140704" y="2455174"/>
            <a:ext cx="97060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유한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수열"/>
              </a:rPr>
              <a:t>수열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3" tooltip="무작위 순열 (없는 문서)"/>
              </a:rPr>
              <a:t>무작위 순열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 생성하기 위한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알고리즘"/>
              </a:rPr>
              <a:t>알고리즘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즉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알고리즘은 수열을 무작위로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셔플"/>
              </a:rPr>
              <a:t>섞는다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알고리즘은 먼저 모든 항목이 들어 있는 통에서 항목이 남아 있지 않을 때까지 항목을 무작위로 꺼내어 다음 항목을 선택한다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알고리즘은 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6" tooltip="편향된 표본 (없는 문서)"/>
              </a:rPr>
              <a:t>편향되지 않은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순열을 생성한다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다시말해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모든 순열은 생성될 가능성이 동일하다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0F608-DE98-FC4F-1692-627BD8E5DB3B}"/>
              </a:ext>
            </a:extLst>
          </p:cNvPr>
          <p:cNvSpPr txBox="1"/>
          <p:nvPr/>
        </p:nvSpPr>
        <p:spPr>
          <a:xfrm>
            <a:off x="1140704" y="179015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피셔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예이츠 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셔플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(Fisher-Yates shuffle)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260B3-72BE-C765-D3B1-EEDFACD96075}"/>
              </a:ext>
            </a:extLst>
          </p:cNvPr>
          <p:cNvSpPr txBox="1"/>
          <p:nvPr/>
        </p:nvSpPr>
        <p:spPr>
          <a:xfrm>
            <a:off x="1216227" y="42159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알고리즘의 대표적인 사용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2343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4D7D97D-A465-BA35-1835-7BBDB1F68149}"/>
              </a:ext>
            </a:extLst>
          </p:cNvPr>
          <p:cNvSpPr txBox="1"/>
          <p:nvPr/>
        </p:nvSpPr>
        <p:spPr>
          <a:xfrm>
            <a:off x="1140704" y="844011"/>
            <a:ext cx="312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셔플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알고리즘 실습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260B3-72BE-C765-D3B1-EEDFACD96075}"/>
              </a:ext>
            </a:extLst>
          </p:cNvPr>
          <p:cNvSpPr txBox="1"/>
          <p:nvPr/>
        </p:nvSpPr>
        <p:spPr>
          <a:xfrm>
            <a:off x="1915523" y="269993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어떻게 구현 할까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C5E35-D9C8-11AC-7F66-0915F803A4C8}"/>
              </a:ext>
            </a:extLst>
          </p:cNvPr>
          <p:cNvSpPr txBox="1"/>
          <p:nvPr/>
        </p:nvSpPr>
        <p:spPr>
          <a:xfrm>
            <a:off x="2503812" y="3163995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202122"/>
                </a:solidFill>
                <a:latin typeface="Arial" panose="020B0604020202020204" pitchFamily="34" charset="0"/>
              </a:rPr>
              <a:t>각자 </a:t>
            </a:r>
            <a:r>
              <a:rPr lang="ko-KR" altLang="en-US" sz="2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생각후</a:t>
            </a:r>
            <a:r>
              <a:rPr lang="ko-KR" altLang="en-US" sz="2800" b="1" dirty="0">
                <a:solidFill>
                  <a:srgbClr val="202122"/>
                </a:solidFill>
                <a:latin typeface="Arial" panose="020B0604020202020204" pitchFamily="34" charset="0"/>
              </a:rPr>
              <a:t> 발표 하기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6A9B7-52DB-EDD8-AC50-E6DED7334974}"/>
              </a:ext>
            </a:extLst>
          </p:cNvPr>
          <p:cNvSpPr txBox="1"/>
          <p:nvPr/>
        </p:nvSpPr>
        <p:spPr>
          <a:xfrm>
            <a:off x="1915523" y="378194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각자 구현해 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27435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4D7D97D-A465-BA35-1835-7BBDB1F68149}"/>
              </a:ext>
            </a:extLst>
          </p:cNvPr>
          <p:cNvSpPr txBox="1"/>
          <p:nvPr/>
        </p:nvSpPr>
        <p:spPr>
          <a:xfrm>
            <a:off x="1140704" y="844011"/>
            <a:ext cx="312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셔플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알고리즘 심화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432E-B4B6-3153-1DA3-60609777ABE6}"/>
              </a:ext>
            </a:extLst>
          </p:cNvPr>
          <p:cNvSpPr txBox="1"/>
          <p:nvPr/>
        </p:nvSpPr>
        <p:spPr>
          <a:xfrm>
            <a:off x="1249276" y="1615994"/>
            <a:ext cx="7465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위에서 구현한 알고리즘을 활용해서 음악 재생 리스트를 만들어 보자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B2CA40-976E-5133-CBF0-3C68D208164C}"/>
              </a:ext>
            </a:extLst>
          </p:cNvPr>
          <p:cNvSpPr txBox="1"/>
          <p:nvPr/>
        </p:nvSpPr>
        <p:spPr>
          <a:xfrm>
            <a:off x="1337408" y="2091217"/>
            <a:ext cx="7465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</a:rPr>
              <a:t> 1.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suffle</a:t>
            </a:r>
            <a:r>
              <a:rPr lang="en-US" altLang="ko-KR" dirty="0">
                <a:latin typeface="Consolas" panose="020B0609020204030204" pitchFamily="49" charset="0"/>
              </a:rPr>
              <a:t> class </a:t>
            </a:r>
            <a:r>
              <a:rPr lang="ko-KR" altLang="en-US" dirty="0">
                <a:latin typeface="Consolas" panose="020B0609020204030204" pitchFamily="49" charset="0"/>
              </a:rPr>
              <a:t>가 존재 한다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B63C7-40A5-5DDF-0163-2A57CE0AAC98}"/>
              </a:ext>
            </a:extLst>
          </p:cNvPr>
          <p:cNvSpPr txBox="1"/>
          <p:nvPr/>
        </p:nvSpPr>
        <p:spPr>
          <a:xfrm>
            <a:off x="1337409" y="2498330"/>
            <a:ext cx="74650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</a:rPr>
              <a:t> 2. class </a:t>
            </a:r>
            <a:r>
              <a:rPr lang="ko-KR" altLang="en-US" b="1" dirty="0">
                <a:latin typeface="Arial" panose="020B0604020202020204" pitchFamily="34" charset="0"/>
              </a:rPr>
              <a:t>내 필드는  </a:t>
            </a:r>
            <a:r>
              <a:rPr lang="en-US" altLang="ko-KR" b="1" dirty="0">
                <a:latin typeface="Arial" panose="020B0604020202020204" pitchFamily="34" charset="0"/>
              </a:rPr>
              <a:t>4</a:t>
            </a:r>
            <a:r>
              <a:rPr lang="ko-KR" altLang="en-US" b="1" dirty="0">
                <a:latin typeface="Arial" panose="020B0604020202020204" pitchFamily="34" charset="0"/>
              </a:rPr>
              <a:t>개 이며 </a:t>
            </a:r>
            <a:r>
              <a:rPr lang="en-US" altLang="ko-KR" b="1" dirty="0">
                <a:latin typeface="Arial" panose="020B0604020202020204" pitchFamily="34" charset="0"/>
              </a:rPr>
              <a:t> </a:t>
            </a:r>
            <a:r>
              <a:rPr lang="ko-KR" altLang="en-US" b="1" dirty="0">
                <a:latin typeface="Arial" panose="020B0604020202020204" pitchFamily="34" charset="0"/>
              </a:rPr>
              <a:t>각 필드의 역할은 다음과 같다</a:t>
            </a:r>
            <a:r>
              <a:rPr lang="en-US" altLang="ko-KR" b="1" dirty="0">
                <a:latin typeface="Arial" panose="020B0604020202020204" pitchFamily="34" charset="0"/>
              </a:rPr>
              <a:t>.</a:t>
            </a:r>
          </a:p>
          <a:p>
            <a:endParaRPr lang="en-US" altLang="ko-KR" b="1" dirty="0">
              <a:solidFill>
                <a:srgbClr val="9CDCFE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	2-1 </a:t>
            </a:r>
            <a:r>
              <a:rPr lang="ko-KR" altLang="en-US" dirty="0">
                <a:latin typeface="Consolas" panose="020B0609020204030204" pitchFamily="49" charset="0"/>
              </a:rPr>
              <a:t>재생 목록을 저장할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music_list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- </a:t>
            </a:r>
            <a:r>
              <a:rPr lang="en-US" altLang="ko-KR" dirty="0">
                <a:latin typeface="Consolas" panose="020B0609020204030204" pitchFamily="49" charset="0"/>
              </a:rPr>
              <a:t>list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2-2 </a:t>
            </a:r>
            <a:r>
              <a:rPr lang="ko-KR" altLang="en-US" dirty="0">
                <a:latin typeface="Consolas" panose="020B0609020204030204" pitchFamily="49" charset="0"/>
              </a:rPr>
              <a:t>재생리스트의 크기가 저장된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-</a:t>
            </a:r>
            <a:r>
              <a:rPr lang="en-US" altLang="ko-KR" dirty="0">
                <a:latin typeface="Consolas" panose="020B0609020204030204" pitchFamily="49" charset="0"/>
              </a:rPr>
              <a:t>int</a:t>
            </a:r>
            <a:endParaRPr lang="en-US" altLang="ko-KR" dirty="0"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	2-3 </a:t>
            </a:r>
            <a:r>
              <a:rPr lang="ko-KR" altLang="en-US" dirty="0">
                <a:latin typeface="Consolas" panose="020B0609020204030204" pitchFamily="49" charset="0"/>
              </a:rPr>
              <a:t>섞은 음악목록을 저장할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suffle_list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- </a:t>
            </a:r>
            <a:r>
              <a:rPr lang="en-US" altLang="ko-KR" dirty="0">
                <a:latin typeface="Consolas" panose="020B0609020204030204" pitchFamily="49" charset="0"/>
              </a:rPr>
              <a:t>list</a:t>
            </a:r>
            <a:endParaRPr lang="en-US" altLang="ko-KR" dirty="0"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2-4 </a:t>
            </a:r>
            <a:r>
              <a:rPr lang="ko-KR" altLang="en-US" dirty="0">
                <a:latin typeface="Consolas" panose="020B0609020204030204" pitchFamily="49" charset="0"/>
              </a:rPr>
              <a:t>선택된 음악이 저장될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currentname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- String</a:t>
            </a:r>
          </a:p>
          <a:p>
            <a:r>
              <a:rPr lang="ko-KR" altLang="en-US" b="1" dirty="0">
                <a:latin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</a:rPr>
              <a:t> </a:t>
            </a:r>
            <a:r>
              <a:rPr lang="ko-KR" altLang="en-US" b="1" dirty="0">
                <a:latin typeface="Arial" panose="020B0604020202020204" pitchFamily="34" charset="0"/>
              </a:rPr>
              <a:t>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85C297-6AF4-36DA-63C4-41F65567F3E3}"/>
              </a:ext>
            </a:extLst>
          </p:cNvPr>
          <p:cNvSpPr txBox="1"/>
          <p:nvPr/>
        </p:nvSpPr>
        <p:spPr>
          <a:xfrm>
            <a:off x="1337409" y="4318676"/>
            <a:ext cx="74650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</a:rPr>
              <a:t> 3. class </a:t>
            </a:r>
            <a:r>
              <a:rPr lang="ko-KR" altLang="en-US" b="1" dirty="0">
                <a:latin typeface="Arial" panose="020B0604020202020204" pitchFamily="34" charset="0"/>
              </a:rPr>
              <a:t>내 함수는  </a:t>
            </a:r>
            <a:r>
              <a:rPr lang="en-US" altLang="ko-KR" b="1" dirty="0">
                <a:latin typeface="Arial" panose="020B0604020202020204" pitchFamily="34" charset="0"/>
              </a:rPr>
              <a:t>2</a:t>
            </a:r>
            <a:r>
              <a:rPr lang="ko-KR" altLang="en-US" b="1" dirty="0">
                <a:latin typeface="Arial" panose="020B0604020202020204" pitchFamily="34" charset="0"/>
              </a:rPr>
              <a:t>개가 존재 하며 각 함수의 역할은 다음과 같다</a:t>
            </a:r>
            <a:r>
              <a:rPr lang="en-US" altLang="ko-KR" b="1" dirty="0">
                <a:latin typeface="Arial" panose="020B0604020202020204" pitchFamily="34" charset="0"/>
              </a:rPr>
              <a:t>.</a:t>
            </a:r>
            <a:endParaRPr lang="en-US" altLang="ko-KR" b="1" dirty="0">
              <a:solidFill>
                <a:srgbClr val="9CDCFE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	3-1 </a:t>
            </a:r>
            <a:r>
              <a:rPr lang="ko-KR" altLang="en-US" dirty="0">
                <a:latin typeface="Consolas" panose="020B0609020204030204" pitchFamily="49" charset="0"/>
              </a:rPr>
              <a:t>재생 목록을 출력할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playlist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	3-2 </a:t>
            </a:r>
            <a:r>
              <a:rPr lang="ko-KR" altLang="en-US" dirty="0">
                <a:latin typeface="Consolas" panose="020B0609020204030204" pitchFamily="49" charset="0"/>
              </a:rPr>
              <a:t>재생리스트 를 섞어줄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suffle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</a:t>
            </a:r>
            <a:r>
              <a:rPr lang="ko-KR" altLang="en-US" b="1" dirty="0">
                <a:latin typeface="Arial" panose="020B0604020202020204" pitchFamily="34" charset="0"/>
              </a:rPr>
              <a:t>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446A5-4727-850B-182E-CA74BB097CCD}"/>
              </a:ext>
            </a:extLst>
          </p:cNvPr>
          <p:cNvSpPr txBox="1"/>
          <p:nvPr/>
        </p:nvSpPr>
        <p:spPr>
          <a:xfrm>
            <a:off x="1414528" y="5345154"/>
            <a:ext cx="7465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</a:rPr>
              <a:t>4. </a:t>
            </a:r>
            <a:r>
              <a:rPr lang="ko-KR" altLang="en-US" b="1" dirty="0">
                <a:latin typeface="Arial" panose="020B0604020202020204" pitchFamily="34" charset="0"/>
              </a:rPr>
              <a:t>재생 목록의 읽고 쓰기는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pandas</a:t>
            </a:r>
            <a:r>
              <a:rPr lang="en-US" altLang="ko-KR" b="1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b="1" dirty="0">
                <a:effectLst/>
                <a:latin typeface="Arial" panose="020B0604020202020204" pitchFamily="34" charset="0"/>
              </a:rPr>
              <a:t>와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numpy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사용한다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C68D52-2532-923D-1E4C-3341EBA8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25" y="1228725"/>
            <a:ext cx="3724275" cy="5629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D6A93E-0A10-DE43-981C-451303F40409}"/>
              </a:ext>
            </a:extLst>
          </p:cNvPr>
          <p:cNvSpPr txBox="1"/>
          <p:nvPr/>
        </p:nvSpPr>
        <p:spPr>
          <a:xfrm>
            <a:off x="8387967" y="797801"/>
            <a:ext cx="312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실행 결과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579304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289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Spoqa Han Sans</vt:lpstr>
      <vt:lpstr>맑은 고딕</vt:lpstr>
      <vt:lpstr>Arial</vt:lpstr>
      <vt:lpstr>Consolas</vt:lpstr>
      <vt:lpstr>Franklin Gothic Book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84</cp:revision>
  <dcterms:created xsi:type="dcterms:W3CDTF">2018-03-18T16:38:18Z</dcterms:created>
  <dcterms:modified xsi:type="dcterms:W3CDTF">2023-03-16T12:42:56Z</dcterms:modified>
  <cp:version>1000.0000.01</cp:version>
</cp:coreProperties>
</file>