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8" r:id="rId3"/>
    <p:sldId id="263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39C7D9-B8E9-428D-8A63-AA1A4C068484}" v="2" dt="2024-08-09T05:24:07.9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23" autoAdjust="0"/>
    <p:restoredTop sz="100000"/>
  </p:normalViewPr>
  <p:slideViewPr>
    <p:cSldViewPr snapToGrid="0">
      <p:cViewPr>
        <p:scale>
          <a:sx n="125" d="100"/>
          <a:sy n="125" d="100"/>
        </p:scale>
        <p:origin x="-216" y="-5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g woo lee" userId="828cf36e0a7b2974" providerId="LiveId" clId="{F339C7D9-B8E9-428D-8A63-AA1A4C068484}"/>
    <pc:docChg chg="modSld">
      <pc:chgData name="sang woo lee" userId="828cf36e0a7b2974" providerId="LiveId" clId="{F339C7D9-B8E9-428D-8A63-AA1A4C068484}" dt="2024-08-09T05:25:34.817" v="3" actId="20577"/>
      <pc:docMkLst>
        <pc:docMk/>
      </pc:docMkLst>
      <pc:sldChg chg="modSp mod">
        <pc:chgData name="sang woo lee" userId="828cf36e0a7b2974" providerId="LiveId" clId="{F339C7D9-B8E9-428D-8A63-AA1A4C068484}" dt="2024-08-09T05:25:34.817" v="3" actId="20577"/>
        <pc:sldMkLst>
          <pc:docMk/>
          <pc:sldMk cId="4008341106" sldId="266"/>
        </pc:sldMkLst>
        <pc:spChg chg="mod">
          <ac:chgData name="sang woo lee" userId="828cf36e0a7b2974" providerId="LiveId" clId="{F339C7D9-B8E9-428D-8A63-AA1A4C068484}" dt="2024-08-09T05:25:34.817" v="3" actId="20577"/>
          <ac:spMkLst>
            <pc:docMk/>
            <pc:sldMk cId="4008341106" sldId="266"/>
            <ac:spMk id="6" creationId="{1ED3A337-59B8-82E3-E4AC-4E1D20426BD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80163" y="3012138"/>
            <a:ext cx="6831673" cy="83372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600" dirty="0"/>
              <a:t>python_calss8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6" y="402672"/>
            <a:ext cx="8241136" cy="75500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오류가 없을 경우에 만 실행 시키기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3A337-59B8-82E3-E4AC-4E1D20426BD5}"/>
              </a:ext>
            </a:extLst>
          </p:cNvPr>
          <p:cNvSpPr txBox="1"/>
          <p:nvPr/>
        </p:nvSpPr>
        <p:spPr>
          <a:xfrm>
            <a:off x="1791573" y="1915884"/>
            <a:ext cx="446661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입력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입력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altLang="ko-KR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ZeroDivisionError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ZeroDivisionError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!!!"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!!!"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에러 없음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7026F2-EB35-00BE-52EB-F5EF38B5A320}"/>
              </a:ext>
            </a:extLst>
          </p:cNvPr>
          <p:cNvSpPr txBox="1"/>
          <p:nvPr/>
        </p:nvSpPr>
        <p:spPr>
          <a:xfrm>
            <a:off x="6834230" y="3353391"/>
            <a:ext cx="48942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var(--headingsfontfamily)"/>
              </a:rPr>
              <a:t>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try except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에서 오류가 없을 경우 에만 실행 시키기 위해서는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else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문을 넣어 주면 에러가 없을 경우에만 실행 된다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404248"/>
                </a:solidFill>
                <a:latin typeface="var(--headingsfontfamily)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834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7" y="402672"/>
            <a:ext cx="2998016" cy="755009"/>
          </a:xfrm>
        </p:spPr>
        <p:txBody>
          <a:bodyPr>
            <a:normAutofit/>
          </a:bodyPr>
          <a:lstStyle/>
          <a:p>
            <a:r>
              <a:rPr lang="ko-KR" altLang="en-US" dirty="0"/>
              <a:t>예외처리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AB8DC5-9315-479A-E205-8546D62EDF15}"/>
              </a:ext>
            </a:extLst>
          </p:cNvPr>
          <p:cNvSpPr txBox="1">
            <a:spLocks/>
          </p:cNvSpPr>
          <p:nvPr/>
        </p:nvSpPr>
        <p:spPr>
          <a:xfrm>
            <a:off x="2184253" y="2362672"/>
            <a:ext cx="7823494" cy="21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800" dirty="0">
                <a:solidFill>
                  <a:srgbClr val="FF0000"/>
                </a:solidFill>
              </a:rPr>
              <a:t>오류가 발생 </a:t>
            </a:r>
            <a:r>
              <a:rPr lang="ko-KR" altLang="en-US" sz="2800" dirty="0" err="1">
                <a:solidFill>
                  <a:srgbClr val="FF0000"/>
                </a:solidFill>
              </a:rPr>
              <a:t>했을때</a:t>
            </a:r>
            <a:r>
              <a:rPr lang="ko-KR" altLang="en-US" sz="2800" dirty="0">
                <a:solidFill>
                  <a:srgbClr val="FF0000"/>
                </a:solidFill>
              </a:rPr>
              <a:t> </a:t>
            </a:r>
            <a:r>
              <a:rPr lang="ko-KR" altLang="en-US" sz="2800" dirty="0"/>
              <a:t>혹은 발생이 예상되는 상황에서 프로그램이 </a:t>
            </a:r>
            <a:r>
              <a:rPr lang="ko-KR" altLang="en-US" sz="2800" dirty="0">
                <a:solidFill>
                  <a:schemeClr val="tx1"/>
                </a:solidFill>
              </a:rPr>
              <a:t>비 정상적으로 </a:t>
            </a:r>
            <a:r>
              <a:rPr lang="ko-KR" altLang="en-US" sz="2800" dirty="0"/>
              <a:t>동작 하는 것을 막고 </a:t>
            </a:r>
            <a:r>
              <a:rPr lang="ko-KR" altLang="en-US" sz="2800" dirty="0">
                <a:solidFill>
                  <a:srgbClr val="FF0000"/>
                </a:solidFill>
              </a:rPr>
              <a:t>개발자가 정의한 상황</a:t>
            </a:r>
            <a:r>
              <a:rPr lang="en-US" altLang="ko-KR" sz="2800" dirty="0"/>
              <a:t>(</a:t>
            </a:r>
            <a:r>
              <a:rPr lang="ko-KR" altLang="en-US" sz="2800" dirty="0"/>
              <a:t>결과</a:t>
            </a:r>
            <a:r>
              <a:rPr lang="en-US" altLang="ko-KR" sz="2800" dirty="0"/>
              <a:t>)</a:t>
            </a:r>
            <a:r>
              <a:rPr lang="ko-KR" altLang="en-US" sz="2800" dirty="0"/>
              <a:t>으로 이끌고</a:t>
            </a:r>
            <a:r>
              <a:rPr lang="en-US" altLang="ko-KR" sz="2800" dirty="0"/>
              <a:t>,  </a:t>
            </a:r>
            <a:r>
              <a:rPr lang="ko-KR" altLang="en-US" sz="2800" dirty="0"/>
              <a:t> </a:t>
            </a:r>
            <a:r>
              <a:rPr lang="ko-KR" altLang="en-US" sz="2800" dirty="0">
                <a:solidFill>
                  <a:srgbClr val="FF0000"/>
                </a:solidFill>
              </a:rPr>
              <a:t>프로그램의 흐름을 제어</a:t>
            </a:r>
            <a:r>
              <a:rPr lang="ko-KR" altLang="en-US" sz="2800" dirty="0"/>
              <a:t>해서 원하는 결과를 도출 </a:t>
            </a:r>
            <a:r>
              <a:rPr lang="ko-KR" altLang="en-US" sz="2800" dirty="0" err="1"/>
              <a:t>할수</a:t>
            </a:r>
            <a:r>
              <a:rPr lang="ko-KR" altLang="en-US" sz="2800" dirty="0"/>
              <a:t> 있도록 함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32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6" y="402672"/>
            <a:ext cx="4449312" cy="755009"/>
          </a:xfrm>
        </p:spPr>
        <p:txBody>
          <a:bodyPr>
            <a:normAutofit/>
          </a:bodyPr>
          <a:lstStyle/>
          <a:p>
            <a:r>
              <a:rPr lang="ko-KR" altLang="en-US"/>
              <a:t>예외처리 의 종류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1C86AD-CACF-ABA8-666B-1B4359B31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042" y="1814469"/>
            <a:ext cx="75057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4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7" y="402672"/>
            <a:ext cx="2998016" cy="75500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내장된 예외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FA5290-7F73-B8E8-EB21-E7D6FD2547FF}"/>
              </a:ext>
            </a:extLst>
          </p:cNvPr>
          <p:cNvSpPr txBox="1"/>
          <p:nvPr/>
        </p:nvSpPr>
        <p:spPr>
          <a:xfrm>
            <a:off x="829528" y="2921022"/>
            <a:ext cx="3981010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 err="1">
                <a:solidFill>
                  <a:srgbClr val="404248"/>
                </a:solidFill>
                <a:effectLst/>
                <a:latin typeface="var(--headingsfontfamily)"/>
              </a:rPr>
              <a:t>ZeroDivisionError</a:t>
            </a:r>
            <a:r>
              <a:rPr lang="en-US" altLang="ko-KR" b="1" i="0" dirty="0">
                <a:solidFill>
                  <a:srgbClr val="404248"/>
                </a:solidFill>
                <a:effectLst/>
                <a:latin typeface="var(--headingsfontfamily)"/>
              </a:rPr>
              <a:t> : 0</a:t>
            </a:r>
            <a:r>
              <a:rPr lang="ko-KR" altLang="en-US" b="1" i="0" dirty="0">
                <a:solidFill>
                  <a:srgbClr val="404248"/>
                </a:solidFill>
                <a:effectLst/>
                <a:latin typeface="var(--headingsfontfamily)"/>
              </a:rPr>
              <a:t>으로 나눌 수 없음</a:t>
            </a:r>
            <a:endParaRPr lang="en-US" altLang="ko-KR" b="1" i="0" dirty="0">
              <a:solidFill>
                <a:srgbClr val="404248"/>
              </a:solidFill>
              <a:effectLst/>
              <a:latin typeface="var(--headingsfontfamily)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endParaRPr lang="en-US" altLang="ko-KR" b="1" i="0" dirty="0">
              <a:solidFill>
                <a:srgbClr val="404248"/>
              </a:solidFill>
              <a:effectLst/>
              <a:latin typeface="var(--headingsfontfamily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0120BC-DBCB-F39F-5F0F-B5EDB65F532B}"/>
              </a:ext>
            </a:extLst>
          </p:cNvPr>
          <p:cNvSpPr txBox="1"/>
          <p:nvPr/>
        </p:nvSpPr>
        <p:spPr>
          <a:xfrm>
            <a:off x="829528" y="3782218"/>
            <a:ext cx="2866937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 err="1">
                <a:solidFill>
                  <a:srgbClr val="404248"/>
                </a:solidFill>
                <a:effectLst/>
                <a:latin typeface="var(--headingsfontfamily)"/>
              </a:rPr>
              <a:t>NameError</a:t>
            </a:r>
            <a:r>
              <a:rPr lang="en-US" altLang="ko-KR" b="1" i="0" dirty="0">
                <a:solidFill>
                  <a:srgbClr val="404248"/>
                </a:solidFill>
                <a:effectLst/>
                <a:latin typeface="var(--headingsfontfamily)"/>
              </a:rPr>
              <a:t> : </a:t>
            </a:r>
            <a:r>
              <a:rPr lang="ko-KR" altLang="en-US" b="1" i="0" dirty="0">
                <a:solidFill>
                  <a:srgbClr val="404248"/>
                </a:solidFill>
                <a:effectLst/>
                <a:latin typeface="var(--headingsfontfamily)"/>
              </a:rPr>
              <a:t>참조변수 없음</a:t>
            </a:r>
            <a:endParaRPr lang="en-US" altLang="ko-KR" b="1" i="0" dirty="0">
              <a:solidFill>
                <a:srgbClr val="404248"/>
              </a:solidFill>
              <a:effectLst/>
              <a:latin typeface="var(--headingsfontfamily)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DF64B-9E20-31DC-D32C-6113EF65F015}"/>
              </a:ext>
            </a:extLst>
          </p:cNvPr>
          <p:cNvSpPr txBox="1"/>
          <p:nvPr/>
        </p:nvSpPr>
        <p:spPr>
          <a:xfrm>
            <a:off x="829528" y="1823132"/>
            <a:ext cx="2866937" cy="1215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 err="1">
                <a:solidFill>
                  <a:srgbClr val="404248"/>
                </a:solidFill>
                <a:effectLst/>
                <a:latin typeface="var(--headingsfontfamily)"/>
              </a:rPr>
              <a:t>SyntaxError</a:t>
            </a:r>
            <a:r>
              <a:rPr lang="en-US" altLang="ko-KR" b="1" i="0" dirty="0">
                <a:solidFill>
                  <a:srgbClr val="404248"/>
                </a:solidFill>
                <a:effectLst/>
                <a:latin typeface="var(--headingsfontfamily)"/>
              </a:rPr>
              <a:t> : </a:t>
            </a:r>
            <a:r>
              <a:rPr lang="ko-KR" altLang="en-US" b="1" i="0" dirty="0">
                <a:solidFill>
                  <a:srgbClr val="404248"/>
                </a:solidFill>
                <a:effectLst/>
                <a:latin typeface="var(--headingsfontfamily)"/>
              </a:rPr>
              <a:t>잘못된 문법</a:t>
            </a:r>
            <a:endParaRPr lang="en-US" altLang="ko-KR" b="1" dirty="0">
              <a:solidFill>
                <a:srgbClr val="404248"/>
              </a:solidFill>
              <a:latin typeface="var(--headingsfontfamily)"/>
            </a:endParaRPr>
          </a:p>
          <a:p>
            <a:r>
              <a:rPr lang="en-US" altLang="ko-KR" sz="1100" b="0" i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a(){</a:t>
            </a:r>
          </a:p>
          <a:p>
            <a:r>
              <a:rPr lang="en-US" altLang="ko-KR" sz="1100" b="0" i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   a</a:t>
            </a:r>
            <a:r>
              <a:rPr lang="en-US" altLang="ko-KR" sz="11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i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i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i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100" b="0" i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i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   b</a:t>
            </a:r>
            <a:r>
              <a:rPr lang="en-US" altLang="ko-KR" sz="11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i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i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100" b="0" i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100" b="0" i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i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i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i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US" altLang="ko-KR" sz="11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100" b="0" i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b;</a:t>
            </a:r>
            <a:endParaRPr lang="en-US" altLang="ko-KR" sz="1100" b="0" i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C1E997-4767-DE6F-7636-C0D32AEF50AB}"/>
              </a:ext>
            </a:extLst>
          </p:cNvPr>
          <p:cNvSpPr txBox="1"/>
          <p:nvPr/>
        </p:nvSpPr>
        <p:spPr>
          <a:xfrm>
            <a:off x="6780362" y="4405445"/>
            <a:ext cx="52477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 err="1">
                <a:solidFill>
                  <a:srgbClr val="404248"/>
                </a:solidFill>
                <a:effectLst/>
                <a:latin typeface="var(--headingsfontfamily)"/>
              </a:rPr>
              <a:t>FileNotFoundError</a:t>
            </a:r>
            <a:r>
              <a:rPr lang="en-US" altLang="ko-KR" b="1" i="0" dirty="0">
                <a:solidFill>
                  <a:srgbClr val="404248"/>
                </a:solidFill>
                <a:effectLst/>
                <a:latin typeface="var(--headingsfontfamily)"/>
              </a:rPr>
              <a:t> : </a:t>
            </a:r>
            <a:r>
              <a:rPr lang="ko-KR" altLang="en-US" b="1" i="0" dirty="0">
                <a:solidFill>
                  <a:srgbClr val="404248"/>
                </a:solidFill>
                <a:effectLst/>
                <a:latin typeface="var(--headingsfontfamily)"/>
              </a:rPr>
              <a:t>파일 못 찾음</a:t>
            </a:r>
            <a:endParaRPr lang="en-US" altLang="ko-KR" b="1" i="0" dirty="0">
              <a:solidFill>
                <a:srgbClr val="404248"/>
              </a:solidFill>
              <a:effectLst/>
              <a:latin typeface="var(--headingsfontfamily)"/>
            </a:endParaRPr>
          </a:p>
          <a:p>
            <a:endParaRPr lang="ko-KR" altLang="en-US" b="1" i="0" dirty="0">
              <a:solidFill>
                <a:srgbClr val="404248"/>
              </a:solidFill>
              <a:effectLst/>
              <a:latin typeface="var(--headingsfontfamily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817F0D-B0F0-998D-F8AF-00DCC7F40BC0}"/>
              </a:ext>
            </a:extLst>
          </p:cNvPr>
          <p:cNvSpPr txBox="1"/>
          <p:nvPr/>
        </p:nvSpPr>
        <p:spPr>
          <a:xfrm>
            <a:off x="4451475" y="2046269"/>
            <a:ext cx="247265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EFCF366-C47F-7342-F068-5AD972A5C745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 flipV="1">
            <a:off x="3696465" y="2430990"/>
            <a:ext cx="7550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E02FD7-7455-8C6D-3D90-EF69BBF2C70C}"/>
              </a:ext>
            </a:extLst>
          </p:cNvPr>
          <p:cNvSpPr txBox="1"/>
          <p:nvPr/>
        </p:nvSpPr>
        <p:spPr>
          <a:xfrm>
            <a:off x="5256482" y="3206631"/>
            <a:ext cx="107230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09F6025-6423-97FE-7749-DD74A4EB1DE2}"/>
              </a:ext>
            </a:extLst>
          </p:cNvPr>
          <p:cNvCxnSpPr>
            <a:cxnSpLocks/>
            <a:stCxn id="5" idx="3"/>
            <a:endCxn id="32" idx="1"/>
          </p:cNvCxnSpPr>
          <p:nvPr/>
        </p:nvCxnSpPr>
        <p:spPr>
          <a:xfrm>
            <a:off x="4810538" y="3498103"/>
            <a:ext cx="445944" cy="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257C4FB-7E71-A77C-4275-88C07ABB1805}"/>
              </a:ext>
            </a:extLst>
          </p:cNvPr>
          <p:cNvSpPr txBox="1"/>
          <p:nvPr/>
        </p:nvSpPr>
        <p:spPr>
          <a:xfrm>
            <a:off x="4451476" y="3913023"/>
            <a:ext cx="10290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9540337-90EB-B253-1610-BC71E32D07CD}"/>
              </a:ext>
            </a:extLst>
          </p:cNvPr>
          <p:cNvCxnSpPr>
            <a:cxnSpLocks/>
            <a:stCxn id="7" idx="3"/>
            <a:endCxn id="40" idx="1"/>
          </p:cNvCxnSpPr>
          <p:nvPr/>
        </p:nvCxnSpPr>
        <p:spPr>
          <a:xfrm flipV="1">
            <a:off x="3696465" y="4213105"/>
            <a:ext cx="755011" cy="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88F1CEB-B93D-B75A-1DA8-253652514D66}"/>
              </a:ext>
            </a:extLst>
          </p:cNvPr>
          <p:cNvSpPr txBox="1"/>
          <p:nvPr/>
        </p:nvSpPr>
        <p:spPr>
          <a:xfrm>
            <a:off x="829528" y="4659381"/>
            <a:ext cx="33340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 err="1">
                <a:solidFill>
                  <a:srgbClr val="404248"/>
                </a:solidFill>
                <a:effectLst/>
                <a:latin typeface="var(--headingsfontfamily)"/>
              </a:rPr>
              <a:t>IndexError</a:t>
            </a:r>
            <a:r>
              <a:rPr lang="en-US" altLang="ko-KR" b="1" i="0" dirty="0">
                <a:solidFill>
                  <a:srgbClr val="404248"/>
                </a:solidFill>
                <a:effectLst/>
                <a:latin typeface="var(--headingsfontfamily)"/>
              </a:rPr>
              <a:t> : </a:t>
            </a:r>
            <a:r>
              <a:rPr lang="ko-KR" altLang="en-US" b="1" i="0" dirty="0">
                <a:solidFill>
                  <a:srgbClr val="404248"/>
                </a:solidFill>
                <a:effectLst/>
                <a:latin typeface="var(--headingsfontfamily)"/>
              </a:rPr>
              <a:t>인덱스 범위 벗어남</a:t>
            </a: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FCA77E-5EFB-BF12-EBD6-A054CCDA8903}"/>
              </a:ext>
            </a:extLst>
          </p:cNvPr>
          <p:cNvSpPr txBox="1"/>
          <p:nvPr/>
        </p:nvSpPr>
        <p:spPr>
          <a:xfrm>
            <a:off x="4882796" y="4797880"/>
            <a:ext cx="144599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2CBD900-93D7-6936-6864-467DA0FD4ADE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4163558" y="5013324"/>
            <a:ext cx="719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9B6F12B-EC82-5C77-608A-092DCA416470}"/>
              </a:ext>
            </a:extLst>
          </p:cNvPr>
          <p:cNvSpPr txBox="1"/>
          <p:nvPr/>
        </p:nvSpPr>
        <p:spPr>
          <a:xfrm>
            <a:off x="829528" y="5380324"/>
            <a:ext cx="3334030" cy="1215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 err="1">
                <a:solidFill>
                  <a:srgbClr val="404248"/>
                </a:solidFill>
                <a:effectLst/>
                <a:latin typeface="var(--headingsfontfamily)"/>
              </a:rPr>
              <a:t>ValueError</a:t>
            </a:r>
            <a:r>
              <a:rPr lang="en-US" altLang="ko-KR" b="1" i="0" dirty="0">
                <a:solidFill>
                  <a:srgbClr val="404248"/>
                </a:solidFill>
                <a:effectLst/>
                <a:latin typeface="var(--headingsfontfamily)"/>
              </a:rPr>
              <a:t> : </a:t>
            </a:r>
            <a:r>
              <a:rPr lang="ko-KR" altLang="en-US" b="1" i="0" dirty="0">
                <a:solidFill>
                  <a:srgbClr val="404248"/>
                </a:solidFill>
                <a:effectLst/>
                <a:latin typeface="var(--headingsfontfamily)"/>
              </a:rPr>
              <a:t>참조 값이 없음</a:t>
            </a:r>
          </a:p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 </a:t>
            </a:r>
          </a:p>
          <a:p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6F8EAD-70DA-B0F4-B46A-32EE7CC17FA7}"/>
              </a:ext>
            </a:extLst>
          </p:cNvPr>
          <p:cNvSpPr txBox="1"/>
          <p:nvPr/>
        </p:nvSpPr>
        <p:spPr>
          <a:xfrm>
            <a:off x="4882796" y="5518823"/>
            <a:ext cx="1696157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02CC630-5DA1-121D-100A-C61138B7D810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>
            <a:off x="4163558" y="5988183"/>
            <a:ext cx="719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C6C6164-62E0-4C04-5B0D-E2F3C2B6CF25}"/>
              </a:ext>
            </a:extLst>
          </p:cNvPr>
          <p:cNvSpPr txBox="1"/>
          <p:nvPr/>
        </p:nvSpPr>
        <p:spPr>
          <a:xfrm>
            <a:off x="6780362" y="1823132"/>
            <a:ext cx="24726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 err="1">
                <a:solidFill>
                  <a:srgbClr val="404248"/>
                </a:solidFill>
                <a:effectLst/>
                <a:latin typeface="var(--headingsfontfamily)"/>
              </a:rPr>
              <a:t>KeyError</a:t>
            </a:r>
            <a:r>
              <a:rPr lang="en-US" altLang="ko-KR" b="1" i="0" dirty="0">
                <a:solidFill>
                  <a:srgbClr val="404248"/>
                </a:solidFill>
                <a:effectLst/>
                <a:latin typeface="var(--headingsfontfamily)"/>
              </a:rPr>
              <a:t> : </a:t>
            </a:r>
            <a:r>
              <a:rPr lang="ko-KR" altLang="en-US" b="1" i="0" dirty="0">
                <a:solidFill>
                  <a:srgbClr val="404248"/>
                </a:solidFill>
                <a:effectLst/>
                <a:latin typeface="var(--headingsfontfamily)"/>
              </a:rPr>
              <a:t>키 없음 에러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mydict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'Kim'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'Lee'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mydict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'Park'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3A79435-8D5C-B40B-716E-C48BD3448871}"/>
              </a:ext>
            </a:extLst>
          </p:cNvPr>
          <p:cNvSpPr txBox="1"/>
          <p:nvPr/>
        </p:nvSpPr>
        <p:spPr>
          <a:xfrm>
            <a:off x="9601199" y="1961631"/>
            <a:ext cx="23558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mydict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'Kim'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'Lee'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mydict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'Park'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BD02C31-D00A-51A9-EBE9-C95427A9534D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9253017" y="2177075"/>
            <a:ext cx="348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A1A50A8-4465-2A24-A646-1769EFB3F88C}"/>
              </a:ext>
            </a:extLst>
          </p:cNvPr>
          <p:cNvSpPr txBox="1"/>
          <p:nvPr/>
        </p:nvSpPr>
        <p:spPr>
          <a:xfrm>
            <a:off x="6780362" y="2497967"/>
            <a:ext cx="51766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 err="1">
                <a:solidFill>
                  <a:srgbClr val="404248"/>
                </a:solidFill>
                <a:effectLst/>
                <a:latin typeface="var(--headingsfontfamily)"/>
              </a:rPr>
              <a:t>AttributeError</a:t>
            </a:r>
            <a:r>
              <a:rPr lang="en-US" altLang="ko-KR" b="1" i="0" dirty="0">
                <a:solidFill>
                  <a:srgbClr val="404248"/>
                </a:solidFill>
                <a:effectLst/>
                <a:latin typeface="var(--headingsfontfamily)"/>
              </a:rPr>
              <a:t> : </a:t>
            </a:r>
            <a:r>
              <a:rPr lang="ko-KR" altLang="en-US" b="1" i="0" dirty="0">
                <a:solidFill>
                  <a:srgbClr val="404248"/>
                </a:solidFill>
                <a:effectLst/>
                <a:latin typeface="var(--headingsfontfamily)"/>
              </a:rPr>
              <a:t>모듈</a:t>
            </a:r>
            <a:r>
              <a:rPr lang="en-US" altLang="ko-KR" b="1" i="0" dirty="0">
                <a:solidFill>
                  <a:srgbClr val="404248"/>
                </a:solidFill>
                <a:effectLst/>
                <a:latin typeface="var(--headingsfontfamily)"/>
              </a:rPr>
              <a:t>, </a:t>
            </a:r>
            <a:r>
              <a:rPr lang="ko-KR" altLang="en-US" b="1" i="0" dirty="0">
                <a:solidFill>
                  <a:srgbClr val="404248"/>
                </a:solidFill>
                <a:effectLst/>
                <a:latin typeface="var(--headingsfontfamily)"/>
              </a:rPr>
              <a:t>클래스의 잘못된 속성 사용함</a:t>
            </a:r>
          </a:p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.month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709F7AD-587D-B7FA-0EE0-79E35134ED18}"/>
              </a:ext>
            </a:extLst>
          </p:cNvPr>
          <p:cNvSpPr txBox="1"/>
          <p:nvPr/>
        </p:nvSpPr>
        <p:spPr>
          <a:xfrm>
            <a:off x="8716739" y="2767272"/>
            <a:ext cx="125814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A502493-09EA-ECA4-0247-DED970FE1566}"/>
              </a:ext>
            </a:extLst>
          </p:cNvPr>
          <p:cNvCxnSpPr/>
          <p:nvPr/>
        </p:nvCxnSpPr>
        <p:spPr>
          <a:xfrm>
            <a:off x="8016689" y="2993718"/>
            <a:ext cx="721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6B797A1-97BA-7AD6-0933-A5B672E21358}"/>
              </a:ext>
            </a:extLst>
          </p:cNvPr>
          <p:cNvSpPr txBox="1"/>
          <p:nvPr/>
        </p:nvSpPr>
        <p:spPr>
          <a:xfrm>
            <a:off x="6780362" y="3198422"/>
            <a:ext cx="2632323" cy="1215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 err="1">
                <a:solidFill>
                  <a:srgbClr val="404248"/>
                </a:solidFill>
                <a:effectLst/>
                <a:latin typeface="var(--headingsfontfamily)"/>
              </a:rPr>
              <a:t>TypeError</a:t>
            </a:r>
            <a:r>
              <a:rPr lang="en-US" altLang="ko-KR" b="1" i="0" dirty="0">
                <a:solidFill>
                  <a:srgbClr val="404248"/>
                </a:solidFill>
                <a:effectLst/>
                <a:latin typeface="var(--headingsfontfamily)"/>
              </a:rPr>
              <a:t> : </a:t>
            </a:r>
            <a:r>
              <a:rPr lang="ko-KR" altLang="en-US" b="1" i="0" dirty="0">
                <a:solidFill>
                  <a:srgbClr val="404248"/>
                </a:solidFill>
                <a:effectLst/>
                <a:latin typeface="var(--headingsfontfamily)"/>
              </a:rPr>
              <a:t>타입 안 맞음</a:t>
            </a:r>
          </a:p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C845525-8446-96DC-93A0-851EB7481069}"/>
              </a:ext>
            </a:extLst>
          </p:cNvPr>
          <p:cNvSpPr txBox="1"/>
          <p:nvPr/>
        </p:nvSpPr>
        <p:spPr>
          <a:xfrm>
            <a:off x="9974885" y="3358005"/>
            <a:ext cx="136237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9D431C8-14CF-F422-C145-DB00B2785515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>
            <a:off x="9412685" y="3806281"/>
            <a:ext cx="562200" cy="21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그림 81">
            <a:extLst>
              <a:ext uri="{FF2B5EF4-FFF2-40B4-BE49-F238E27FC236}">
                <a16:creationId xmlns:a16="http://schemas.microsoft.com/office/drawing/2014/main" id="{05729736-FF16-5362-3651-03B690B8E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713" y="4784526"/>
            <a:ext cx="5170385" cy="638175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6B759E03-5020-6453-ECC9-EBCD77A6D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915" y="5728626"/>
            <a:ext cx="5170385" cy="581025"/>
          </a:xfrm>
          <a:prstGeom prst="rect">
            <a:avLst/>
          </a:prstGeom>
        </p:spPr>
      </p:pic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3E82E36-11B8-54D3-9A6D-2FA641184094}"/>
              </a:ext>
            </a:extLst>
          </p:cNvPr>
          <p:cNvCxnSpPr>
            <a:stCxn id="82" idx="2"/>
            <a:endCxn id="84" idx="0"/>
          </p:cNvCxnSpPr>
          <p:nvPr/>
        </p:nvCxnSpPr>
        <p:spPr>
          <a:xfrm flipH="1">
            <a:off x="9427108" y="5422701"/>
            <a:ext cx="15798" cy="30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820245D-20BF-0BCE-A7BC-E8D3FF00F0D5}"/>
              </a:ext>
            </a:extLst>
          </p:cNvPr>
          <p:cNvSpPr txBox="1"/>
          <p:nvPr/>
        </p:nvSpPr>
        <p:spPr>
          <a:xfrm>
            <a:off x="3178695" y="970546"/>
            <a:ext cx="6300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Exception </a:t>
            </a:r>
            <a:r>
              <a:rPr lang="en-US" altLang="ko-KR" b="1" i="0" dirty="0">
                <a:solidFill>
                  <a:srgbClr val="404248"/>
                </a:solidFill>
                <a:effectLst/>
                <a:latin typeface="var(--headingsfontfamily)"/>
              </a:rPr>
              <a:t> :  </a:t>
            </a:r>
            <a:r>
              <a:rPr lang="ko-KR" altLang="en-US" b="1" i="0" dirty="0">
                <a:solidFill>
                  <a:srgbClr val="404248"/>
                </a:solidFill>
                <a:effectLst/>
                <a:latin typeface="var(--headingsfontfamily)"/>
              </a:rPr>
              <a:t>에러의 최상위 </a:t>
            </a:r>
            <a:r>
              <a:rPr lang="en-US" altLang="ko-KR" b="1" i="0" dirty="0">
                <a:solidFill>
                  <a:srgbClr val="404248"/>
                </a:solidFill>
                <a:effectLst/>
                <a:latin typeface="var(--headingsfontfamily)"/>
              </a:rPr>
              <a:t>( </a:t>
            </a:r>
            <a:r>
              <a:rPr lang="ko-KR" altLang="en-US" b="1" i="0" dirty="0">
                <a:solidFill>
                  <a:srgbClr val="404248"/>
                </a:solidFill>
                <a:effectLst/>
                <a:latin typeface="var(--headingsfontfamily)"/>
              </a:rPr>
              <a:t>어떤 에러가 발생 할지 </a:t>
            </a:r>
            <a:r>
              <a:rPr lang="ko-KR" altLang="en-US" b="1" i="0" dirty="0" err="1">
                <a:solidFill>
                  <a:srgbClr val="404248"/>
                </a:solidFill>
                <a:effectLst/>
                <a:latin typeface="var(--headingsfontfamily)"/>
              </a:rPr>
              <a:t>모를때</a:t>
            </a:r>
            <a:r>
              <a:rPr lang="en-US" altLang="ko-KR" b="1" i="0" dirty="0">
                <a:solidFill>
                  <a:srgbClr val="404248"/>
                </a:solidFill>
                <a:effectLst/>
                <a:latin typeface="var(--headingsfontfamily)"/>
              </a:rPr>
              <a:t>)</a:t>
            </a:r>
            <a:endParaRPr lang="en-US" altLang="ko-KR" b="1" dirty="0">
              <a:solidFill>
                <a:srgbClr val="404248"/>
              </a:solidFill>
              <a:latin typeface="var(--headingsfontfamily)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BB551B8D-64B3-8B2C-FFC3-AFCDF618B9A6}"/>
              </a:ext>
            </a:extLst>
          </p:cNvPr>
          <p:cNvCxnSpPr>
            <a:stCxn id="89" idx="2"/>
          </p:cNvCxnSpPr>
          <p:nvPr/>
        </p:nvCxnSpPr>
        <p:spPr>
          <a:xfrm flipH="1">
            <a:off x="6328786" y="1339878"/>
            <a:ext cx="1" cy="48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4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6" y="402672"/>
            <a:ext cx="3609153" cy="75500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예외처리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622F9F-1F36-7F86-B58B-0A4844588F4B}"/>
              </a:ext>
            </a:extLst>
          </p:cNvPr>
          <p:cNvSpPr txBox="1"/>
          <p:nvPr/>
        </p:nvSpPr>
        <p:spPr>
          <a:xfrm>
            <a:off x="1177161" y="1295035"/>
            <a:ext cx="34656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 </a:t>
            </a:r>
            <a:r>
              <a:rPr lang="ko-KR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입력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 </a:t>
            </a:r>
            <a:r>
              <a:rPr lang="ko-KR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입력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35D7D7-1A3D-E7E2-346B-0F98E9A9A9E2}"/>
              </a:ext>
            </a:extLst>
          </p:cNvPr>
          <p:cNvSpPr txBox="1"/>
          <p:nvPr/>
        </p:nvSpPr>
        <p:spPr>
          <a:xfrm>
            <a:off x="5516248" y="143353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ko-KR" altLang="en-US" b="1" i="0" dirty="0">
                <a:solidFill>
                  <a:srgbClr val="404248"/>
                </a:solidFill>
                <a:effectLst/>
                <a:latin typeface="var(--headingsfontfamily)"/>
              </a:rPr>
              <a:t>예제에서 예상되는  오류는 </a:t>
            </a:r>
            <a:r>
              <a:rPr lang="ko-KR" altLang="en-US" b="1" i="0" dirty="0" err="1">
                <a:solidFill>
                  <a:srgbClr val="404248"/>
                </a:solidFill>
                <a:effectLst/>
                <a:latin typeface="var(--headingsfontfamily)"/>
              </a:rPr>
              <a:t>무었일까</a:t>
            </a:r>
            <a:r>
              <a:rPr lang="en-US" altLang="ko-KR" b="1" dirty="0">
                <a:solidFill>
                  <a:srgbClr val="404248"/>
                </a:solidFill>
                <a:latin typeface="var(--headingsfontfamily)"/>
              </a:rPr>
              <a:t> </a:t>
            </a:r>
            <a:r>
              <a:rPr lang="en-US" altLang="ko-KR" b="1" i="0" dirty="0">
                <a:solidFill>
                  <a:srgbClr val="404248"/>
                </a:solidFill>
                <a:effectLst/>
                <a:latin typeface="var(--headingsfontfamily)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44EF90-B27E-F688-3635-BF8879B9B321}"/>
              </a:ext>
            </a:extLst>
          </p:cNvPr>
          <p:cNvSpPr txBox="1"/>
          <p:nvPr/>
        </p:nvSpPr>
        <p:spPr>
          <a:xfrm>
            <a:off x="1177161" y="3193086"/>
            <a:ext cx="566358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404248"/>
                </a:solidFill>
                <a:effectLst/>
                <a:latin typeface="var(--headingsfontfamily)"/>
              </a:rPr>
              <a:t>	2-1 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1" dirty="0">
                <a:solidFill>
                  <a:srgbClr val="404248"/>
                </a:solidFill>
                <a:latin typeface="var(--headingsfontfamily)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문을 활용 한 에러 처리</a:t>
            </a:r>
          </a:p>
          <a:p>
            <a:pPr lvl="2"/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lvl="2"/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 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입력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lvl="2"/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 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입력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lvl="2"/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lvl="2"/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ZeroDivisionError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lvl="2"/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ZeroDivisionError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!!!"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!!!"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64643D4-05FF-B2F2-FEEF-B7125243CE23}"/>
              </a:ext>
            </a:extLst>
          </p:cNvPr>
          <p:cNvCxnSpPr>
            <a:stCxn id="4" idx="3"/>
            <a:endCxn id="11" idx="1"/>
          </p:cNvCxnSpPr>
          <p:nvPr/>
        </p:nvCxnSpPr>
        <p:spPr>
          <a:xfrm flipV="1">
            <a:off x="4642825" y="1618200"/>
            <a:ext cx="873423" cy="41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90E1B3C-1FF5-9C54-16E1-AC0BEEF254C7}"/>
              </a:ext>
            </a:extLst>
          </p:cNvPr>
          <p:cNvSpPr txBox="1"/>
          <p:nvPr/>
        </p:nvSpPr>
        <p:spPr>
          <a:xfrm>
            <a:off x="1177161" y="5239647"/>
            <a:ext cx="6094602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	2-2 if else </a:t>
            </a:r>
            <a:r>
              <a:rPr lang="ko-KR" altLang="en-US" dirty="0">
                <a:latin typeface="Consolas" panose="020B0609020204030204" pitchFamily="49" charset="0"/>
              </a:rPr>
              <a:t>문을 활용 한 오류 처리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DCDCA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lvl="2"/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lvl="2"/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1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"0</a:t>
            </a:r>
            <a:r>
              <a:rPr lang="ko-KR" alt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으로 </a:t>
            </a:r>
            <a:r>
              <a:rPr lang="ko-KR" alt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나눌수</a:t>
            </a:r>
            <a:r>
              <a:rPr lang="ko-KR" alt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없습니다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 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입력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lvl="2"/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 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입력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lvl="2"/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3867D6-8FB2-B9E2-0C08-EC07B8F91894}"/>
              </a:ext>
            </a:extLst>
          </p:cNvPr>
          <p:cNvSpPr txBox="1"/>
          <p:nvPr/>
        </p:nvSpPr>
        <p:spPr>
          <a:xfrm>
            <a:off x="1177161" y="286992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>
                <a:solidFill>
                  <a:srgbClr val="404248"/>
                </a:solidFill>
                <a:latin typeface="var(--headingsfontfamily)"/>
              </a:rPr>
              <a:t>2. </a:t>
            </a:r>
            <a:r>
              <a:rPr lang="ko-KR" altLang="en-US" b="1" dirty="0">
                <a:solidFill>
                  <a:srgbClr val="404248"/>
                </a:solidFill>
                <a:latin typeface="var(--headingsfontfamily)"/>
              </a:rPr>
              <a:t>예제에서 오류를 해결 하기 위한 방법은</a:t>
            </a:r>
            <a:r>
              <a:rPr lang="en-US" altLang="ko-KR" b="1" i="0" dirty="0">
                <a:solidFill>
                  <a:srgbClr val="404248"/>
                </a:solidFill>
                <a:effectLst/>
                <a:latin typeface="var(--headingsfontfamily)"/>
              </a:rPr>
              <a:t>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0781F8-E682-FDE4-B7FA-528F6F592025}"/>
              </a:ext>
            </a:extLst>
          </p:cNvPr>
          <p:cNvSpPr txBox="1"/>
          <p:nvPr/>
        </p:nvSpPr>
        <p:spPr>
          <a:xfrm>
            <a:off x="5740167" y="1802866"/>
            <a:ext cx="2816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>
                <a:solidFill>
                  <a:srgbClr val="404248"/>
                </a:solidFill>
                <a:latin typeface="var(--headingsfontfamily)"/>
              </a:rPr>
              <a:t> 1-1 </a:t>
            </a:r>
            <a:r>
              <a:rPr lang="en-US" altLang="ko-KR" b="1" dirty="0" err="1">
                <a:solidFill>
                  <a:srgbClr val="404248"/>
                </a:solidFill>
                <a:latin typeface="var(--headingsfontfamily)"/>
              </a:rPr>
              <a:t>ValueError</a:t>
            </a:r>
            <a:endParaRPr lang="en-US" altLang="ko-KR" b="1" dirty="0">
              <a:solidFill>
                <a:srgbClr val="404248"/>
              </a:solidFill>
              <a:latin typeface="var(--headingsfontfamily)"/>
            </a:endParaRPr>
          </a:p>
          <a:p>
            <a:pPr algn="l"/>
            <a:r>
              <a:rPr lang="en-US" altLang="ko-KR" b="1" dirty="0">
                <a:solidFill>
                  <a:srgbClr val="404248"/>
                </a:solidFill>
                <a:latin typeface="var(--headingsfontfamily)"/>
              </a:rPr>
              <a:t> 1-2 </a:t>
            </a:r>
            <a:r>
              <a:rPr lang="en-US" altLang="ko-KR" b="1" dirty="0" err="1">
                <a:solidFill>
                  <a:srgbClr val="404248"/>
                </a:solidFill>
                <a:latin typeface="var(--headingsfontfamily)"/>
              </a:rPr>
              <a:t>ZeroDivisionError</a:t>
            </a:r>
            <a:endParaRPr lang="en-US" altLang="ko-KR" b="1" dirty="0">
              <a:solidFill>
                <a:srgbClr val="404248"/>
              </a:solidFill>
              <a:latin typeface="var(--headingsfontfamily)"/>
            </a:endParaRPr>
          </a:p>
        </p:txBody>
      </p:sp>
    </p:spTree>
    <p:extLst>
      <p:ext uri="{BB962C8B-B14F-4D97-AF65-F5344CB8AC3E}">
        <p14:creationId xmlns:p14="http://schemas.microsoft.com/office/powerpoint/2010/main" val="198311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6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6" y="402672"/>
            <a:ext cx="4575147" cy="755009"/>
          </a:xfrm>
        </p:spPr>
        <p:txBody>
          <a:bodyPr>
            <a:normAutofit/>
          </a:bodyPr>
          <a:lstStyle/>
          <a:p>
            <a:r>
              <a:rPr lang="ko-KR" altLang="en-US" dirty="0"/>
              <a:t>사용자 정의 예외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A2854176-151F-9339-8E23-5C871EAF9D85}"/>
              </a:ext>
            </a:extLst>
          </p:cNvPr>
          <p:cNvSpPr txBox="1">
            <a:spLocks/>
          </p:cNvSpPr>
          <p:nvPr/>
        </p:nvSpPr>
        <p:spPr>
          <a:xfrm>
            <a:off x="2184253" y="2727007"/>
            <a:ext cx="7823494" cy="1403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800" dirty="0"/>
              <a:t>사전에 정의 된 에러가 아닌 개발자가 원하는 조건에서 에러를 발생 시키거나 에러를 만들어 발생 시킴</a:t>
            </a:r>
            <a:r>
              <a:rPr lang="en-US" altLang="ko-KR" sz="2800" dirty="0"/>
              <a:t>.</a:t>
            </a:r>
            <a:r>
              <a:rPr lang="ko-KR" altLang="en-US" sz="2800" dirty="0"/>
              <a:t>  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78862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6" y="402672"/>
            <a:ext cx="4407367" cy="755009"/>
          </a:xfrm>
        </p:spPr>
        <p:txBody>
          <a:bodyPr>
            <a:normAutofit/>
          </a:bodyPr>
          <a:lstStyle/>
          <a:p>
            <a:r>
              <a:rPr lang="ko-KR" altLang="en-US" dirty="0"/>
              <a:t>사용자 정의 예외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90159-3D53-057B-2306-1090A0D9CE4A}"/>
              </a:ext>
            </a:extLst>
          </p:cNvPr>
          <p:cNvSpPr txBox="1"/>
          <p:nvPr/>
        </p:nvSpPr>
        <p:spPr>
          <a:xfrm>
            <a:off x="1555068" y="1944212"/>
            <a:ext cx="6094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입력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입력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ZeroDivisionError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ZeroDivisionError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!!!"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!!!"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1BCD9-8BB4-D309-323D-B2288D7EC266}"/>
              </a:ext>
            </a:extLst>
          </p:cNvPr>
          <p:cNvSpPr txBox="1"/>
          <p:nvPr/>
        </p:nvSpPr>
        <p:spPr>
          <a:xfrm>
            <a:off x="6500523" y="2957182"/>
            <a:ext cx="49584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ko-KR" altLang="en-US" b="1" dirty="0">
                <a:solidFill>
                  <a:srgbClr val="404248"/>
                </a:solidFill>
                <a:latin typeface="var(--headingsfontfamily)"/>
              </a:rPr>
              <a:t>위 예제 에서 결과 값이 </a:t>
            </a:r>
            <a:r>
              <a:rPr lang="en-US" altLang="ko-KR" b="1" dirty="0">
                <a:solidFill>
                  <a:srgbClr val="404248"/>
                </a:solidFill>
                <a:latin typeface="var(--headingsfontfamily)"/>
              </a:rPr>
              <a:t>0 </a:t>
            </a:r>
            <a:r>
              <a:rPr lang="ko-KR" altLang="en-US" b="1" dirty="0">
                <a:solidFill>
                  <a:srgbClr val="404248"/>
                </a:solidFill>
                <a:latin typeface="var(--headingsfontfamily)"/>
              </a:rPr>
              <a:t>보다 작을 경우</a:t>
            </a:r>
            <a:endParaRPr lang="en-US" altLang="ko-KR" b="1" dirty="0">
              <a:solidFill>
                <a:srgbClr val="404248"/>
              </a:solidFill>
              <a:latin typeface="var(--headingsfontfamily)"/>
            </a:endParaRPr>
          </a:p>
          <a:p>
            <a:pPr algn="l"/>
            <a:r>
              <a:rPr lang="en-US" altLang="ko-KR" b="1" dirty="0">
                <a:solidFill>
                  <a:srgbClr val="404248"/>
                </a:solidFill>
                <a:latin typeface="var(--headingsfontfamily)"/>
              </a:rPr>
              <a:t>  </a:t>
            </a:r>
            <a:r>
              <a:rPr lang="ko-KR" altLang="en-US" b="1" dirty="0">
                <a:solidFill>
                  <a:srgbClr val="404248"/>
                </a:solidFill>
                <a:latin typeface="var(--headingsfontfamily)"/>
              </a:rPr>
              <a:t> 예외를 발생 시키려면 어떻게 해야 할까</a:t>
            </a:r>
            <a:r>
              <a:rPr lang="en-US" altLang="ko-KR" b="1" dirty="0">
                <a:solidFill>
                  <a:srgbClr val="404248"/>
                </a:solidFill>
                <a:latin typeface="var(--headingsfontfamily)"/>
              </a:rPr>
              <a:t>?</a:t>
            </a:r>
            <a:endParaRPr lang="en-US" altLang="ko-KR" b="1" i="0" dirty="0">
              <a:solidFill>
                <a:srgbClr val="404248"/>
              </a:solidFill>
              <a:effectLst/>
              <a:latin typeface="var(--headingsfontfamily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FA6AE0-8E56-AA7E-BBCA-D80386A5925B}"/>
              </a:ext>
            </a:extLst>
          </p:cNvPr>
          <p:cNvSpPr txBox="1"/>
          <p:nvPr/>
        </p:nvSpPr>
        <p:spPr>
          <a:xfrm>
            <a:off x="6500523" y="3817189"/>
            <a:ext cx="4894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404248"/>
                </a:solidFill>
                <a:effectLst/>
                <a:latin typeface="var(--headingsfontfamily)"/>
              </a:rPr>
              <a:t>-&gt; raise </a:t>
            </a:r>
            <a:r>
              <a:rPr lang="ko-KR" altLang="en-US" b="1" i="0" dirty="0">
                <a:solidFill>
                  <a:srgbClr val="404248"/>
                </a:solidFill>
                <a:effectLst/>
                <a:latin typeface="var(--headingsfontfamily)"/>
              </a:rPr>
              <a:t>키워드로 직접 예외 발생 </a:t>
            </a:r>
            <a:r>
              <a:rPr lang="ko-KR" altLang="en-US" b="1" i="0" dirty="0" err="1">
                <a:solidFill>
                  <a:srgbClr val="404248"/>
                </a:solidFill>
                <a:effectLst/>
                <a:latin typeface="var(--headingsfontfamily)"/>
              </a:rPr>
              <a:t>시킬수</a:t>
            </a:r>
            <a:r>
              <a:rPr lang="ko-KR" altLang="en-US" b="1" i="0" dirty="0">
                <a:solidFill>
                  <a:srgbClr val="404248"/>
                </a:solidFill>
                <a:effectLst/>
                <a:latin typeface="var(--headingsfontfamily)"/>
              </a:rPr>
              <a:t> 있다</a:t>
            </a:r>
            <a:r>
              <a:rPr lang="en-US" altLang="ko-KR" b="1" dirty="0">
                <a:solidFill>
                  <a:srgbClr val="404248"/>
                </a:solidFill>
                <a:latin typeface="var(--headingsfontfamily)"/>
              </a:rPr>
              <a:t>.</a:t>
            </a:r>
            <a:endParaRPr lang="ko-KR" altLang="en-US" b="1" i="0" dirty="0">
              <a:solidFill>
                <a:srgbClr val="404248"/>
              </a:solidFill>
              <a:effectLst/>
              <a:latin typeface="var(--headingsfontfamily)"/>
            </a:endParaRPr>
          </a:p>
        </p:txBody>
      </p:sp>
    </p:spTree>
    <p:extLst>
      <p:ext uri="{BB962C8B-B14F-4D97-AF65-F5344CB8AC3E}">
        <p14:creationId xmlns:p14="http://schemas.microsoft.com/office/powerpoint/2010/main" val="224169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6" y="402672"/>
            <a:ext cx="4231199" cy="75500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사용자 정의 예외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B3907A-B222-0031-7F1B-0C9BFD94BFC9}"/>
              </a:ext>
            </a:extLst>
          </p:cNvPr>
          <p:cNvSpPr txBox="1"/>
          <p:nvPr/>
        </p:nvSpPr>
        <p:spPr>
          <a:xfrm>
            <a:off x="1201723" y="2315252"/>
            <a:ext cx="4894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404248"/>
                </a:solidFill>
                <a:effectLst/>
                <a:latin typeface="var(--headingsfontfamily)"/>
              </a:rPr>
              <a:t>1. raise </a:t>
            </a:r>
            <a:r>
              <a:rPr lang="ko-KR" altLang="en-US" b="1" i="0" dirty="0">
                <a:solidFill>
                  <a:srgbClr val="404248"/>
                </a:solidFill>
                <a:effectLst/>
                <a:latin typeface="var(--headingsfontfamily)"/>
              </a:rPr>
              <a:t>키워드로 </a:t>
            </a:r>
            <a:r>
              <a:rPr lang="ko-KR" altLang="en-US" b="1" dirty="0">
                <a:solidFill>
                  <a:srgbClr val="404248"/>
                </a:solidFill>
                <a:latin typeface="var(--headingsfontfamily)"/>
              </a:rPr>
              <a:t>내장된 예외를 발생시킴</a:t>
            </a:r>
            <a:r>
              <a:rPr lang="en-US" altLang="ko-KR" b="1" dirty="0">
                <a:solidFill>
                  <a:srgbClr val="404248"/>
                </a:solidFill>
                <a:latin typeface="var(--headingsfontfamily)"/>
              </a:rPr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C75447-4C47-0BA1-F648-9537B24003F6}"/>
              </a:ext>
            </a:extLst>
          </p:cNvPr>
          <p:cNvSpPr txBox="1"/>
          <p:nvPr/>
        </p:nvSpPr>
        <p:spPr>
          <a:xfrm>
            <a:off x="1201723" y="2780326"/>
            <a:ext cx="489427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 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입력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 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입력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ZeroDivisionError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ZeroDivisionError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ZeroDivisionError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!!!"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!!!"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F7B485-474C-DD04-455D-AA2EA300D15A}"/>
              </a:ext>
            </a:extLst>
          </p:cNvPr>
          <p:cNvSpPr txBox="1"/>
          <p:nvPr/>
        </p:nvSpPr>
        <p:spPr>
          <a:xfrm>
            <a:off x="6096000" y="2315252"/>
            <a:ext cx="4894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404248"/>
                </a:solidFill>
                <a:effectLst/>
                <a:latin typeface="var(--headingsfontfamily)"/>
              </a:rPr>
              <a:t>2. </a:t>
            </a:r>
            <a:r>
              <a:rPr lang="ko-KR" altLang="en-US" b="1" dirty="0">
                <a:solidFill>
                  <a:srgbClr val="404248"/>
                </a:solidFill>
                <a:latin typeface="var(--headingsfontfamily)"/>
              </a:rPr>
              <a:t>사용자 에러를 정의 한다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986349-C807-8B27-A16F-5FAE85787CF3}"/>
              </a:ext>
            </a:extLst>
          </p:cNvPr>
          <p:cNvSpPr txBox="1"/>
          <p:nvPr/>
        </p:nvSpPr>
        <p:spPr>
          <a:xfrm>
            <a:off x="6096000" y="2771560"/>
            <a:ext cx="609600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User_Error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Exception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을 상속받아서 새로운 예외를 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만듬</a:t>
            </a:r>
            <a:endParaRPr lang="ko-KR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결과가  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보다 작습니다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!!'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 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입력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 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입력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User_Error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021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6" y="402672"/>
            <a:ext cx="8241136" cy="75500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오류와 관계 없이 무조건 실행 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90159-3D53-057B-2306-1090A0D9CE4A}"/>
              </a:ext>
            </a:extLst>
          </p:cNvPr>
          <p:cNvSpPr txBox="1"/>
          <p:nvPr/>
        </p:nvSpPr>
        <p:spPr>
          <a:xfrm>
            <a:off x="1434826" y="1997839"/>
            <a:ext cx="46611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입력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입력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ZeroDivisionError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ZeroDivisionError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!!!"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!!!"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 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9E01A-50E5-1C8A-C7A7-FFDEB6A34078}"/>
              </a:ext>
            </a:extLst>
          </p:cNvPr>
          <p:cNvSpPr txBox="1"/>
          <p:nvPr/>
        </p:nvSpPr>
        <p:spPr>
          <a:xfrm>
            <a:off x="6733562" y="2338323"/>
            <a:ext cx="4894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404248"/>
                </a:solidFill>
                <a:latin typeface="var(--headingsfontfamily)"/>
              </a:rPr>
              <a:t>1. </a:t>
            </a:r>
            <a:r>
              <a:rPr lang="ko-KR" altLang="en-US" b="1" dirty="0">
                <a:solidFill>
                  <a:srgbClr val="404248"/>
                </a:solidFill>
                <a:latin typeface="var(--headingsfontfamily)"/>
              </a:rPr>
              <a:t>예제 에서의 문제 점은 </a:t>
            </a:r>
            <a:r>
              <a:rPr lang="ko-KR" altLang="en-US" b="1" dirty="0" err="1">
                <a:solidFill>
                  <a:srgbClr val="404248"/>
                </a:solidFill>
                <a:latin typeface="var(--headingsfontfamily)"/>
              </a:rPr>
              <a:t>무었일까</a:t>
            </a:r>
            <a:r>
              <a:rPr lang="en-US" altLang="ko-KR" b="1" dirty="0">
                <a:solidFill>
                  <a:srgbClr val="404248"/>
                </a:solidFill>
                <a:latin typeface="var(--headingsfontfamily)"/>
              </a:rPr>
              <a:t>???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67CA6D-2857-EF8B-A3A9-40822BECB343}"/>
              </a:ext>
            </a:extLst>
          </p:cNvPr>
          <p:cNvSpPr txBox="1"/>
          <p:nvPr/>
        </p:nvSpPr>
        <p:spPr>
          <a:xfrm>
            <a:off x="6951675" y="2799988"/>
            <a:ext cx="32325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-&gt; "hello world“ </a:t>
            </a:r>
            <a:r>
              <a:rPr lang="ko-KR" altLang="en-US" sz="1100" b="0" dirty="0">
                <a:effectLst/>
                <a:latin typeface="Consolas" panose="020B0609020204030204" pitchFamily="49" charset="0"/>
              </a:rPr>
              <a:t>의 실행이 불확실 하다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A22C22-2066-8CBE-6E7F-989E655CD96F}"/>
              </a:ext>
            </a:extLst>
          </p:cNvPr>
          <p:cNvSpPr txBox="1"/>
          <p:nvPr/>
        </p:nvSpPr>
        <p:spPr>
          <a:xfrm>
            <a:off x="6733561" y="3110051"/>
            <a:ext cx="4894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404248"/>
                </a:solidFill>
                <a:latin typeface="var(--headingsfontfamily)"/>
              </a:rPr>
              <a:t>해결 방법 </a:t>
            </a:r>
            <a:r>
              <a:rPr lang="en-US" altLang="ko-KR" b="1" dirty="0">
                <a:solidFill>
                  <a:srgbClr val="404248"/>
                </a:solidFill>
                <a:latin typeface="var(--headingsfontfamily)"/>
              </a:rPr>
              <a:t>: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962847-A391-7736-3076-689C0D29098C}"/>
              </a:ext>
            </a:extLst>
          </p:cNvPr>
          <p:cNvSpPr txBox="1"/>
          <p:nvPr/>
        </p:nvSpPr>
        <p:spPr>
          <a:xfrm>
            <a:off x="7053741" y="3527836"/>
            <a:ext cx="32325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-&gt; </a:t>
            </a:r>
            <a:r>
              <a:rPr lang="en-US" altLang="ko-KR" sz="1100" dirty="0"/>
              <a:t>finally</a:t>
            </a:r>
            <a:r>
              <a:rPr lang="ko-KR" altLang="en-US" sz="1100" dirty="0"/>
              <a:t> 로 묶어 준다</a:t>
            </a:r>
            <a:r>
              <a:rPr lang="en-US" altLang="ko-KR" sz="11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86BAF-E9A7-9513-D6B5-D01726BD9304}"/>
              </a:ext>
            </a:extLst>
          </p:cNvPr>
          <p:cNvSpPr txBox="1"/>
          <p:nvPr/>
        </p:nvSpPr>
        <p:spPr>
          <a:xfrm>
            <a:off x="7262067" y="3837899"/>
            <a:ext cx="323255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 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입력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 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입력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ZeroDivisionError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ZeroDivisionError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!!!"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!!!"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 </a:t>
            </a:r>
          </a:p>
        </p:txBody>
      </p:sp>
    </p:spTree>
    <p:extLst>
      <p:ext uri="{BB962C8B-B14F-4D97-AF65-F5344CB8AC3E}">
        <p14:creationId xmlns:p14="http://schemas.microsoft.com/office/powerpoint/2010/main" val="292863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</p:bldLst>
  </p:timing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5129</TotalTime>
  <Words>1122</Words>
  <Application>Microsoft Office PowerPoint</Application>
  <PresentationFormat>와이드스크린</PresentationFormat>
  <Paragraphs>185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var(--headingsfontfamily)</vt:lpstr>
      <vt:lpstr>Consolas</vt:lpstr>
      <vt:lpstr>Consolas</vt:lpstr>
      <vt:lpstr>Franklin Gothic Book</vt:lpstr>
      <vt:lpstr>자르기</vt:lpstr>
      <vt:lpstr>PowerPoint 프레젠테이션</vt:lpstr>
      <vt:lpstr>예외처리</vt:lpstr>
      <vt:lpstr>예외처리 의 종류</vt:lpstr>
      <vt:lpstr>내장된 예외</vt:lpstr>
      <vt:lpstr>예외처리 방법</vt:lpstr>
      <vt:lpstr>사용자 정의 예외</vt:lpstr>
      <vt:lpstr>사용자 정의 예외</vt:lpstr>
      <vt:lpstr>사용자 정의 예외</vt:lpstr>
      <vt:lpstr>오류와 관계 없이 무조건 실행 하기</vt:lpstr>
      <vt:lpstr>오류가 없을 경우에 만 실행 시키기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 woo lee</dc:creator>
  <cp:lastModifiedBy>sang woo lee</cp:lastModifiedBy>
  <cp:revision>141</cp:revision>
  <dcterms:created xsi:type="dcterms:W3CDTF">2018-03-18T16:38:18Z</dcterms:created>
  <dcterms:modified xsi:type="dcterms:W3CDTF">2024-08-09T05:25:39Z</dcterms:modified>
  <cp:version>1000.0000.01</cp:version>
</cp:coreProperties>
</file>