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B%A1%9C%EB%B3%B4%EC%99%80%EC%9D%B4%EB%93%9C" TargetMode="External"/><Relationship Id="rId3" Type="http://schemas.openxmlformats.org/officeDocument/2006/relationships/hyperlink" Target="https://namu.wiki/w/%EC%9E%90%EC%9C%A8%EC%A3%BC%ED%96%89" TargetMode="External"/><Relationship Id="rId7" Type="http://schemas.openxmlformats.org/officeDocument/2006/relationships/hyperlink" Target="https://namu.wiki/w/%EB%B2%A0%EC%96%B4%EB%A1%9C%EB%B3%B4%ED%8B%B1%EC%8A%A4" TargetMode="External"/><Relationship Id="rId12" Type="http://schemas.openxmlformats.org/officeDocument/2006/relationships/hyperlink" Target="https://namu.wiki/w/%EC%95%A0%EC%8A%90%EB%A6%AC" TargetMode="External"/><Relationship Id="rId2" Type="http://schemas.openxmlformats.org/officeDocument/2006/relationships/hyperlink" Target="https://namu.wiki/w/P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B8%8C%EC%9D%B4%EB%94%94%EC%BB%B4%ED%8D%BC%EB%8B%88" TargetMode="External"/><Relationship Id="rId11" Type="http://schemas.openxmlformats.org/officeDocument/2006/relationships/hyperlink" Target="https://namu.wiki/w/%ED%8F%B4%EB%9D%BC%EB%A6%AC%EC%8A%A4%EC%93%B0%EB%A6%AC%EB%94%94" TargetMode="External"/><Relationship Id="rId5" Type="http://schemas.openxmlformats.org/officeDocument/2006/relationships/hyperlink" Target="https://namu.wiki/w/%EA%B8%B8%EB%A7%89" TargetMode="External"/><Relationship Id="rId10" Type="http://schemas.openxmlformats.org/officeDocument/2006/relationships/hyperlink" Target="https://namu.wiki/w/%EC%95%8C%EC%A7%80%ED%8B%B0" TargetMode="External"/><Relationship Id="rId4" Type="http://schemas.openxmlformats.org/officeDocument/2006/relationships/hyperlink" Target="https://namu.wiki/w/%EC%84%BC%EC%84%9C" TargetMode="External"/><Relationship Id="rId9" Type="http://schemas.openxmlformats.org/officeDocument/2006/relationships/hyperlink" Target="https://namu.wiki/w/%EC%BD%94%EA%B0%80%EB%A1%9C%EB%B3%B4%ED%8B%B1%EC%8A%A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 err="1"/>
              <a:t>서빙로봇</a:t>
            </a:r>
            <a:r>
              <a:rPr lang="ko-KR" altLang="en-US" sz="3600" dirty="0"/>
              <a:t> 프로젝트</a:t>
            </a:r>
            <a:endParaRPr lang="en-US" altLang="ko-KR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서빙 로봇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05946-A345-1F24-2329-EA4C2954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25" y="1476461"/>
            <a:ext cx="3016047" cy="45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3C320A-9CD0-3FC0-E6A8-04D04139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94" y="1478521"/>
            <a:ext cx="3016047" cy="45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서빙 로봇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9BD08-89CA-ACB0-8087-19B3A5FCC196}"/>
              </a:ext>
            </a:extLst>
          </p:cNvPr>
          <p:cNvSpPr txBox="1"/>
          <p:nvPr/>
        </p:nvSpPr>
        <p:spPr>
          <a:xfrm>
            <a:off x="704501" y="1997839"/>
            <a:ext cx="114874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테이블 위에 있는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메뉴잇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등의 태블릿 </a:t>
            </a: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2" tooltip="POS"/>
              </a:rPr>
              <a:t>POS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기기로 손님이 주문하면 음식을 싣고 찾아오는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3" tooltip="자율주행"/>
              </a:rPr>
              <a:t>자율주행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서빙로봇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장애물이나 사람이 있으면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4" tooltip="센서"/>
              </a:rPr>
              <a:t>센서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를 통해 피하지만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5" tooltip="길막"/>
              </a:rPr>
              <a:t>길막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현상 시 멈추며 왔던 길을 되돌아가지 못한다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직접적인 구매와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렌탈은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국내 시장점유율이 가장 높은 </a:t>
            </a:r>
            <a:r>
              <a:rPr lang="ko-KR" altLang="en-US" b="0" i="0" u="none" strike="noStrike" dirty="0" err="1">
                <a:solidFill>
                  <a:srgbClr val="FF0000"/>
                </a:solidFill>
                <a:effectLst/>
                <a:latin typeface="Open Sans" panose="020F0502020204030204" pitchFamily="34" charset="0"/>
                <a:hlinkClick r:id="rId6" tooltip="브이디컴퍼니"/>
              </a:rPr>
              <a:t>브이디컴퍼니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미국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서빙로봇회사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7" tooltip="베어로보틱스"/>
              </a:rPr>
              <a:t>베어로보틱스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제공하는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KT,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세그웨이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서빙로봇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ko-KR" altLang="en-US" b="0" i="0" u="none" strike="noStrike" dirty="0" err="1">
                <a:solidFill>
                  <a:srgbClr val="FF0000"/>
                </a:solidFill>
                <a:effectLst/>
                <a:latin typeface="Open Sans" panose="020F0502020204030204" pitchFamily="34" charset="0"/>
                <a:hlinkClick r:id="rId8" tooltip="로보와이드"/>
              </a:rPr>
              <a:t>로보와이드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그 외에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9" tooltip="코가로보틱스"/>
              </a:rPr>
              <a:t>코가로보틱스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FF0000"/>
                </a:solidFill>
                <a:effectLst/>
                <a:latin typeface="Open Sans" panose="020F0502020204030204" pitchFamily="34" charset="0"/>
                <a:hlinkClick r:id="rId10" tooltip="알지티"/>
              </a:rPr>
              <a:t>알지티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FF0000"/>
                </a:solidFill>
                <a:effectLst/>
                <a:latin typeface="Open Sans" panose="020F0502020204030204" pitchFamily="34" charset="0"/>
                <a:hlinkClick r:id="rId11" tooltip="폴라리스쓰리디"/>
              </a:rPr>
              <a:t>폴라리스쓰리디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7" tooltip="베어로보틱스"/>
              </a:rPr>
              <a:t>베어로보틱스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를 통해 가능하다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항목명에서 볼 수 있듯이 요리된 음식을 테이블에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서빙하는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용도가 일반이지만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12" tooltip="애슐리"/>
              </a:rPr>
              <a:t>애슐리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에서는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반대로 고객이 사용한 접시와 그릇을 회수하는 용도로 사용한다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호출하면 옆에 와서 대기하고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식기를 넣고서 스크린을 터치하면 돌아가는 방식이다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 (</a:t>
            </a:r>
            <a:r>
              <a:rPr lang="ko-KR" altLang="en-US" b="0" i="0" u="none" strike="noStrike" dirty="0" err="1">
                <a:solidFill>
                  <a:srgbClr val="FF0000"/>
                </a:solidFill>
                <a:effectLst/>
                <a:latin typeface="Open Sans" panose="020F0502020204030204" pitchFamily="34" charset="0"/>
                <a:hlinkClick r:id="rId6" tooltip="브이디컴퍼니"/>
              </a:rPr>
              <a:t>브이디컴퍼니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보급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45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서빙 로봇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979B9-27AC-013F-22BC-4C2DD6C7A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2" b="12660"/>
          <a:stretch/>
        </p:blipFill>
        <p:spPr>
          <a:xfrm>
            <a:off x="1779882" y="2072080"/>
            <a:ext cx="3783942" cy="33388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6E57A-CF11-84E4-AA13-E011269F6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40" b="30153"/>
          <a:stretch/>
        </p:blipFill>
        <p:spPr>
          <a:xfrm>
            <a:off x="6309396" y="2072080"/>
            <a:ext cx="5143500" cy="333881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9C7BB62-B3CF-A089-AC5E-E2B2F38C41C6}"/>
              </a:ext>
            </a:extLst>
          </p:cNvPr>
          <p:cNvSpPr/>
          <p:nvPr/>
        </p:nvSpPr>
        <p:spPr>
          <a:xfrm>
            <a:off x="3000816" y="3074564"/>
            <a:ext cx="962461" cy="998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085468-B1C8-F880-4E2D-1811AB57DACD}"/>
              </a:ext>
            </a:extLst>
          </p:cNvPr>
          <p:cNvSpPr/>
          <p:nvPr/>
        </p:nvSpPr>
        <p:spPr>
          <a:xfrm>
            <a:off x="6751202" y="3895288"/>
            <a:ext cx="620076" cy="64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2D10B5-C5F2-9C47-6D4F-96E0F54605E7}"/>
              </a:ext>
            </a:extLst>
          </p:cNvPr>
          <p:cNvSpPr/>
          <p:nvPr/>
        </p:nvSpPr>
        <p:spPr>
          <a:xfrm>
            <a:off x="8495601" y="3226962"/>
            <a:ext cx="620076" cy="64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39CA3A-2E63-61C1-BAC9-DBA1CE0EDE62}"/>
              </a:ext>
            </a:extLst>
          </p:cNvPr>
          <p:cNvSpPr/>
          <p:nvPr/>
        </p:nvSpPr>
        <p:spPr>
          <a:xfrm>
            <a:off x="10535530" y="2431406"/>
            <a:ext cx="620076" cy="64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8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사용 기술 및 하드웨어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9BD08-89CA-ACB0-8087-19B3A5FCC196}"/>
              </a:ext>
            </a:extLst>
          </p:cNvPr>
          <p:cNvSpPr txBox="1"/>
          <p:nvPr/>
        </p:nvSpPr>
        <p:spPr>
          <a:xfrm>
            <a:off x="704500" y="2366955"/>
            <a:ext cx="1148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CPU 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및 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MCU :</a:t>
            </a:r>
          </a:p>
          <a:p>
            <a:r>
              <a:rPr lang="ko-KR" altLang="en-US" dirty="0" err="1">
                <a:solidFill>
                  <a:srgbClr val="373A3C"/>
                </a:solidFill>
                <a:latin typeface="Open Sans" panose="020F0502020204030204" pitchFamily="34" charset="0"/>
              </a:rPr>
              <a:t>아두이노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 및 </a:t>
            </a:r>
            <a:r>
              <a:rPr lang="ko-KR" altLang="en-US" dirty="0" err="1">
                <a:solidFill>
                  <a:srgbClr val="373A3C"/>
                </a:solidFill>
                <a:latin typeface="Open Sans" panose="020F0502020204030204" pitchFamily="34" charset="0"/>
              </a:rPr>
              <a:t>라즈베리파이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E54ED-D58A-2B13-38AA-A9BAB29267F5}"/>
              </a:ext>
            </a:extLst>
          </p:cNvPr>
          <p:cNvSpPr txBox="1"/>
          <p:nvPr/>
        </p:nvSpPr>
        <p:spPr>
          <a:xfrm>
            <a:off x="704500" y="3181946"/>
            <a:ext cx="1148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센서 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:</a:t>
            </a:r>
          </a:p>
          <a:p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초음파 센서 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or 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라이다 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근접센서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, BLE,</a:t>
            </a:r>
            <a:r>
              <a:rPr lang="ko-KR" altLang="en-US" dirty="0" err="1">
                <a:solidFill>
                  <a:srgbClr val="373A3C"/>
                </a:solidFill>
                <a:latin typeface="Open Sans" panose="020F0502020204030204" pitchFamily="34" charset="0"/>
              </a:rPr>
              <a:t>비콘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 등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6F02-1D61-2856-37B8-135BC569C2B3}"/>
              </a:ext>
            </a:extLst>
          </p:cNvPr>
          <p:cNvSpPr txBox="1"/>
          <p:nvPr/>
        </p:nvSpPr>
        <p:spPr>
          <a:xfrm>
            <a:off x="704499" y="4000714"/>
            <a:ext cx="1148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개발 환경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:</a:t>
            </a:r>
          </a:p>
          <a:p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Windows 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및 </a:t>
            </a: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Linux  C/C++ python</a:t>
            </a:r>
          </a:p>
        </p:txBody>
      </p:sp>
    </p:spTree>
    <p:extLst>
      <p:ext uri="{BB962C8B-B14F-4D97-AF65-F5344CB8AC3E}">
        <p14:creationId xmlns:p14="http://schemas.microsoft.com/office/powerpoint/2010/main" val="178798771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149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Franklin Gothic Book</vt:lpstr>
      <vt:lpstr>Open Sans</vt:lpstr>
      <vt:lpstr>자르기</vt:lpstr>
      <vt:lpstr>PowerPoint 프레젠테이션</vt:lpstr>
      <vt:lpstr>서빙 로봇</vt:lpstr>
      <vt:lpstr>서빙 로봇</vt:lpstr>
      <vt:lpstr>서빙 로봇</vt:lpstr>
      <vt:lpstr>사용 기술 및 하드웨어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171</cp:revision>
  <dcterms:created xsi:type="dcterms:W3CDTF">2018-03-18T16:38:18Z</dcterms:created>
  <dcterms:modified xsi:type="dcterms:W3CDTF">2023-08-16T09:08:11Z</dcterms:modified>
  <cp:version>1000.0000.01</cp:version>
</cp:coreProperties>
</file>