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8" r:id="rId3"/>
    <p:sldId id="263" r:id="rId4"/>
    <p:sldId id="264" r:id="rId5"/>
    <p:sldId id="272" r:id="rId6"/>
    <p:sldId id="265" r:id="rId7"/>
    <p:sldId id="266" r:id="rId8"/>
    <p:sldId id="270" r:id="rId9"/>
    <p:sldId id="267" r:id="rId10"/>
    <p:sldId id="273" r:id="rId11"/>
    <p:sldId id="268" r:id="rId12"/>
    <p:sldId id="274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23" autoAdjust="0"/>
    <p:restoredTop sz="100000"/>
  </p:normalViewPr>
  <p:slideViewPr>
    <p:cSldViewPr snapToGrid="0">
      <p:cViewPr varScale="1">
        <p:scale>
          <a:sx n="114" d="100"/>
          <a:sy n="114" d="100"/>
        </p:scale>
        <p:origin x="378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PostView.nhn?blogId=cache798&amp;logNo=13008028222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80163" y="3012138"/>
            <a:ext cx="6831673" cy="86357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600" dirty="0"/>
              <a:t>python_calss9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8E6E37C2-28CC-63F9-8485-E968C2E43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6" y="402672"/>
            <a:ext cx="4449312" cy="755009"/>
          </a:xfrm>
        </p:spPr>
        <p:txBody>
          <a:bodyPr>
            <a:normAutofit/>
          </a:bodyPr>
          <a:lstStyle/>
          <a:p>
            <a:r>
              <a:rPr lang="ko-KR" altLang="en-US" dirty="0"/>
              <a:t>실습 예제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23E111-8DC9-B361-42D4-28149708C53D}"/>
              </a:ext>
            </a:extLst>
          </p:cNvPr>
          <p:cNvSpPr txBox="1"/>
          <p:nvPr/>
        </p:nvSpPr>
        <p:spPr>
          <a:xfrm>
            <a:off x="718306" y="1834497"/>
            <a:ext cx="114736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import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os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if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os.path.exists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('C:/GitHub/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JeoninHighSchool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dirty="0" err="1">
                <a:effectLst/>
                <a:latin typeface="Consolas" panose="020B0609020204030204" pitchFamily="49" charset="0"/>
              </a:rPr>
              <a:t>수업예제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/class9/t1.txt'):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print("yes")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else: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print("no")   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if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os.path.isfile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('C:/GitHub/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JeoninHighSchool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dirty="0" err="1">
                <a:effectLst/>
                <a:latin typeface="Consolas" panose="020B0609020204030204" pitchFamily="49" charset="0"/>
              </a:rPr>
              <a:t>수업예제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/class9/t12.txt'):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print("yes")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else: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print("no")       </a:t>
            </a:r>
          </a:p>
        </p:txBody>
      </p:sp>
    </p:spTree>
    <p:extLst>
      <p:ext uri="{BB962C8B-B14F-4D97-AF65-F5344CB8AC3E}">
        <p14:creationId xmlns:p14="http://schemas.microsoft.com/office/powerpoint/2010/main" val="1332707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6" y="402672"/>
            <a:ext cx="4449312" cy="75500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파일 및 폴더  삭제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D7D0B0-4A9B-199A-4D6A-CE88556104E1}"/>
              </a:ext>
            </a:extLst>
          </p:cNvPr>
          <p:cNvSpPr txBox="1"/>
          <p:nvPr/>
        </p:nvSpPr>
        <p:spPr>
          <a:xfrm>
            <a:off x="2548679" y="1905885"/>
            <a:ext cx="7878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 err="1">
                <a:effectLst/>
                <a:latin typeface="Noto Sans KR"/>
              </a:rPr>
              <a:t>os.remove</a:t>
            </a:r>
            <a:r>
              <a:rPr lang="en-US" altLang="ko-KR" b="1" i="0" dirty="0">
                <a:effectLst/>
                <a:latin typeface="Noto Sans KR"/>
              </a:rPr>
              <a:t>(path)</a:t>
            </a:r>
            <a:br>
              <a:rPr lang="ko-KR" altLang="en-US" b="1" i="0" dirty="0">
                <a:solidFill>
                  <a:srgbClr val="555555"/>
                </a:solidFill>
                <a:effectLst/>
                <a:latin typeface="Noto Sans KR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- </a:t>
            </a:r>
            <a:r>
              <a:rPr lang="ko-KR" altLang="en-US" i="0" dirty="0">
                <a:solidFill>
                  <a:srgbClr val="555555"/>
                </a:solidFill>
                <a:effectLst/>
                <a:latin typeface="Nanum Gothic"/>
              </a:rPr>
              <a:t>파일을 삭제한다</a:t>
            </a:r>
            <a:r>
              <a:rPr lang="en-US" altLang="ko-KR" i="0" dirty="0">
                <a:solidFill>
                  <a:srgbClr val="555555"/>
                </a:solidFill>
                <a:effectLst/>
                <a:latin typeface="Nanum Gothic"/>
              </a:rPr>
              <a:t>. </a:t>
            </a:r>
            <a:r>
              <a:rPr lang="en-US" altLang="ko-KR" i="0" dirty="0">
                <a:effectLst/>
                <a:latin typeface="Noto Sans KR"/>
              </a:rPr>
              <a:t>Path </a:t>
            </a:r>
            <a:r>
              <a:rPr lang="ko-KR" altLang="en-US" i="0" dirty="0">
                <a:effectLst/>
                <a:latin typeface="Noto Sans KR"/>
              </a:rPr>
              <a:t>에 삭제할 파일의 경로를 지정 한다</a:t>
            </a:r>
            <a:r>
              <a:rPr lang="en-US" altLang="ko-KR" i="0" dirty="0">
                <a:effectLst/>
                <a:latin typeface="Noto Sans KR"/>
              </a:rPr>
              <a:t>.</a:t>
            </a:r>
            <a:b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</a:b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KR"/>
              </a:rPr>
              <a:t>os.</a:t>
            </a:r>
            <a:r>
              <a:rPr lang="en-US" altLang="ko-KR" b="1" i="0" dirty="0" err="1">
                <a:effectLst/>
                <a:latin typeface="Noto Sans KR"/>
              </a:rPr>
              <a:t>unlink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(path)</a:t>
            </a:r>
            <a:br>
              <a:rPr lang="ko-KR" altLang="en-US" b="1" i="0" dirty="0">
                <a:solidFill>
                  <a:srgbClr val="555555"/>
                </a:solidFill>
                <a:effectLst/>
                <a:latin typeface="Noto Sans KR"/>
              </a:rPr>
            </a:br>
            <a:r>
              <a:rPr lang="en-US" altLang="ko-KR" b="1" i="0" dirty="0">
                <a:solidFill>
                  <a:srgbClr val="555555"/>
                </a:solidFill>
                <a:effectLst/>
                <a:latin typeface="Noto Sans KR"/>
              </a:rPr>
              <a:t>-</a:t>
            </a:r>
            <a:r>
              <a:rPr lang="ko-KR" altLang="en-US" i="0" dirty="0">
                <a:solidFill>
                  <a:srgbClr val="555555"/>
                </a:solidFill>
                <a:effectLst/>
                <a:latin typeface="Nanum Gothic"/>
              </a:rPr>
              <a:t>파일을 삭제한다</a:t>
            </a:r>
            <a:r>
              <a:rPr lang="en-US" altLang="ko-KR" i="0" dirty="0">
                <a:solidFill>
                  <a:srgbClr val="555555"/>
                </a:solidFill>
                <a:effectLst/>
                <a:latin typeface="Nanum Gothic"/>
              </a:rPr>
              <a:t>. </a:t>
            </a:r>
            <a:r>
              <a:rPr lang="en-US" altLang="ko-KR" i="0" dirty="0">
                <a:effectLst/>
                <a:latin typeface="Noto Sans KR"/>
              </a:rPr>
              <a:t>Path </a:t>
            </a:r>
            <a:r>
              <a:rPr lang="ko-KR" altLang="en-US" i="0" dirty="0">
                <a:effectLst/>
                <a:latin typeface="Noto Sans KR"/>
              </a:rPr>
              <a:t>에 삭제할 파일의 경로를 지정 한다</a:t>
            </a:r>
            <a:r>
              <a:rPr lang="en-US" altLang="ko-KR" i="0" dirty="0">
                <a:effectLst/>
                <a:latin typeface="Noto Sans KR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42F41-A0CB-2F06-F028-D867D89C796F}"/>
              </a:ext>
            </a:extLst>
          </p:cNvPr>
          <p:cNvSpPr txBox="1"/>
          <p:nvPr/>
        </p:nvSpPr>
        <p:spPr>
          <a:xfrm>
            <a:off x="2548679" y="3300041"/>
            <a:ext cx="79926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두 함수의 차이 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</a:p>
          <a:p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unlink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함수는 파일의 이름을 인자로 받아 해당 파일을 삭제한다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r>
              <a:rPr lang="ko-KR" altLang="en-US" b="0" i="0" dirty="0"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반면 </a:t>
            </a:r>
            <a:r>
              <a:rPr lang="en-US" altLang="ko-KR" b="0" i="0" dirty="0"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remove </a:t>
            </a:r>
            <a:r>
              <a:rPr lang="ko-KR" altLang="en-US" b="0" i="0" dirty="0"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함수는 파일의 이름을 인자로 받아 해당 파일을 삭제하는 것 외에도 디렉토리를 삭제할 수 있습니다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B60D78-1B10-EF81-6A10-069126B51D4D}"/>
              </a:ext>
            </a:extLst>
          </p:cNvPr>
          <p:cNvSpPr txBox="1"/>
          <p:nvPr/>
        </p:nvSpPr>
        <p:spPr>
          <a:xfrm>
            <a:off x="2548679" y="4694197"/>
            <a:ext cx="78788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 err="1">
                <a:solidFill>
                  <a:srgbClr val="555555"/>
                </a:solidFill>
                <a:effectLst/>
                <a:latin typeface="Noto Sans KR"/>
              </a:rPr>
              <a:t>os.rmdir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ans KR"/>
              </a:rPr>
              <a:t>(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path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ans KR"/>
              </a:rPr>
              <a:t>) </a:t>
            </a:r>
          </a:p>
          <a:p>
            <a:r>
              <a:rPr lang="en-US" altLang="ko-KR" b="1" dirty="0" err="1">
                <a:latin typeface="Noto Sans KR"/>
              </a:rPr>
              <a:t>o</a:t>
            </a:r>
            <a:r>
              <a:rPr lang="en-US" altLang="ko-KR" b="1" i="0" dirty="0" err="1">
                <a:effectLst/>
                <a:latin typeface="Noto Sans KR"/>
              </a:rPr>
              <a:t>s.rmtree</a:t>
            </a:r>
            <a:r>
              <a:rPr lang="en-US" altLang="ko-KR" b="1" i="0" dirty="0">
                <a:effectLst/>
                <a:latin typeface="Noto Sans KR"/>
              </a:rPr>
              <a:t>(path)</a:t>
            </a:r>
          </a:p>
          <a:p>
            <a:r>
              <a:rPr lang="en-US" altLang="ko-KR" b="1" dirty="0">
                <a:solidFill>
                  <a:srgbClr val="555555"/>
                </a:solidFill>
                <a:latin typeface="Noto Sans KR"/>
              </a:rPr>
              <a:t>-</a:t>
            </a:r>
            <a:r>
              <a:rPr lang="ko-KR" altLang="en-US" b="1" i="0" dirty="0">
                <a:effectLst/>
                <a:latin typeface="Nanum Gothic"/>
              </a:rPr>
              <a:t> </a:t>
            </a:r>
            <a:r>
              <a:rPr lang="ko-KR" altLang="en-US" i="0" dirty="0">
                <a:effectLst/>
                <a:latin typeface="Nanum Gothic"/>
              </a:rPr>
              <a:t>디렉터리</a:t>
            </a:r>
            <a:r>
              <a:rPr lang="en-US" altLang="ko-KR" i="0" dirty="0">
                <a:effectLst/>
                <a:latin typeface="Nanum Gothic"/>
              </a:rPr>
              <a:t>(</a:t>
            </a:r>
            <a:r>
              <a:rPr lang="ko-KR" altLang="en-US" i="0" dirty="0">
                <a:effectLst/>
                <a:latin typeface="Nanum Gothic"/>
              </a:rPr>
              <a:t>폴더</a:t>
            </a:r>
            <a:r>
              <a:rPr lang="en-US" altLang="ko-KR" i="0" dirty="0">
                <a:effectLst/>
                <a:latin typeface="Nanum Gothic"/>
              </a:rPr>
              <a:t>)</a:t>
            </a:r>
            <a:r>
              <a:rPr lang="ko-KR" altLang="en-US" i="0" dirty="0">
                <a:effectLst/>
                <a:latin typeface="Nanum Gothic"/>
              </a:rPr>
              <a:t>를 삭제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Nanum Gothic"/>
              </a:rPr>
              <a:t>rmtree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는 파일이 있는 폴더를 삭제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anum Gothic"/>
              </a:rPr>
              <a:t>할수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 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.</a:t>
            </a:r>
            <a:endParaRPr lang="ko-KR" altLang="en-US" i="0" dirty="0"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713920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8E6E37C2-28CC-63F9-8485-E968C2E43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6" y="402672"/>
            <a:ext cx="4449312" cy="755009"/>
          </a:xfrm>
        </p:spPr>
        <p:txBody>
          <a:bodyPr>
            <a:normAutofit/>
          </a:bodyPr>
          <a:lstStyle/>
          <a:p>
            <a:r>
              <a:rPr lang="ko-KR" altLang="en-US" dirty="0"/>
              <a:t>실습 예제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934BB2-F040-008D-E0B4-B00BC7AB5D2B}"/>
              </a:ext>
            </a:extLst>
          </p:cNvPr>
          <p:cNvSpPr txBox="1"/>
          <p:nvPr/>
        </p:nvSpPr>
        <p:spPr>
          <a:xfrm>
            <a:off x="2166457" y="1674674"/>
            <a:ext cx="87140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os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file_path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'C:/GitHub/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JeoninHighSchool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dirty="0" err="1">
                <a:effectLst/>
                <a:latin typeface="Consolas" panose="020B0609020204030204" pitchFamily="49" charset="0"/>
              </a:rPr>
              <a:t>수업예제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/class9/t1.txt’ 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os.remove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file_path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altLang="ko-KR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file_path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'C:/GitHub/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JeoninHighSchool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dirty="0" err="1">
                <a:effectLst/>
                <a:latin typeface="Consolas" panose="020B0609020204030204" pitchFamily="49" charset="0"/>
              </a:rPr>
              <a:t>수업예제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/class9/t1.txt’ 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os.unlink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file_path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B212BC-A9D3-AB1F-3E8F-812040CFDAA1}"/>
              </a:ext>
            </a:extLst>
          </p:cNvPr>
          <p:cNvSpPr txBox="1"/>
          <p:nvPr/>
        </p:nvSpPr>
        <p:spPr>
          <a:xfrm>
            <a:off x="2166457" y="3545256"/>
            <a:ext cx="80848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os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b="1" i="0" dirty="0"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shutil</a:t>
            </a:r>
            <a:endParaRPr lang="en-US" altLang="ko-KR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ko-KR" b="0" i="0" dirty="0">
                <a:effectLst/>
                <a:latin typeface="Courier New" panose="02070309020205020404" pitchFamily="49" charset="0"/>
              </a:rPr>
              <a:t>dir_path1 =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'C:/GitHub/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JeoninHighSchool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dirty="0" err="1">
                <a:effectLst/>
                <a:latin typeface="Consolas" panose="020B0609020204030204" pitchFamily="49" charset="0"/>
              </a:rPr>
              <a:t>수업예제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/class9/t1.txt’</a:t>
            </a:r>
          </a:p>
          <a:p>
            <a:r>
              <a:rPr lang="en-US" altLang="ko-KR" b="0" i="0" dirty="0">
                <a:effectLst/>
                <a:latin typeface="Courier New" panose="02070309020205020404" pitchFamily="49" charset="0"/>
              </a:rPr>
              <a:t>dir_path2 =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'C:/GitHub/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JeoninHighSchool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dirty="0" err="1">
                <a:effectLst/>
                <a:latin typeface="Consolas" panose="020B0609020204030204" pitchFamily="49" charset="0"/>
              </a:rPr>
              <a:t>수업예제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/class9/t2.txt’  </a:t>
            </a:r>
            <a:endParaRPr lang="en-US" altLang="ko-KR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ko-KR" b="1" i="0" dirty="0">
                <a:effectLst/>
                <a:latin typeface="Courier New" panose="02070309020205020404" pitchFamily="49" charset="0"/>
              </a:rPr>
              <a:t>try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: </a:t>
            </a:r>
          </a:p>
          <a:p>
            <a:r>
              <a:rPr lang="en-US" altLang="ko-KR" dirty="0">
                <a:latin typeface="Courier New" panose="02070309020205020404" pitchFamily="49" charset="0"/>
              </a:rPr>
              <a:t>	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os.rmdir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(dir_path1)</a:t>
            </a:r>
          </a:p>
          <a:p>
            <a:r>
              <a:rPr lang="en-US" altLang="ko-KR" b="0" i="0" dirty="0">
                <a:effectLst/>
                <a:latin typeface="Courier New" panose="02070309020205020404" pitchFamily="49" charset="0"/>
              </a:rPr>
              <a:t>	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shutil.rmtree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(dir_path2) </a:t>
            </a:r>
          </a:p>
          <a:p>
            <a:r>
              <a:rPr lang="en-US" altLang="ko-KR" b="1" i="0" dirty="0">
                <a:effectLst/>
                <a:latin typeface="Courier New" panose="02070309020205020404" pitchFamily="49" charset="0"/>
              </a:rPr>
              <a:t>except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OSError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1" i="0" dirty="0"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 e: </a:t>
            </a:r>
          </a:p>
          <a:p>
            <a:r>
              <a:rPr lang="en-US" altLang="ko-KR" dirty="0">
                <a:latin typeface="Courier New" panose="02070309020205020404" pitchFamily="49" charset="0"/>
              </a:rPr>
              <a:t>	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print("Error: %s : %s" % (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dir_path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e.strerror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2000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6" y="402672"/>
            <a:ext cx="4449312" cy="755009"/>
          </a:xfrm>
        </p:spPr>
        <p:txBody>
          <a:bodyPr>
            <a:normAutofit/>
          </a:bodyPr>
          <a:lstStyle/>
          <a:p>
            <a:r>
              <a:rPr lang="ko-KR" altLang="en-US" dirty="0"/>
              <a:t>파일의  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EF18D-E932-72C8-D6E8-100545B2A8B6}"/>
              </a:ext>
            </a:extLst>
          </p:cNvPr>
          <p:cNvSpPr txBox="1"/>
          <p:nvPr/>
        </p:nvSpPr>
        <p:spPr>
          <a:xfrm>
            <a:off x="2208751" y="3064419"/>
            <a:ext cx="777449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os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glob</a:t>
            </a: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files =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glob.glob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i="0" dirty="0">
                <a:solidFill>
                  <a:srgbClr val="DD1144"/>
                </a:solidFill>
                <a:effectLst/>
                <a:latin typeface="Courier New" panose="02070309020205020404" pitchFamily="49" charset="0"/>
              </a:rPr>
              <a:t>'/</a:t>
            </a:r>
            <a:r>
              <a:rPr lang="en-US" altLang="ko-KR" b="0" i="0" dirty="0" err="1">
                <a:solidFill>
                  <a:srgbClr val="DD1144"/>
                </a:solidFill>
                <a:effectLst/>
                <a:latin typeface="Courier New" panose="02070309020205020404" pitchFamily="49" charset="0"/>
              </a:rPr>
              <a:t>tmp</a:t>
            </a:r>
            <a:r>
              <a:rPr lang="en-US" altLang="ko-KR" b="0" i="0" dirty="0">
                <a:solidFill>
                  <a:srgbClr val="DD1144"/>
                </a:solidFill>
                <a:effectLst/>
                <a:latin typeface="Courier New" panose="02070309020205020404" pitchFamily="49" charset="0"/>
              </a:rPr>
              <a:t>/*.txt’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f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files: </a:t>
            </a:r>
          </a:p>
          <a:p>
            <a:r>
              <a:rPr lang="en-US" altLang="ko-KR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: </a:t>
            </a:r>
          </a:p>
          <a:p>
            <a:r>
              <a:rPr lang="en-US" altLang="ko-KR" dirty="0">
                <a:solidFill>
                  <a:srgbClr val="333333"/>
                </a:solidFill>
                <a:latin typeface="Courier New" panose="02070309020205020404" pitchFamily="49" charset="0"/>
              </a:rPr>
              <a:t>		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f.unlink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() </a:t>
            </a:r>
          </a:p>
          <a:p>
            <a:r>
              <a:rPr lang="en-US" altLang="ko-KR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except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OSError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e: 		</a:t>
            </a:r>
          </a:p>
          <a:p>
            <a:r>
              <a:rPr lang="en-US" altLang="ko-KR" dirty="0">
                <a:solidFill>
                  <a:srgbClr val="333333"/>
                </a:solidFill>
                <a:latin typeface="Courier New" panose="02070309020205020404" pitchFamily="49" charset="0"/>
              </a:rPr>
              <a:t>		</a:t>
            </a:r>
            <a:r>
              <a:rPr lang="en-US" altLang="ko-KR" b="0" i="0" dirty="0">
                <a:solidFill>
                  <a:srgbClr val="0086B3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i="0" dirty="0">
                <a:solidFill>
                  <a:srgbClr val="DD1144"/>
                </a:solidFill>
                <a:effectLst/>
                <a:latin typeface="Courier New" panose="02070309020205020404" pitchFamily="49" charset="0"/>
              </a:rPr>
              <a:t>"Error: %s : %s"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% (f,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e.strerror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7FECE4-BA19-4DE1-877A-57BD6E926592}"/>
              </a:ext>
            </a:extLst>
          </p:cNvPr>
          <p:cNvSpPr txBox="1"/>
          <p:nvPr/>
        </p:nvSpPr>
        <p:spPr>
          <a:xfrm>
            <a:off x="1797340" y="2310437"/>
            <a:ext cx="95557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전역 모듈을 사용하여 패턴을 기준으로 여러 파일을 일치시킬 수 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. </a:t>
            </a: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예를 들어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/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Nanum Gothic"/>
              </a:rPr>
              <a:t>tmp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디렉터리에서 모든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.txt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파일을 제거하려면 다음과 같은 방법을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anum Gothic"/>
              </a:rPr>
              <a:t>사용할수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 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423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6992" y="3051495"/>
            <a:ext cx="2998016" cy="75500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파일 입출력</a:t>
            </a:r>
          </a:p>
        </p:txBody>
      </p:sp>
    </p:spTree>
    <p:extLst>
      <p:ext uri="{BB962C8B-B14F-4D97-AF65-F5344CB8AC3E}">
        <p14:creationId xmlns:p14="http://schemas.microsoft.com/office/powerpoint/2010/main" val="5732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6" y="402672"/>
            <a:ext cx="4449312" cy="755009"/>
          </a:xfrm>
        </p:spPr>
        <p:txBody>
          <a:bodyPr>
            <a:normAutofit/>
          </a:bodyPr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D7D0B0-4A9B-199A-4D6A-CE88556104E1}"/>
              </a:ext>
            </a:extLst>
          </p:cNvPr>
          <p:cNvSpPr txBox="1"/>
          <p:nvPr/>
        </p:nvSpPr>
        <p:spPr>
          <a:xfrm>
            <a:off x="1696673" y="1800995"/>
            <a:ext cx="951101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open('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파일경로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＇,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모드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)</a:t>
            </a:r>
            <a:br>
              <a:rPr lang="ko-KR" altLang="en-US" b="1" i="0" dirty="0">
                <a:solidFill>
                  <a:srgbClr val="555555"/>
                </a:solidFill>
                <a:effectLst/>
                <a:latin typeface="Noto Sans KR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파일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 W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모드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Noto Sans KR"/>
              </a:rPr>
              <a:t>쓰기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 임으로 파일이 있으면 덮어씌우고    파일이 없으면 파일을 생성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write('')</a:t>
            </a:r>
            <a:br>
              <a:rPr lang="ko-KR" altLang="en-US" b="1" i="0" dirty="0">
                <a:solidFill>
                  <a:srgbClr val="555555"/>
                </a:solidFill>
                <a:effectLst/>
                <a:latin typeface="Noto Sans KR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-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파일을 열고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/>
              </a:rPr>
              <a:t>파일스트림을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 이용해서파일에 내용을 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  <a:b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</a:b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close()</a:t>
            </a:r>
            <a:br>
              <a:rPr lang="ko-KR" altLang="en-US" b="1" i="0" dirty="0">
                <a:solidFill>
                  <a:srgbClr val="555555"/>
                </a:solidFill>
                <a:effectLst/>
                <a:latin typeface="Noto Sans KR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Noto Sans KR"/>
              </a:rPr>
              <a:t>열어준 파일을 닫는다</a:t>
            </a:r>
            <a:r>
              <a:rPr lang="en-US" altLang="ko-KR" dirty="0">
                <a:solidFill>
                  <a:srgbClr val="000000"/>
                </a:solidFill>
                <a:latin typeface="Noto Sans KR"/>
              </a:rPr>
              <a:t>. </a:t>
            </a:r>
          </a:p>
          <a:p>
            <a:pPr algn="l"/>
            <a:r>
              <a:rPr lang="en-US" altLang="ko-KR" sz="1800" b="1" i="0" dirty="0" err="1">
                <a:effectLst/>
                <a:latin typeface="Noto Sans KR"/>
                <a:ea typeface="Dotum" panose="020B0600000101010101" pitchFamily="50" charset="-127"/>
              </a:rPr>
              <a:t>writelines</a:t>
            </a:r>
            <a:r>
              <a:rPr lang="en-US" altLang="ko-KR" sz="1800" b="1" i="0" dirty="0">
                <a:effectLst/>
                <a:latin typeface="Noto Sans KR"/>
                <a:ea typeface="Dotum" panose="020B0600000101010101" pitchFamily="50" charset="-127"/>
              </a:rPr>
              <a:t>()</a:t>
            </a:r>
          </a:p>
          <a:p>
            <a:pPr algn="l"/>
            <a:r>
              <a:rPr lang="en-US" altLang="ko-KR" b="1" i="0" dirty="0">
                <a:effectLst/>
                <a:latin typeface="Noto Sans KR"/>
              </a:rPr>
              <a:t>-</a:t>
            </a:r>
            <a:r>
              <a:rPr lang="ko-KR" altLang="en-US" sz="1800" i="0" dirty="0">
                <a:solidFill>
                  <a:srgbClr val="666666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문자열로 이루어진 리스트의 모든 줄을 텍스트 파일에 쓰기</a:t>
            </a:r>
            <a:endParaRPr lang="en-US" altLang="ko-KR" sz="1800" i="0" dirty="0">
              <a:solidFill>
                <a:srgbClr val="666666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algn="l"/>
            <a:r>
              <a:rPr lang="en-US" altLang="ko-KR" sz="1800" b="1" i="0" dirty="0" err="1">
                <a:effectLst/>
                <a:latin typeface="Noto Sans KR"/>
                <a:ea typeface="Dotum" panose="020B0600000101010101" pitchFamily="50" charset="-127"/>
              </a:rPr>
              <a:t>readline</a:t>
            </a:r>
            <a:r>
              <a:rPr lang="en-US" altLang="ko-KR" sz="1800" b="1" i="0" dirty="0">
                <a:effectLst/>
                <a:latin typeface="Noto Sans KR"/>
                <a:ea typeface="Dotum" panose="020B0600000101010101" pitchFamily="50" charset="-127"/>
              </a:rPr>
              <a:t>()</a:t>
            </a:r>
          </a:p>
          <a:p>
            <a:r>
              <a:rPr lang="en-US" altLang="ko-KR" b="1" i="0" dirty="0">
                <a:effectLst/>
                <a:latin typeface="Noto Sans KR"/>
              </a:rPr>
              <a:t>-</a:t>
            </a:r>
            <a:r>
              <a:rPr lang="ko-KR" altLang="en-US" sz="1800" i="0" dirty="0">
                <a:solidFill>
                  <a:srgbClr val="666666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텍스트 파일을 한 </a:t>
            </a:r>
            <a:r>
              <a:rPr lang="ko-KR" altLang="en-US" sz="1800" i="0" dirty="0" err="1">
                <a:solidFill>
                  <a:srgbClr val="666666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줄씩</a:t>
            </a:r>
            <a:r>
              <a:rPr lang="ko-KR" altLang="en-US" sz="1800" i="0" dirty="0">
                <a:solidFill>
                  <a:srgbClr val="666666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 읽어오기</a:t>
            </a:r>
            <a:endParaRPr lang="en-US" altLang="ko-KR" sz="1800" i="0" dirty="0">
              <a:solidFill>
                <a:srgbClr val="666666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algn="l"/>
            <a:r>
              <a:rPr lang="en-US" altLang="ko-KR" sz="1800" b="1" i="0" dirty="0" err="1">
                <a:effectLst/>
                <a:latin typeface="Noto Sans KR"/>
                <a:ea typeface="Dotum" panose="020B0600000101010101" pitchFamily="50" charset="-127"/>
              </a:rPr>
              <a:t>readlines</a:t>
            </a:r>
            <a:r>
              <a:rPr lang="en-US" altLang="ko-KR" sz="1800" b="1" i="0" dirty="0">
                <a:effectLst/>
                <a:latin typeface="Noto Sans KR"/>
                <a:ea typeface="Dotum" panose="020B0600000101010101" pitchFamily="50" charset="-127"/>
              </a:rPr>
              <a:t>()</a:t>
            </a:r>
          </a:p>
          <a:p>
            <a:pPr algn="l"/>
            <a:r>
              <a:rPr lang="en-US" altLang="ko-KR" b="1" i="0" dirty="0">
                <a:effectLst/>
                <a:latin typeface="Noto Sans KR"/>
              </a:rPr>
              <a:t>-</a:t>
            </a:r>
            <a:r>
              <a:rPr lang="ko-KR" altLang="en-US" sz="1800" b="1" i="0" dirty="0">
                <a:solidFill>
                  <a:srgbClr val="666666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 </a:t>
            </a:r>
            <a:r>
              <a:rPr lang="ko-KR" altLang="en-US" sz="1800" i="0" dirty="0">
                <a:solidFill>
                  <a:srgbClr val="666666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텍스트 파일을 모두 한꺼번에 읽어오기</a:t>
            </a:r>
            <a:endParaRPr lang="ko-KR" altLang="en-US" i="0" dirty="0"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83984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6" y="402672"/>
            <a:ext cx="5170766" cy="755009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파일 입출력 모드 정의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CFC2A4-01D6-7DD3-5A97-99040EE9B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346" y="2026596"/>
            <a:ext cx="8067675" cy="2486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6D2459-E46C-BE79-68B8-2C2EBD9A4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346" y="4512621"/>
            <a:ext cx="80676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8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8E6E37C2-28CC-63F9-8485-E968C2E43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6" y="402672"/>
            <a:ext cx="4449312" cy="755009"/>
          </a:xfrm>
        </p:spPr>
        <p:txBody>
          <a:bodyPr>
            <a:normAutofit/>
          </a:bodyPr>
          <a:lstStyle/>
          <a:p>
            <a:r>
              <a:rPr lang="ko-KR" altLang="en-US" dirty="0"/>
              <a:t>실습 예제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23E111-8DC9-B361-42D4-28149708C53D}"/>
              </a:ext>
            </a:extLst>
          </p:cNvPr>
          <p:cNvSpPr txBox="1"/>
          <p:nvPr/>
        </p:nvSpPr>
        <p:spPr>
          <a:xfrm>
            <a:off x="718306" y="1834497"/>
            <a:ext cx="1147369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 열기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f = open('C:/GitHub/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JeoninHighSchool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dirty="0" err="1">
                <a:effectLst/>
                <a:latin typeface="Consolas" panose="020B0609020204030204" pitchFamily="49" charset="0"/>
              </a:rPr>
              <a:t>수업예제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/class9/t1.txt', 'w')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#C:/GitHub/JeoninHighSchool/</a:t>
            </a:r>
            <a:r>
              <a:rPr lang="ko-KR" altLang="en-US" b="0" dirty="0" err="1">
                <a:effectLst/>
                <a:latin typeface="Consolas" panose="020B0609020204030204" pitchFamily="49" charset="0"/>
              </a:rPr>
              <a:t>수업예제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/class9/t1.txt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파일에 텍스트 쓰기</a:t>
            </a:r>
          </a:p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f.write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('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안녕하세요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')</a:t>
            </a:r>
          </a:p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f.write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('\n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 쓰기 테스트 중 입니다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.')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 닫기</a:t>
            </a:r>
          </a:p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f.close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f = open('C:/GitHub/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JeoninHighSchool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dirty="0" err="1">
                <a:effectLst/>
                <a:latin typeface="Consolas" panose="020B0609020204030204" pitchFamily="49" charset="0"/>
              </a:rPr>
              <a:t>수업예제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/class9/t1.txt', 'r')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f.read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f.close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2708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9637" y="3051495"/>
            <a:ext cx="4152725" cy="755009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파일 확인 및 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69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6" y="402672"/>
            <a:ext cx="4449312" cy="755009"/>
          </a:xfrm>
        </p:spPr>
        <p:txBody>
          <a:bodyPr>
            <a:normAutofit/>
          </a:bodyPr>
          <a:lstStyle/>
          <a:p>
            <a:r>
              <a:rPr lang="ko-KR" altLang="en-US" dirty="0"/>
              <a:t>파일 경로 확인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D7D0B0-4A9B-199A-4D6A-CE88556104E1}"/>
              </a:ext>
            </a:extLst>
          </p:cNvPr>
          <p:cNvSpPr txBox="1"/>
          <p:nvPr/>
        </p:nvSpPr>
        <p:spPr>
          <a:xfrm>
            <a:off x="1365658" y="1503012"/>
            <a:ext cx="1040409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KR"/>
              </a:rPr>
              <a:t>os.path.abspath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(path)</a:t>
            </a:r>
            <a:br>
              <a:rPr lang="ko-KR" altLang="en-US" b="1" i="0" dirty="0">
                <a:solidFill>
                  <a:srgbClr val="555555"/>
                </a:solidFill>
                <a:effectLst/>
                <a:latin typeface="Noto Sans KR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-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path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에 대한 절대 경로를 문자열로 반환한다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write('')</a:t>
            </a:r>
            <a:br>
              <a:rPr lang="ko-KR" altLang="en-US" b="1" i="0" dirty="0">
                <a:solidFill>
                  <a:srgbClr val="555555"/>
                </a:solidFill>
                <a:effectLst/>
                <a:latin typeface="Noto Sans KR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-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파일을 열고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/>
              </a:rPr>
              <a:t>파일스트림을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 이용해서파일에 내용을 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  <a:b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</a:b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KR"/>
              </a:rPr>
              <a:t>os.path.isabs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(path)</a:t>
            </a:r>
            <a:br>
              <a:rPr lang="ko-KR" altLang="en-US" b="1" i="0" dirty="0">
                <a:solidFill>
                  <a:srgbClr val="555555"/>
                </a:solidFill>
                <a:effectLst/>
                <a:latin typeface="Noto Sans KR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-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path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에 대해 절대경로인지 확인하고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절대 경로면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True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Return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r>
              <a:rPr lang="en-US" altLang="ko-KR" sz="1800" b="1" i="0" dirty="0" err="1">
                <a:effectLst/>
                <a:latin typeface="Noto Sans KR"/>
                <a:ea typeface="Dotum" panose="020B0600000101010101" pitchFamily="50" charset="-127"/>
              </a:rPr>
              <a:t>writelines</a:t>
            </a:r>
            <a:r>
              <a:rPr lang="en-US" altLang="ko-KR" sz="1800" b="1" i="0" dirty="0">
                <a:effectLst/>
                <a:latin typeface="Noto Sans KR"/>
                <a:ea typeface="Dotum" panose="020B0600000101010101" pitchFamily="50" charset="-127"/>
              </a:rPr>
              <a:t>()</a:t>
            </a:r>
          </a:p>
          <a:p>
            <a:pPr algn="l"/>
            <a:r>
              <a:rPr lang="en-US" altLang="ko-KR" b="1" i="0" dirty="0">
                <a:effectLst/>
                <a:latin typeface="Noto Sans KR"/>
              </a:rPr>
              <a:t>-</a:t>
            </a:r>
            <a:r>
              <a:rPr lang="ko-KR" altLang="en-US" sz="1800" i="0" dirty="0">
                <a:solidFill>
                  <a:srgbClr val="666666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문자열로 이루어진 리스트의 모든 줄을 텍스트 파일에 쓰기</a:t>
            </a:r>
            <a:endParaRPr lang="en-US" altLang="ko-KR" sz="1800" i="0" dirty="0">
              <a:solidFill>
                <a:srgbClr val="666666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algn="l"/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KR"/>
              </a:rPr>
              <a:t>os.path.relpath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(path,[,start])</a:t>
            </a:r>
          </a:p>
          <a:p>
            <a:pPr algn="l"/>
            <a:r>
              <a:rPr lang="en-US" altLang="ko-KR" b="1" i="0" dirty="0">
                <a:effectLst/>
                <a:latin typeface="Noto Sans KR"/>
              </a:rPr>
              <a:t>-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'start'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경로로 시작하는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path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의 상대 경로 문자열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Return, 'start'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가 제공되지 않으면 현재 작업 디렉토리가 사용된다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KR"/>
              </a:rPr>
              <a:t>os.path.basename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(path)</a:t>
            </a:r>
          </a:p>
          <a:p>
            <a:pPr marL="285750" indent="-285750" algn="l">
              <a:buFontTx/>
              <a:buChar char="-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path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의 마지막 파일이름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Return</a:t>
            </a:r>
          </a:p>
          <a:p>
            <a:pPr algn="l"/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KR"/>
              </a:rPr>
              <a:t>os.path.dirname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(path)</a:t>
            </a:r>
          </a:p>
          <a:p>
            <a:pPr marL="285750" indent="-285750" algn="l">
              <a:buFontTx/>
              <a:buChar char="-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path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에서 마지막 파일이름을 제외한 경로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Return</a:t>
            </a:r>
          </a:p>
          <a:p>
            <a:pPr algn="l"/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KR"/>
              </a:rPr>
              <a:t>filePath.split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(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KR"/>
              </a:rPr>
              <a:t>os.path.sep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)</a:t>
            </a:r>
          </a:p>
          <a:p>
            <a:pPr algn="l"/>
            <a:r>
              <a:rPr lang="en-US" altLang="ko-KR" b="1" i="0" dirty="0">
                <a:effectLst/>
                <a:latin typeface="Noto Sans KR"/>
              </a:rPr>
              <a:t>-</a:t>
            </a:r>
            <a:r>
              <a:rPr lang="ko-KR" altLang="en-US" sz="1800" b="1" i="0" dirty="0">
                <a:solidFill>
                  <a:srgbClr val="666666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os.path.sep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에 맞추어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filePath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분리함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filePath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는 경로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+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파일이름이며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문자열로 작성한다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Window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에서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os.path.sep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'\'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Linux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에서는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'/'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ko-KR" altLang="en-US" i="0" dirty="0">
              <a:effectLst/>
              <a:latin typeface="Noto Sans KR"/>
            </a:endParaRPr>
          </a:p>
          <a:p>
            <a:pPr marL="285750" indent="-285750" algn="l">
              <a:buFontTx/>
              <a:buChar char="-"/>
            </a:pPr>
            <a:endParaRPr lang="ko-KR" altLang="en-US" i="0" dirty="0"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328849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8E6E37C2-28CC-63F9-8485-E968C2E43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6" y="402672"/>
            <a:ext cx="4449312" cy="755009"/>
          </a:xfrm>
        </p:spPr>
        <p:txBody>
          <a:bodyPr>
            <a:normAutofit/>
          </a:bodyPr>
          <a:lstStyle/>
          <a:p>
            <a:r>
              <a:rPr lang="ko-KR" altLang="en-US" dirty="0"/>
              <a:t>실습 예제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23E111-8DC9-B361-42D4-28149708C53D}"/>
              </a:ext>
            </a:extLst>
          </p:cNvPr>
          <p:cNvSpPr txBox="1"/>
          <p:nvPr/>
        </p:nvSpPr>
        <p:spPr>
          <a:xfrm>
            <a:off x="718306" y="1834497"/>
            <a:ext cx="1147369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import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os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os.path.abspath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('C:/GitHub/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JeoninHighSchool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dirty="0" err="1">
                <a:effectLst/>
                <a:latin typeface="Consolas" panose="020B0609020204030204" pitchFamily="49" charset="0"/>
              </a:rPr>
              <a:t>수업예제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/class9/t1.txt’))</a:t>
            </a:r>
          </a:p>
          <a:p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os.path.isabs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('C:/GitHub/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JeoninHighSchool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dirty="0" err="1">
                <a:effectLst/>
                <a:latin typeface="Consolas" panose="020B0609020204030204" pitchFamily="49" charset="0"/>
              </a:rPr>
              <a:t>수업예제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/class9/t1.txt’))</a:t>
            </a:r>
          </a:p>
          <a:p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os.path.relpath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('C:/GitHub/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JeoninHighSchool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dirty="0" err="1">
                <a:effectLst/>
                <a:latin typeface="Consolas" panose="020B0609020204030204" pitchFamily="49" charset="0"/>
              </a:rPr>
              <a:t>수업예제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/class9/t1.txt'),'</a:t>
            </a:r>
            <a:r>
              <a:rPr lang="ko-KR" altLang="en-US" b="0" dirty="0" err="1">
                <a:effectLst/>
                <a:latin typeface="Consolas" panose="020B0609020204030204" pitchFamily="49" charset="0"/>
              </a:rPr>
              <a:t>수업예제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’)</a:t>
            </a:r>
          </a:p>
          <a:p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os.path.basename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('C:/GitHub/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JeoninHighSchool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dirty="0" err="1">
                <a:effectLst/>
                <a:latin typeface="Consolas" panose="020B0609020204030204" pitchFamily="49" charset="0"/>
              </a:rPr>
              <a:t>수업예제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/class9/t1.txt’))</a:t>
            </a:r>
          </a:p>
          <a:p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os.path.dirname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('C:/GitHub/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JeoninHighSchool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dirty="0" err="1">
                <a:effectLst/>
                <a:latin typeface="Consolas" panose="020B0609020204030204" pitchFamily="49" charset="0"/>
              </a:rPr>
              <a:t>수업예제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/class9/t1.txt’))</a:t>
            </a:r>
          </a:p>
          <a:p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os.path.split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('C:/GitHub/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JeoninHighSchool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dirty="0" err="1">
                <a:effectLst/>
                <a:latin typeface="Consolas" panose="020B0609020204030204" pitchFamily="49" charset="0"/>
              </a:rPr>
              <a:t>수업예제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/class9/t1.txt'))</a:t>
            </a:r>
          </a:p>
        </p:txBody>
      </p:sp>
    </p:spTree>
    <p:extLst>
      <p:ext uri="{BB962C8B-B14F-4D97-AF65-F5344CB8AC3E}">
        <p14:creationId xmlns:p14="http://schemas.microsoft.com/office/powerpoint/2010/main" val="478843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6" y="402672"/>
            <a:ext cx="4449312" cy="75500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파일의  존재 유무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D7D0B0-4A9B-199A-4D6A-CE88556104E1}"/>
              </a:ext>
            </a:extLst>
          </p:cNvPr>
          <p:cNvSpPr txBox="1"/>
          <p:nvPr/>
        </p:nvSpPr>
        <p:spPr>
          <a:xfrm>
            <a:off x="2606704" y="2828835"/>
            <a:ext cx="69785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effectLst/>
                <a:latin typeface="Noto Sans KR"/>
              </a:rPr>
              <a:t>os.path.exists</a:t>
            </a:r>
            <a:r>
              <a:rPr lang="en-US" altLang="ko-KR" b="1" i="0" dirty="0">
                <a:effectLst/>
                <a:latin typeface="Noto Sans KR"/>
              </a:rPr>
              <a:t>(path)</a:t>
            </a:r>
            <a:br>
              <a:rPr lang="ko-KR" altLang="en-US" b="1" i="0" dirty="0">
                <a:solidFill>
                  <a:srgbClr val="555555"/>
                </a:solidFill>
                <a:effectLst/>
                <a:latin typeface="Noto Sans KR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- 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exists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함수는 경로가 존재하는 경우 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True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를 반환 한다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b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</a:b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KR"/>
              </a:rPr>
              <a:t>os.path.</a:t>
            </a:r>
            <a:r>
              <a:rPr lang="en-US" altLang="ko-KR" b="1" dirty="0" err="1">
                <a:effectLst/>
                <a:latin typeface="Consolas" panose="020B0609020204030204" pitchFamily="49" charset="0"/>
              </a:rPr>
              <a:t>isfile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(path)</a:t>
            </a:r>
            <a:br>
              <a:rPr lang="ko-KR" altLang="en-US" b="1" i="0" dirty="0">
                <a:solidFill>
                  <a:srgbClr val="555555"/>
                </a:solidFill>
                <a:effectLst/>
                <a:latin typeface="Noto Sans KR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- </a:t>
            </a:r>
            <a:r>
              <a:rPr lang="en-US" altLang="ko-KR" b="0" i="0" dirty="0" err="1">
                <a:solidFill>
                  <a:srgbClr val="111111"/>
                </a:solidFill>
                <a:effectLst/>
                <a:latin typeface="-apple-system"/>
              </a:rPr>
              <a:t>isfile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함수는 파일이 존재하고 파일인 경우 에만 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True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를 반환 한다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endParaRPr lang="ko-KR" altLang="en-US" i="0" dirty="0"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811981928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5469</TotalTime>
  <Words>941</Words>
  <Application>Microsoft Office PowerPoint</Application>
  <PresentationFormat>와이드스크린</PresentationFormat>
  <Paragraphs>96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-apple-system</vt:lpstr>
      <vt:lpstr>Nanum Gothic</vt:lpstr>
      <vt:lpstr>Noto Sans KR</vt:lpstr>
      <vt:lpstr>Dotum</vt:lpstr>
      <vt:lpstr>Consolas</vt:lpstr>
      <vt:lpstr>Courier New</vt:lpstr>
      <vt:lpstr>Franklin Gothic Book</vt:lpstr>
      <vt:lpstr>자르기</vt:lpstr>
      <vt:lpstr>PowerPoint 프레젠테이션</vt:lpstr>
      <vt:lpstr>파일 입출력</vt:lpstr>
      <vt:lpstr>파일 입출력</vt:lpstr>
      <vt:lpstr>파일 입출력 모드 정의</vt:lpstr>
      <vt:lpstr>실습 예제</vt:lpstr>
      <vt:lpstr>파일 확인 및 삭제</vt:lpstr>
      <vt:lpstr>파일 경로 확인</vt:lpstr>
      <vt:lpstr>실습 예제</vt:lpstr>
      <vt:lpstr>파일의  존재 유무 </vt:lpstr>
      <vt:lpstr>실습 예제</vt:lpstr>
      <vt:lpstr>파일 및 폴더  삭제</vt:lpstr>
      <vt:lpstr>실습 예제</vt:lpstr>
      <vt:lpstr>파일의  삭제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 woo lee</dc:creator>
  <cp:lastModifiedBy>lee sang woo</cp:lastModifiedBy>
  <cp:revision>161</cp:revision>
  <dcterms:created xsi:type="dcterms:W3CDTF">2018-03-18T16:38:18Z</dcterms:created>
  <dcterms:modified xsi:type="dcterms:W3CDTF">2023-06-15T13:04:15Z</dcterms:modified>
  <cp:version>1000.0000.01</cp:version>
</cp:coreProperties>
</file>