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70" r:id="rId4"/>
    <p:sldId id="276" r:id="rId5"/>
    <p:sldId id="279" r:id="rId6"/>
    <p:sldId id="278" r:id="rId7"/>
    <p:sldId id="277" r:id="rId8"/>
    <p:sldId id="271" r:id="rId9"/>
    <p:sldId id="275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4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 woo lee" userId="828cf36e0a7b2974" providerId="LiveId" clId="{54B282B1-742E-44C4-A598-8BFB62FAAA3F}"/>
    <pc:docChg chg="modSld">
      <pc:chgData name="sang woo lee" userId="828cf36e0a7b2974" providerId="LiveId" clId="{54B282B1-742E-44C4-A598-8BFB62FAAA3F}" dt="2024-08-27T12:57:11.447" v="6" actId="14100"/>
      <pc:docMkLst>
        <pc:docMk/>
      </pc:docMkLst>
      <pc:sldChg chg="modSp mod">
        <pc:chgData name="sang woo lee" userId="828cf36e0a7b2974" providerId="LiveId" clId="{54B282B1-742E-44C4-A598-8BFB62FAAA3F}" dt="2024-08-27T12:57:11.447" v="6" actId="14100"/>
        <pc:sldMkLst>
          <pc:docMk/>
          <pc:sldMk cId="2432300679" sldId="274"/>
        </pc:sldMkLst>
        <pc:spChg chg="mod">
          <ac:chgData name="sang woo lee" userId="828cf36e0a7b2974" providerId="LiveId" clId="{54B282B1-742E-44C4-A598-8BFB62FAAA3F}" dt="2024-08-27T12:57:11.447" v="6" actId="14100"/>
          <ac:spMkLst>
            <pc:docMk/>
            <pc:sldMk cId="2432300679" sldId="274"/>
            <ac:spMk id="9" creationId="{5CDA922C-D4FB-81AE-D261-AE7F7E2E45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038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0403" TargetMode="External"/><Relationship Id="rId2" Type="http://schemas.openxmlformats.org/officeDocument/2006/relationships/hyperlink" Target="https://wikidocs.net/2046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055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D9D35-1D64-5968-78A0-008FA98BE29B}"/>
              </a:ext>
            </a:extLst>
          </p:cNvPr>
          <p:cNvSpPr txBox="1"/>
          <p:nvPr/>
        </p:nvSpPr>
        <p:spPr>
          <a:xfrm>
            <a:off x="6987396" y="5305242"/>
            <a:ext cx="40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참고자료 </a:t>
            </a:r>
            <a:r>
              <a:rPr lang="en-US" altLang="ko-KR" dirty="0">
                <a:hlinkClick r:id="rId2"/>
              </a:rPr>
              <a:t>: https://wikidocs.net/20387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연산자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24C3F-AB90-4D22-0C3A-087C3C93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32" y="1770293"/>
            <a:ext cx="4815517" cy="26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E5644-9305-7A18-35CA-0B27741156D4}"/>
              </a:ext>
            </a:extLst>
          </p:cNvPr>
          <p:cNvSpPr txBox="1"/>
          <p:nvPr/>
        </p:nvSpPr>
        <p:spPr>
          <a:xfrm>
            <a:off x="1568032" y="1400961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산술 연산자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0FCB0-4D38-CC7D-627D-8BDB30DCCDA0}"/>
              </a:ext>
            </a:extLst>
          </p:cNvPr>
          <p:cNvSpPr txBox="1"/>
          <p:nvPr/>
        </p:nvSpPr>
        <p:spPr>
          <a:xfrm>
            <a:off x="6487339" y="1400961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관계 연산자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AA180C-59D9-937C-B913-C946743E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39" y="1770293"/>
            <a:ext cx="4815517" cy="26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37BA8-5D54-A988-FEB2-8C9B2531EDAF}"/>
              </a:ext>
            </a:extLst>
          </p:cNvPr>
          <p:cNvSpPr txBox="1"/>
          <p:nvPr/>
        </p:nvSpPr>
        <p:spPr>
          <a:xfrm>
            <a:off x="1568032" y="4470720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논리 연산자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260891-61F4-AE25-988C-CBFE9763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32" y="4859602"/>
            <a:ext cx="62475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연산자 우선순위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D101FD-C007-0D45-C5A5-6E657784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12" y="0"/>
            <a:ext cx="5272988" cy="264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5D2957-6764-15B1-EBFE-0B732BF2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652414"/>
            <a:ext cx="5368116" cy="26911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5C7CD-1A42-0EB2-73A9-5DF0BEE09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4784"/>
            <a:ext cx="5368116" cy="26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5307494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33333"/>
                </a:solidFill>
                <a:latin typeface="notokr"/>
              </a:rPr>
              <a:t>파이썬 표준 입출력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BA9E-2F53-CE40-833E-D14A2AE4324E}"/>
              </a:ext>
            </a:extLst>
          </p:cNvPr>
          <p:cNvSpPr txBox="1"/>
          <p:nvPr/>
        </p:nvSpPr>
        <p:spPr>
          <a:xfrm>
            <a:off x="1464243" y="2188400"/>
            <a:ext cx="4599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입력해 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EA56E-0596-1758-B80D-C01E6C4B3648}"/>
              </a:ext>
            </a:extLst>
          </p:cNvPr>
          <p:cNvSpPr txBox="1"/>
          <p:nvPr/>
        </p:nvSpPr>
        <p:spPr>
          <a:xfrm>
            <a:off x="1464243" y="17238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표준 입력</a:t>
            </a:r>
            <a:r>
              <a:rPr lang="en-US" altLang="ko-KR" dirty="0">
                <a:hlinkClick r:id="rId2"/>
              </a:rPr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18326-61DB-A631-40AE-30E16B8773EE}"/>
              </a:ext>
            </a:extLst>
          </p:cNvPr>
          <p:cNvSpPr txBox="1"/>
          <p:nvPr/>
        </p:nvSpPr>
        <p:spPr>
          <a:xfrm>
            <a:off x="1464242" y="2652920"/>
            <a:ext cx="10379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input() 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표준 입력장치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(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키보드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로 부터 문자열을 입력 받습니다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input('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문자열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') 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문자열을 출력하고 표준 입력장치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(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키보드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로 부터 문자열을 입력 받습니다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입력된 값은 문자열 입니다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사용자가 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EOF (*nix: Ctrl-D, Windows: </a:t>
            </a:r>
            <a:r>
              <a:rPr lang="en-US" altLang="ko-KR" i="0" dirty="0" err="1">
                <a:solidFill>
                  <a:srgbClr val="24292F"/>
                </a:solidFill>
                <a:effectLst/>
                <a:latin typeface="+mn-ea"/>
              </a:rPr>
              <a:t>Ctrl-Z+Return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을 입력하면 </a:t>
            </a:r>
            <a:r>
              <a:rPr lang="en-US" altLang="ko-KR" i="0" dirty="0" err="1">
                <a:solidFill>
                  <a:srgbClr val="24292F"/>
                </a:solidFill>
                <a:effectLst/>
                <a:latin typeface="+mn-ea"/>
              </a:rPr>
              <a:t>EOFError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를 발생시킵니다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A922C-D4FB-81AE-D261-AE7F7E2E4528}"/>
              </a:ext>
            </a:extLst>
          </p:cNvPr>
          <p:cNvSpPr txBox="1"/>
          <p:nvPr/>
        </p:nvSpPr>
        <p:spPr>
          <a:xfrm>
            <a:off x="1464242" y="4412957"/>
            <a:ext cx="556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BC0C5-55D6-7AF4-F749-6CDD0A7EBACE}"/>
              </a:ext>
            </a:extLst>
          </p:cNvPr>
          <p:cNvSpPr txBox="1"/>
          <p:nvPr/>
        </p:nvSpPr>
        <p:spPr>
          <a:xfrm>
            <a:off x="1464243" y="394843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표준 출력</a:t>
            </a:r>
            <a:r>
              <a:rPr lang="en-US" altLang="ko-KR" dirty="0">
                <a:hlinkClick r:id="rId3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FCE31-20A2-C9B2-8DB4-9FA1086553E7}"/>
              </a:ext>
            </a:extLst>
          </p:cNvPr>
          <p:cNvSpPr txBox="1"/>
          <p:nvPr/>
        </p:nvSpPr>
        <p:spPr>
          <a:xfrm>
            <a:off x="1464242" y="4877477"/>
            <a:ext cx="10379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print(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출력대상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1,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 대상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2 .... )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출력시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출력대상들의 사이에 구분자를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넣을때는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Noto Sans KR"/>
              </a:rPr>
              <a:t>sep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공백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마지막 문자열을 출력하고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출력할문자는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end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줄바꿈문자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 방향을 변경 할 때는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file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을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Noto Sans KR"/>
              </a:rPr>
              <a:t>sys.stdout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표준출력장치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모니터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스트림을 강제적으로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flush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할지를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지정할때는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flush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False)</a:t>
            </a:r>
          </a:p>
        </p:txBody>
      </p:sp>
    </p:spTree>
    <p:extLst>
      <p:ext uri="{BB962C8B-B14F-4D97-AF65-F5344CB8AC3E}">
        <p14:creationId xmlns:p14="http://schemas.microsoft.com/office/powerpoint/2010/main" val="24323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7929924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다른 언어와의 차이점특징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63" y="2815126"/>
            <a:ext cx="7426674" cy="17149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 b="0" i="0" dirty="0" err="1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파이썬은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인터프리터 기반의 언어 이다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상대 적으로 쉬운 문법 </a:t>
            </a:r>
            <a:endParaRPr lang="en-US" altLang="ko-KR" sz="2800" b="0" i="0" dirty="0">
              <a:solidFill>
                <a:srgbClr val="2F2F2F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lvl="0">
              <a:defRPr/>
            </a:pPr>
            <a:r>
              <a:rPr lang="ko-KR" altLang="en-US" sz="2800" u="sng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다른 언어에 상대적으로 느린 속도</a:t>
            </a:r>
            <a:endParaRPr lang="ko-KR" altLang="en-US" sz="3200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159EE0-5A7A-84ED-7D97-12462E0A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2" y="4189766"/>
            <a:ext cx="9782175" cy="1990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25479-93DE-CE69-CDC5-56EF97D0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833267"/>
            <a:ext cx="7705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코드 비교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5EF22-7210-24E6-5AFD-F0603FF97E5E}"/>
              </a:ext>
            </a:extLst>
          </p:cNvPr>
          <p:cNvSpPr txBox="1"/>
          <p:nvPr/>
        </p:nvSpPr>
        <p:spPr>
          <a:xfrm>
            <a:off x="1111550" y="201322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B0606-5A79-B56C-617C-37A01538113D}"/>
              </a:ext>
            </a:extLst>
          </p:cNvPr>
          <p:cNvSpPr txBox="1"/>
          <p:nvPr/>
        </p:nvSpPr>
        <p:spPr>
          <a:xfrm>
            <a:off x="6096000" y="79748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248921-0149-A18C-29F1-83DF92DE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50" y="2382560"/>
            <a:ext cx="4984450" cy="2790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6C41B5-21F5-BC28-BF5F-A6332B1D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6812"/>
            <a:ext cx="6096000" cy="4524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13A413-7DCF-7886-B49C-F0A06A26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67911"/>
            <a:ext cx="3324225" cy="904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0964BD-28CC-9FAC-4618-955044C27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550" y="5299116"/>
            <a:ext cx="2943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BCAFC-FD42-4EFD-DA6B-5DB037A2D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5FABF-D08F-4A2C-FA95-73970591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코드 비교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C20CB-1C41-8C97-FBFF-28E7EE9E572C}"/>
              </a:ext>
            </a:extLst>
          </p:cNvPr>
          <p:cNvSpPr txBox="1"/>
          <p:nvPr/>
        </p:nvSpPr>
        <p:spPr>
          <a:xfrm>
            <a:off x="6679069" y="98522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코드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7ED36B4-2459-04C0-52A1-02E58622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66" y="1849534"/>
            <a:ext cx="2057400" cy="3838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3A87CD-AD60-C251-C1D3-01BB0B9D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1849534"/>
            <a:ext cx="2276475" cy="17049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CCD0A4-4A64-9B59-E79D-8F6EF46BF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5" y="3979383"/>
            <a:ext cx="4886325" cy="15906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D926BA-1959-45C1-E1D7-0DC42EA7A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75" y="5994932"/>
            <a:ext cx="2943225" cy="5429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C27339-51E0-CDAF-10C6-33309590B0CF}"/>
              </a:ext>
            </a:extLst>
          </p:cNvPr>
          <p:cNvSpPr txBox="1"/>
          <p:nvPr/>
        </p:nvSpPr>
        <p:spPr>
          <a:xfrm>
            <a:off x="5101457" y="148020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FB53D-8F8C-96EB-1051-E49D2F10D613}"/>
              </a:ext>
            </a:extLst>
          </p:cNvPr>
          <p:cNvSpPr txBox="1"/>
          <p:nvPr/>
        </p:nvSpPr>
        <p:spPr>
          <a:xfrm>
            <a:off x="7202610" y="1451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8F9D7-B843-4D5F-765B-ACBD7ACD6AF6}"/>
              </a:ext>
            </a:extLst>
          </p:cNvPr>
          <p:cNvSpPr txBox="1"/>
          <p:nvPr/>
        </p:nvSpPr>
        <p:spPr>
          <a:xfrm>
            <a:off x="7305675" y="3630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DEFE3F-9DA5-232D-A4A8-D8E04CBB9372}"/>
              </a:ext>
            </a:extLst>
          </p:cNvPr>
          <p:cNvSpPr txBox="1"/>
          <p:nvPr/>
        </p:nvSpPr>
        <p:spPr>
          <a:xfrm>
            <a:off x="7305674" y="56360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FD212C-2BD4-7098-B98B-25064898FE5E}"/>
              </a:ext>
            </a:extLst>
          </p:cNvPr>
          <p:cNvSpPr txBox="1"/>
          <p:nvPr/>
        </p:nvSpPr>
        <p:spPr>
          <a:xfrm>
            <a:off x="2371006" y="166486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EE8A6CA-1028-9E01-ADA0-F0874F68B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871" y="2535334"/>
            <a:ext cx="895350" cy="2038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A586B2C-E69B-43E9-6152-DEB484B9719B}"/>
              </a:ext>
            </a:extLst>
          </p:cNvPr>
          <p:cNvSpPr txBox="1"/>
          <p:nvPr/>
        </p:nvSpPr>
        <p:spPr>
          <a:xfrm>
            <a:off x="1553623" y="216600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75F8668-5F09-1808-2F84-52B043B72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3454" y="2667136"/>
            <a:ext cx="1724025" cy="16859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7B618E3-C4CB-917D-BA5A-F040156C6680}"/>
              </a:ext>
            </a:extLst>
          </p:cNvPr>
          <p:cNvSpPr txBox="1"/>
          <p:nvPr/>
        </p:nvSpPr>
        <p:spPr>
          <a:xfrm>
            <a:off x="2792736" y="22981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5C7BD4-E388-0787-F68B-DF6A1B0C4946}"/>
              </a:ext>
            </a:extLst>
          </p:cNvPr>
          <p:cNvSpPr txBox="1"/>
          <p:nvPr/>
        </p:nvSpPr>
        <p:spPr>
          <a:xfrm>
            <a:off x="1553623" y="4600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D626652-170C-FA82-822E-F9CC44479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3622" y="4942366"/>
            <a:ext cx="354783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7C15D-10E1-C61D-7EEE-7C6EB3000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D2221-DEDE-AF63-A800-1439E581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42" y="677509"/>
            <a:ext cx="4246445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실행 시간 비교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60D95-93AB-F4D8-A1E1-0552C943634F}"/>
              </a:ext>
            </a:extLst>
          </p:cNvPr>
          <p:cNvSpPr txBox="1"/>
          <p:nvPr/>
        </p:nvSpPr>
        <p:spPr>
          <a:xfrm>
            <a:off x="1464242" y="140096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D7D42A-A67A-A1AD-1D79-E9402E7FA775}"/>
              </a:ext>
            </a:extLst>
          </p:cNvPr>
          <p:cNvSpPr txBox="1"/>
          <p:nvPr/>
        </p:nvSpPr>
        <p:spPr>
          <a:xfrm>
            <a:off x="6448692" y="140096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FCEC0-3728-7E2D-53A6-018DA1AA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92" y="5479477"/>
            <a:ext cx="2743200" cy="552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2CDE89-F091-41BD-0F05-088085476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824542"/>
            <a:ext cx="4246445" cy="24564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697C2B-8AC0-D528-3686-73C450D9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92" y="1824542"/>
            <a:ext cx="4065917" cy="3600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99C918-189B-A86B-1267-259D15A4DF4D}"/>
              </a:ext>
            </a:extLst>
          </p:cNvPr>
          <p:cNvSpPr txBox="1"/>
          <p:nvPr/>
        </p:nvSpPr>
        <p:spPr>
          <a:xfrm>
            <a:off x="1182799" y="5165700"/>
            <a:ext cx="4809330" cy="118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20,000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개 데이터 정렬에 걸리는 시간 비교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dirty="0">
                <a:latin typeface="Consolas" panose="020B0609020204030204" pitchFamily="49" charset="0"/>
              </a:rPr>
              <a:t>Python : 14.765625 </a:t>
            </a:r>
            <a:r>
              <a:rPr lang="ko-KR" altLang="en-US" dirty="0">
                <a:latin typeface="Consolas" panose="020B0609020204030204" pitchFamily="49" charset="0"/>
              </a:rPr>
              <a:t>초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C++ : 5.96666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초 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dirty="0">
                <a:latin typeface="Consolas" panose="020B0609020204030204" pitchFamily="49" charset="0"/>
              </a:rPr>
              <a:t>C++ </a:t>
            </a:r>
            <a:r>
              <a:rPr lang="ko-KR" altLang="en-US" dirty="0">
                <a:latin typeface="Consolas" panose="020B0609020204030204" pitchFamily="49" charset="0"/>
              </a:rPr>
              <a:t>이 약</a:t>
            </a:r>
            <a:r>
              <a:rPr lang="en-US" altLang="ko-KR" dirty="0">
                <a:latin typeface="Consolas" panose="020B0609020204030204" pitchFamily="49" charset="0"/>
              </a:rPr>
              <a:t>. 2.47</a:t>
            </a:r>
            <a:r>
              <a:rPr lang="ko-KR" altLang="en-US" dirty="0">
                <a:latin typeface="Consolas" panose="020B0609020204030204" pitchFamily="49" charset="0"/>
              </a:rPr>
              <a:t>배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더 빠름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A9AC74-9698-D6D1-6C31-A5C4508FB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242" y="4342578"/>
            <a:ext cx="2828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479358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63" y="2815126"/>
            <a:ext cx="8814424" cy="17149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 b="0" i="0" dirty="0">
                <a:solidFill>
                  <a:srgbClr val="2F2F2F"/>
                </a:solidFill>
                <a:effectLst/>
                <a:latin typeface="+mn-ea"/>
              </a:rPr>
              <a:t>들여쓰기를 의무적으로 해야 한다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+mn-ea"/>
              </a:rPr>
              <a:t>.</a:t>
            </a:r>
          </a:p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+mn-ea"/>
              </a:rPr>
              <a:t> </a:t>
            </a:r>
            <a:r>
              <a:rPr lang="ko-KR" altLang="en-US" sz="2800" dirty="0">
                <a:solidFill>
                  <a:srgbClr val="2F2F2F"/>
                </a:solidFill>
                <a:latin typeface="+mn-ea"/>
              </a:rPr>
              <a:t>파이썬 에서는 변수들의 타입이 자동으로 지정된다</a:t>
            </a:r>
            <a:r>
              <a:rPr lang="en-US" altLang="ko-KR" sz="2800" dirty="0">
                <a:solidFill>
                  <a:srgbClr val="2F2F2F"/>
                </a:solidFill>
                <a:latin typeface="+mn-ea"/>
              </a:rPr>
              <a:t>.</a:t>
            </a:r>
            <a:endParaRPr lang="en-US" altLang="ko-KR" sz="2800" b="0" i="0" dirty="0">
              <a:solidFill>
                <a:srgbClr val="2F2F2F"/>
              </a:solidFill>
              <a:effectLst/>
              <a:latin typeface="+mn-ea"/>
            </a:endParaRPr>
          </a:p>
          <a:p>
            <a:pPr lvl="0">
              <a:defRPr/>
            </a:pPr>
            <a:r>
              <a:rPr lang="ko-KR" altLang="en-US" sz="2800" u="sng" dirty="0" err="1">
                <a:solidFill>
                  <a:srgbClr val="2F2F2F"/>
                </a:solidFill>
                <a:latin typeface="+mn-ea"/>
              </a:rPr>
              <a:t>파이썬은</a:t>
            </a:r>
            <a:r>
              <a:rPr lang="ko-KR" altLang="en-US" sz="2800" u="sng" dirty="0">
                <a:solidFill>
                  <a:srgbClr val="2F2F2F"/>
                </a:solidFill>
                <a:latin typeface="+mn-ea"/>
              </a:rPr>
              <a:t> 문자열에서 </a:t>
            </a:r>
            <a:r>
              <a:rPr lang="en-US" altLang="ko-KR" sz="2800" u="sng" dirty="0">
                <a:solidFill>
                  <a:srgbClr val="2F2F2F"/>
                </a:solidFill>
                <a:latin typeface="+mn-ea"/>
              </a:rPr>
              <a:t>“” , </a:t>
            </a:r>
            <a:r>
              <a:rPr lang="en-US" altLang="ko-KR" sz="3200" u="sng" dirty="0">
                <a:solidFill>
                  <a:srgbClr val="2F2F2F"/>
                </a:solidFill>
                <a:latin typeface="+mn-ea"/>
              </a:rPr>
              <a:t>‘’ </a:t>
            </a:r>
            <a:r>
              <a:rPr lang="ko-KR" altLang="en-US" sz="2800" u="sng" dirty="0">
                <a:solidFill>
                  <a:srgbClr val="2F2F2F"/>
                </a:solidFill>
                <a:latin typeface="+mn-ea"/>
              </a:rPr>
              <a:t>간 차이가 없다</a:t>
            </a:r>
            <a:r>
              <a:rPr lang="en-US" altLang="ko-KR" sz="2800" u="sng" dirty="0">
                <a:solidFill>
                  <a:srgbClr val="2F2F2F"/>
                </a:solidFill>
                <a:latin typeface="+mn-ea"/>
              </a:rPr>
              <a:t>.</a:t>
            </a:r>
            <a:endParaRPr lang="ko-KR" altLang="en-US" sz="2800" u="sng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C9A1B-C39F-7C94-0A63-9F84F1E2FE28}"/>
              </a:ext>
            </a:extLst>
          </p:cNvPr>
          <p:cNvSpPr txBox="1"/>
          <p:nvPr/>
        </p:nvSpPr>
        <p:spPr>
          <a:xfrm>
            <a:off x="2382663" y="4718497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oto Sans KR"/>
              </a:rPr>
              <a:t>@ </a:t>
            </a:r>
            <a:r>
              <a:rPr lang="ko-KR" altLang="en-US" b="0" i="0" dirty="0" err="1">
                <a:effectLst/>
                <a:latin typeface="Noto Sans KR"/>
              </a:rPr>
              <a:t>쌍따옴표와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ko-KR" altLang="en-US" b="0" i="0" dirty="0" err="1">
                <a:effectLst/>
                <a:latin typeface="Noto Sans KR"/>
              </a:rPr>
              <a:t>단따옴표의</a:t>
            </a:r>
            <a:r>
              <a:rPr lang="ko-KR" altLang="en-US" b="0" i="0" dirty="0">
                <a:effectLst/>
                <a:latin typeface="Noto Sans KR"/>
              </a:rPr>
              <a:t> 차이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- 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쌍따옴표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("):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진짜 일반적인 문자열에 쓰임</a:t>
            </a: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-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단따옴표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('):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기호나 식별자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define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list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정의할때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5303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변수 생성 규칙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32739-B0BA-89D6-0E4C-04ABC32E1B8A}"/>
              </a:ext>
            </a:extLst>
          </p:cNvPr>
          <p:cNvSpPr txBox="1"/>
          <p:nvPr/>
        </p:nvSpPr>
        <p:spPr>
          <a:xfrm>
            <a:off x="1944171" y="1824848"/>
            <a:ext cx="737775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변수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(variable)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(variable)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란 데이터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를 저장하기 위해 프로그램에 의해 이름을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할당받은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메모리 공간을 의미합니다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즉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변수란 데이터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를 저장할 수 있는 메모리 공간을 의미하며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이렇게 저장된 값은 변경될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숫자 표현에 관련된 변수는 정수형 변수와 실수형 변수로 구분할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또다시 정수형 변수는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char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int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long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 변수로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실수형 변수는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float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double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 변수로 나눌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CA0A2-4ABF-06D1-A8E2-59E9726C4FD0}"/>
              </a:ext>
            </a:extLst>
          </p:cNvPr>
          <p:cNvSpPr txBox="1"/>
          <p:nvPr/>
        </p:nvSpPr>
        <p:spPr>
          <a:xfrm>
            <a:off x="1944171" y="3740490"/>
            <a:ext cx="7377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  <a:hlinkClick r:id="rId2"/>
              </a:rPr>
              <a:t>변수의 이름 생성 규칙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파이썬에서는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변수의 이름을 비교적 자유롭게 지을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하지만 변수의 이름은 해당 변수에 저장될 데이터의 의미를 잘 나타내도록 짓는 것이 가장 좋습니다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변수의 이름을 생성할 때에 반드시 지켜야 하는 규칙은 다음과 같습니다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이름은 영문자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대소문자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),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숫자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언더스코어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(_)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로만 구성됩니다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이름은 숫자로 시작될 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 사이에는 공백을 포함할 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4.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이름으로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미리 정의된 </a:t>
            </a:r>
            <a:r>
              <a:rPr lang="ko-KR" altLang="en-US" sz="1200" b="1" i="0" dirty="0">
                <a:effectLst/>
                <a:latin typeface="notokr"/>
              </a:rPr>
              <a:t>키워드</a:t>
            </a:r>
            <a:r>
              <a:rPr lang="en-US" altLang="ko-KR" sz="1200" b="1" i="0" dirty="0">
                <a:effectLst/>
                <a:latin typeface="notokr"/>
              </a:rPr>
              <a:t>(keyword)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는 사용할 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4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b="1" i="0" dirty="0">
                <a:effectLst/>
                <a:latin typeface="notokr"/>
              </a:rPr>
              <a:t>키워드</a:t>
            </a:r>
            <a:r>
              <a:rPr lang="en-US" altLang="ko-KR" sz="4400" b="1" i="0" dirty="0">
                <a:effectLst/>
                <a:latin typeface="notokr"/>
              </a:rPr>
              <a:t>(keyword)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9388EA-866A-6AD7-EBE4-F09B304F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98" y="2718129"/>
            <a:ext cx="6328194" cy="2147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4AFAB-34F2-D6EE-28CF-C213D2C081BC}"/>
              </a:ext>
            </a:extLst>
          </p:cNvPr>
          <p:cNvSpPr txBox="1"/>
          <p:nvPr/>
        </p:nvSpPr>
        <p:spPr>
          <a:xfrm>
            <a:off x="1702998" y="2156452"/>
            <a:ext cx="1024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키워드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(Keyword)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파이썬에서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이미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예약되어있는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문자열로서 다른 용도로 사용이 불가능한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502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Sans KR</vt:lpstr>
      <vt:lpstr>notokr</vt:lpstr>
      <vt:lpstr>se-nanumgothic</vt:lpstr>
      <vt:lpstr>나눔고딕</vt:lpstr>
      <vt:lpstr>Arial</vt:lpstr>
      <vt:lpstr>Consolas</vt:lpstr>
      <vt:lpstr>Franklin Gothic Book</vt:lpstr>
      <vt:lpstr>자르기</vt:lpstr>
      <vt:lpstr>PowerPoint 프레젠테이션</vt:lpstr>
      <vt:lpstr>다른 언어와의 차이점특징</vt:lpstr>
      <vt:lpstr>python  의 특징</vt:lpstr>
      <vt:lpstr>코드 비교</vt:lpstr>
      <vt:lpstr>코드 비교</vt:lpstr>
      <vt:lpstr>실행 시간 비교</vt:lpstr>
      <vt:lpstr>python  의 특징</vt:lpstr>
      <vt:lpstr>변수 생성 규칙</vt:lpstr>
      <vt:lpstr>키워드(keyword)</vt:lpstr>
      <vt:lpstr>연산자</vt:lpstr>
      <vt:lpstr>연산자 우선순위</vt:lpstr>
      <vt:lpstr>파이썬 표준 입출력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213</cp:revision>
  <dcterms:created xsi:type="dcterms:W3CDTF">2018-03-18T16:38:18Z</dcterms:created>
  <dcterms:modified xsi:type="dcterms:W3CDTF">2025-03-20T10:16:20Z</dcterms:modified>
  <cp:version>1000.0000.01</cp:version>
</cp:coreProperties>
</file>