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56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823" autoAdjust="0"/>
    <p:restoredTop sz="94660"/>
  </p:normalViewPr>
  <p:slideViewPr>
    <p:cSldViewPr>
      <p:cViewPr varScale="1">
        <p:scale>
          <a:sx n="116" d="100"/>
          <a:sy n="116" d="100"/>
        </p:scale>
        <p:origin x="-341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5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2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4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0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2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3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4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11510"/>
            <a:ext cx="47801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987574"/>
            <a:ext cx="53399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Problem</a:t>
            </a:r>
            <a:r>
              <a:rPr lang="ko-KR" altLang="en-US" sz="2000" dirty="0" smtClean="0"/>
              <a:t>은 </a:t>
            </a:r>
            <a:endParaRPr lang="en-US" altLang="ko-KR" sz="2000" dirty="0" smtClean="0"/>
          </a:p>
          <a:p>
            <a:r>
              <a:rPr lang="ko-KR" altLang="en-US" sz="2000" dirty="0" smtClean="0"/>
              <a:t>단순한 시장의 문제만 제시 하는 것이 아니라</a:t>
            </a:r>
            <a:endParaRPr lang="en-US" altLang="ko-KR" sz="2000" dirty="0" smtClean="0"/>
          </a:p>
          <a:p>
            <a:r>
              <a:rPr lang="en-US" altLang="ko-KR" sz="2000" dirty="0" smtClean="0"/>
              <a:t>PEST</a:t>
            </a:r>
            <a:r>
              <a:rPr lang="ko-KR" altLang="en-US" sz="2000" dirty="0" smtClean="0"/>
              <a:t>분석을 통한 </a:t>
            </a:r>
            <a:r>
              <a:rPr lang="en-US" altLang="ko-KR" sz="2000" dirty="0" smtClean="0"/>
              <a:t>paradigm</a:t>
            </a:r>
          </a:p>
          <a:p>
            <a:r>
              <a:rPr lang="ko-KR" altLang="en-US" sz="2000" dirty="0" smtClean="0"/>
              <a:t>시장의 성장가능성 </a:t>
            </a:r>
            <a:endParaRPr lang="en-US" altLang="ko-KR" sz="2000" dirty="0" smtClean="0"/>
          </a:p>
          <a:p>
            <a:r>
              <a:rPr lang="ko-KR" altLang="en-US" sz="2000" dirty="0" smtClean="0"/>
              <a:t>등을 작성하여야 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동기를 작성할 때는</a:t>
            </a:r>
            <a:endParaRPr lang="en-US" altLang="ko-KR" sz="2000" dirty="0" smtClean="0"/>
          </a:p>
          <a:p>
            <a:r>
              <a:rPr lang="ko-KR" altLang="en-US" sz="2000" dirty="0" smtClean="0"/>
              <a:t>정성적인 표현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감성적인 표현은 </a:t>
            </a:r>
            <a:r>
              <a:rPr lang="ko-KR" altLang="en-US" sz="2000" dirty="0" err="1" smtClean="0"/>
              <a:t>제양</a:t>
            </a:r>
            <a:endParaRPr lang="en-US" altLang="ko-KR" sz="20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771550"/>
            <a:ext cx="1944216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11510"/>
            <a:ext cx="4235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HY헤드라인M" panose="02030600000101010101" pitchFamily="18" charset="-127"/>
              </a:rPr>
              <a:t>P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987574"/>
            <a:ext cx="55964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Solution</a:t>
            </a:r>
            <a:r>
              <a:rPr lang="ko-KR" altLang="en-US" sz="2000" dirty="0" smtClean="0"/>
              <a:t>은</a:t>
            </a:r>
            <a:endParaRPr lang="en-US" altLang="ko-KR" sz="2000" dirty="0" smtClean="0"/>
          </a:p>
          <a:p>
            <a:r>
              <a:rPr lang="ko-KR" altLang="en-US" sz="2000" dirty="0" smtClean="0"/>
              <a:t>제조업의 경우는 빠르게 이해할 수 있는</a:t>
            </a:r>
            <a:endParaRPr lang="en-US" altLang="ko-KR" sz="2000" dirty="0" smtClean="0"/>
          </a:p>
          <a:p>
            <a:r>
              <a:rPr lang="ko-KR" altLang="en-US" sz="2000" dirty="0" smtClean="0"/>
              <a:t>자사의 모델 디자인</a:t>
            </a:r>
            <a:endParaRPr lang="en-US" altLang="ko-KR" sz="2000" dirty="0" smtClean="0"/>
          </a:p>
          <a:p>
            <a:r>
              <a:rPr lang="ko-KR" altLang="en-US" sz="2000" dirty="0" smtClean="0"/>
              <a:t>플랫폼의 경우는 수익모델 및 관계 흐름도 작성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또한 기존 제품과의 차별성 및 개선 정도를 </a:t>
            </a:r>
            <a:endParaRPr lang="en-US" altLang="ko-KR" sz="2000" dirty="0" smtClean="0"/>
          </a:p>
          <a:p>
            <a:r>
              <a:rPr lang="ko-KR" altLang="en-US" sz="2000" dirty="0" smtClean="0"/>
              <a:t>강조하는 것이 필수</a:t>
            </a:r>
            <a:r>
              <a:rPr lang="en-US" altLang="ko-KR" sz="2000" dirty="0" smtClean="0"/>
              <a:t>!!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603026" y="987574"/>
            <a:ext cx="1952750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11510"/>
            <a:ext cx="4235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HY헤드라인M" panose="02030600000101010101" pitchFamily="18" charset="-127"/>
              </a:rPr>
              <a:t>P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</a:p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483518"/>
            <a:ext cx="645561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Scale-up</a:t>
            </a:r>
            <a:r>
              <a:rPr lang="ko-KR" altLang="en-US" sz="2000" dirty="0" smtClean="0"/>
              <a:t>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모두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정량적 지표로 작성할 것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출처를 반드시 밝힐 것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인터넷에서 이미지를 붙이지 말고 가능하면 그릴 것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TAM, SAM, SOM </a:t>
            </a:r>
            <a:r>
              <a:rPr lang="ko-KR" altLang="en-US" sz="2000" dirty="0" smtClean="0"/>
              <a:t>도식 활용할 것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전체시장 규모 보여줄 것</a:t>
            </a:r>
            <a:r>
              <a:rPr lang="en-US" altLang="ko-KR" sz="2000" dirty="0" smtClean="0"/>
              <a:t>(Market size)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목표시장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규모 보여줄 것</a:t>
            </a:r>
            <a:r>
              <a:rPr lang="en-US" altLang="ko-KR" sz="2000" dirty="0" smtClean="0"/>
              <a:t>(Target Market size)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자금확보계획 필수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지원금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정책자금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투자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창업계획 필수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인력충원계획 필수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아이템 확장 및 다각화 계획 필수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3-5</a:t>
            </a:r>
            <a:r>
              <a:rPr lang="ko-KR" altLang="en-US" sz="2000" dirty="0" smtClean="0"/>
              <a:t>년 동안의 성장계획 필수</a:t>
            </a:r>
            <a:endParaRPr lang="en-US" altLang="ko-KR" sz="2000" dirty="0" smtClean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539552" y="1203598"/>
            <a:ext cx="20162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6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11510"/>
            <a:ext cx="47481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HY헤드라인M" panose="02030600000101010101" pitchFamily="18" charset="-127"/>
              </a:rPr>
              <a:t>P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endParaRPr lang="ko-KR" altLang="en-US" sz="3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9826" y="1347614"/>
            <a:ext cx="52293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</a:t>
            </a:r>
            <a:r>
              <a:rPr lang="ko-KR" altLang="en-US" sz="2000" dirty="0" smtClean="0"/>
              <a:t>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현재 인력 구성의 적정성 강조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향후 충원계획 및 시점 명시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충원 및 활용 가능인력의 경력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역량 기술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3-5</a:t>
            </a:r>
            <a:r>
              <a:rPr lang="ko-KR" altLang="en-US" sz="2000" dirty="0" smtClean="0"/>
              <a:t>년 간의 인력 확보 계획 기술</a:t>
            </a:r>
            <a:endParaRPr lang="en-US" altLang="ko-KR" sz="2000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63638"/>
            <a:ext cx="1872208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6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2161499" y="1711188"/>
            <a:ext cx="1796666" cy="1796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90" y="33783"/>
            <a:ext cx="2663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SWOT </a:t>
            </a:r>
            <a:r>
              <a:rPr lang="ko-KR" altLang="en-US" sz="1400" dirty="0" smtClean="0">
                <a:solidFill>
                  <a:srgbClr val="FF0000"/>
                </a:solidFill>
              </a:rPr>
              <a:t>분석은 매트릭스가 아닌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크로스 구조로 작성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발표시</a:t>
            </a:r>
            <a:r>
              <a:rPr lang="ko-KR" altLang="en-US" sz="1400" dirty="0" smtClean="0">
                <a:solidFill>
                  <a:srgbClr val="FF0000"/>
                </a:solidFill>
              </a:rPr>
              <a:t> 읽을 시간 없음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심사위원 볼 시간 없음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539552" y="2609521"/>
            <a:ext cx="482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059832" y="449281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31669" y="2019493"/>
            <a:ext cx="856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    W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O    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12756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내부적인 강점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635896" y="12749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내부적인 약점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08091" y="29317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외부적인 기회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958165" y="28710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외부적인 위협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1644938"/>
            <a:ext cx="1188810" cy="791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962352" y="1623752"/>
            <a:ext cx="1188810" cy="791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99592" y="3364445"/>
            <a:ext cx="1188810" cy="791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95936" y="3330309"/>
            <a:ext cx="1188810" cy="791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423514" y="1711188"/>
            <a:ext cx="539382" cy="5005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오른쪽 화살표 94"/>
          <p:cNvSpPr/>
          <p:nvPr/>
        </p:nvSpPr>
        <p:spPr>
          <a:xfrm>
            <a:off x="5423514" y="3475788"/>
            <a:ext cx="539382" cy="5005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156176" y="1600928"/>
            <a:ext cx="2592288" cy="791481"/>
          </a:xfrm>
          <a:prstGeom prst="rect">
            <a:avLst/>
          </a:prstGeom>
          <a:solidFill>
            <a:srgbClr val="FC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약점 극복을 위한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대응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156176" y="3329808"/>
            <a:ext cx="2592288" cy="791481"/>
          </a:xfrm>
          <a:prstGeom prst="rect">
            <a:avLst/>
          </a:prstGeom>
          <a:solidFill>
            <a:srgbClr val="FC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</a:t>
            </a:r>
            <a:r>
              <a:rPr lang="ko-KR" altLang="en-US">
                <a:solidFill>
                  <a:schemeClr val="tx1"/>
                </a:solidFill>
              </a:rPr>
              <a:t>협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극복을 위한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대응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3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443073" y="545653"/>
            <a:ext cx="0" cy="44023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43073" y="2787774"/>
            <a:ext cx="85214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035361" y="699542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627649" y="663538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244408" y="663538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43946" y="253152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err="1" smtClean="0"/>
              <a:t>년차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2531521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ko-KR" altLang="en-US" sz="1050" dirty="0" err="1" smtClean="0"/>
              <a:t>년차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7860715" y="2531521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</a:t>
            </a:r>
            <a:r>
              <a:rPr lang="ko-KR" altLang="en-US" sz="1050" dirty="0" err="1" smtClean="0"/>
              <a:t>년차</a:t>
            </a:r>
            <a:endParaRPr lang="ko-KR" altLang="en-US" sz="1050" dirty="0"/>
          </a:p>
        </p:txBody>
      </p:sp>
      <p:sp>
        <p:nvSpPr>
          <p:cNvPr id="24" name="오른쪽 중괄호 23"/>
          <p:cNvSpPr/>
          <p:nvPr/>
        </p:nvSpPr>
        <p:spPr>
          <a:xfrm rot="5400000">
            <a:off x="2141076" y="1654303"/>
            <a:ext cx="208665" cy="2547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 rot="5400000">
            <a:off x="4808237" y="1654304"/>
            <a:ext cx="208665" cy="2547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 rot="5400000">
            <a:off x="7442331" y="1661661"/>
            <a:ext cx="208665" cy="2547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28654" y="3032444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2019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3032444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2020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7229909" y="3032444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2021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43073" y="1720756"/>
            <a:ext cx="528527" cy="108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560" y="1463495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</a:rPr>
              <a:t>Ideation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5714"/>
            <a:ext cx="2424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자사의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기업 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Road Map</a:t>
            </a:r>
            <a:endParaRPr lang="ko-KR" altLang="en-US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315907" y="1721922"/>
            <a:ext cx="528527" cy="108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 rot="10800000">
            <a:off x="1736419" y="2211710"/>
            <a:ext cx="192234" cy="57666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362059" y="2007980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창업목표시점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2384311" y="2007980"/>
            <a:ext cx="387489" cy="769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67744" y="1781279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차 시제품 완료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3144386" y="2261945"/>
            <a:ext cx="246338" cy="52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15816" y="2015724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차 시제품 완료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3809593" y="987574"/>
            <a:ext cx="841992" cy="179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04188" y="736122"/>
            <a:ext cx="12875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차 제품 출시 시점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31276" y="3279164"/>
            <a:ext cx="33783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3446" y="3261633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 고도화 및 </a:t>
            </a:r>
            <a:r>
              <a:rPr lang="en-US" altLang="ko-KR" sz="1000" dirty="0" smtClean="0"/>
              <a:t>R&amp;D</a:t>
            </a:r>
            <a:endParaRPr lang="ko-KR" altLang="en-US" sz="10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849220" y="3453377"/>
            <a:ext cx="135668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808" y="3435846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정책자금</a:t>
            </a:r>
            <a:r>
              <a:rPr lang="en-US" altLang="ko-KR" sz="1000" dirty="0" smtClean="0"/>
              <a:t>(KIBO) </a:t>
            </a:r>
            <a:r>
              <a:rPr lang="ko-KR" altLang="en-US" sz="1000" dirty="0" smtClean="0"/>
              <a:t>확보</a:t>
            </a:r>
            <a:endParaRPr lang="ko-KR" altLang="en-US" sz="10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207205" y="3813416"/>
            <a:ext cx="9804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73239" y="3802463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기업부설연구소 설립</a:t>
            </a:r>
            <a:endParaRPr lang="ko-KR" altLang="en-US" sz="10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66193" y="4068127"/>
            <a:ext cx="8958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8157" y="405059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차 인력확보</a:t>
            </a:r>
            <a:endParaRPr lang="en-US" altLang="ko-KR" sz="1000" dirty="0"/>
          </a:p>
          <a:p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endParaRPr lang="ko-KR" altLang="en-US" sz="1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641073" y="4068127"/>
            <a:ext cx="8958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83037" y="405059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차 인력확보</a:t>
            </a:r>
            <a:endParaRPr lang="en-US" altLang="ko-KR" sz="1000" dirty="0" smtClean="0"/>
          </a:p>
          <a:p>
            <a:r>
              <a:rPr lang="en-US" altLang="ko-KR" sz="1000" dirty="0" smtClean="0"/>
              <a:t>7</a:t>
            </a:r>
            <a:r>
              <a:rPr lang="ko-KR" altLang="en-US" sz="1000" dirty="0" smtClean="0"/>
              <a:t>명</a:t>
            </a:r>
            <a:endParaRPr lang="ko-KR" altLang="en-US" sz="1000" dirty="0"/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6480814" y="998619"/>
            <a:ext cx="841992" cy="179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75409" y="760323"/>
            <a:ext cx="12875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r>
              <a:rPr lang="ko-KR" altLang="en-US" sz="1000" dirty="0" smtClean="0">
                <a:solidFill>
                  <a:srgbClr val="FF0000"/>
                </a:solidFill>
              </a:rPr>
              <a:t>차 제품 출시 시점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656997" y="3453377"/>
            <a:ext cx="135668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93541" y="3435846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투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자금 확보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엔젤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엑셀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7644821" y="3453376"/>
            <a:ext cx="135668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81365" y="3435845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투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자금 확보</a:t>
            </a:r>
            <a:r>
              <a:rPr lang="en-US" altLang="ko-KR" sz="1000" dirty="0" smtClean="0"/>
              <a:t>(Series A)</a:t>
            </a:r>
            <a:endParaRPr lang="ko-KR" altLang="en-US" sz="1000" dirty="0"/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7694323" y="2225303"/>
            <a:ext cx="192234" cy="57666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256030" y="2021573"/>
            <a:ext cx="9989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해외시장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진출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6" name="이등변 삼각형 75"/>
          <p:cNvSpPr/>
          <p:nvPr/>
        </p:nvSpPr>
        <p:spPr>
          <a:xfrm rot="10800000">
            <a:off x="4333730" y="2225303"/>
            <a:ext cx="192234" cy="57666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995936" y="1944628"/>
            <a:ext cx="112723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매출발생을 통한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Cash Cow Flow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8" name="자유형 77"/>
          <p:cNvSpPr/>
          <p:nvPr/>
        </p:nvSpPr>
        <p:spPr>
          <a:xfrm>
            <a:off x="3697071" y="699542"/>
            <a:ext cx="5164057" cy="2089707"/>
          </a:xfrm>
          <a:custGeom>
            <a:avLst/>
            <a:gdLst>
              <a:gd name="connsiteX0" fmla="*/ 0 w 5164057"/>
              <a:gd name="connsiteY0" fmla="*/ 1953790 h 1953790"/>
              <a:gd name="connsiteX1" fmla="*/ 440753 w 5164057"/>
              <a:gd name="connsiteY1" fmla="*/ 1888006 h 1953790"/>
              <a:gd name="connsiteX2" fmla="*/ 644684 w 5164057"/>
              <a:gd name="connsiteY2" fmla="*/ 1723545 h 1953790"/>
              <a:gd name="connsiteX3" fmla="*/ 1092017 w 5164057"/>
              <a:gd name="connsiteY3" fmla="*/ 1598555 h 1953790"/>
              <a:gd name="connsiteX4" fmla="*/ 1440673 w 5164057"/>
              <a:gd name="connsiteY4" fmla="*/ 1539350 h 1953790"/>
              <a:gd name="connsiteX5" fmla="*/ 1769594 w 5164057"/>
              <a:gd name="connsiteY5" fmla="*/ 1506458 h 1953790"/>
              <a:gd name="connsiteX6" fmla="*/ 2184034 w 5164057"/>
              <a:gd name="connsiteY6" fmla="*/ 1473565 h 1953790"/>
              <a:gd name="connsiteX7" fmla="*/ 2526112 w 5164057"/>
              <a:gd name="connsiteY7" fmla="*/ 1453830 h 1953790"/>
              <a:gd name="connsiteX8" fmla="*/ 2716886 w 5164057"/>
              <a:gd name="connsiteY8" fmla="*/ 1440673 h 1953790"/>
              <a:gd name="connsiteX9" fmla="*/ 2782670 w 5164057"/>
              <a:gd name="connsiteY9" fmla="*/ 1434095 h 1953790"/>
              <a:gd name="connsiteX10" fmla="*/ 2841876 w 5164057"/>
              <a:gd name="connsiteY10" fmla="*/ 1427517 h 1953790"/>
              <a:gd name="connsiteX11" fmla="*/ 2953709 w 5164057"/>
              <a:gd name="connsiteY11" fmla="*/ 1407781 h 1953790"/>
              <a:gd name="connsiteX12" fmla="*/ 3091856 w 5164057"/>
              <a:gd name="connsiteY12" fmla="*/ 1335419 h 1953790"/>
              <a:gd name="connsiteX13" fmla="*/ 3216846 w 5164057"/>
              <a:gd name="connsiteY13" fmla="*/ 1230164 h 1953790"/>
              <a:gd name="connsiteX14" fmla="*/ 3328679 w 5164057"/>
              <a:gd name="connsiteY14" fmla="*/ 1131488 h 1953790"/>
              <a:gd name="connsiteX15" fmla="*/ 3506296 w 5164057"/>
              <a:gd name="connsiteY15" fmla="*/ 999919 h 1953790"/>
              <a:gd name="connsiteX16" fmla="*/ 3618129 w 5164057"/>
              <a:gd name="connsiteY16" fmla="*/ 927557 h 1953790"/>
              <a:gd name="connsiteX17" fmla="*/ 3808903 w 5164057"/>
              <a:gd name="connsiteY17" fmla="*/ 874929 h 1953790"/>
              <a:gd name="connsiteX18" fmla="*/ 3973364 w 5164057"/>
              <a:gd name="connsiteY18" fmla="*/ 842037 h 1953790"/>
              <a:gd name="connsiteX19" fmla="*/ 4150981 w 5164057"/>
              <a:gd name="connsiteY19" fmla="*/ 802567 h 1953790"/>
              <a:gd name="connsiteX20" fmla="*/ 4348333 w 5164057"/>
              <a:gd name="connsiteY20" fmla="*/ 670999 h 1953790"/>
              <a:gd name="connsiteX21" fmla="*/ 4545686 w 5164057"/>
              <a:gd name="connsiteY21" fmla="*/ 460489 h 1953790"/>
              <a:gd name="connsiteX22" fmla="*/ 4716725 w 5164057"/>
              <a:gd name="connsiteY22" fmla="*/ 256558 h 1953790"/>
              <a:gd name="connsiteX23" fmla="*/ 4881185 w 5164057"/>
              <a:gd name="connsiteY23" fmla="*/ 171039 h 1953790"/>
              <a:gd name="connsiteX24" fmla="*/ 4986440 w 5164057"/>
              <a:gd name="connsiteY24" fmla="*/ 85519 h 1953790"/>
              <a:gd name="connsiteX25" fmla="*/ 5164057 w 5164057"/>
              <a:gd name="connsiteY25" fmla="*/ 0 h 195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64057" h="1953790">
                <a:moveTo>
                  <a:pt x="0" y="1953790"/>
                </a:moveTo>
                <a:cubicBezTo>
                  <a:pt x="166653" y="1940085"/>
                  <a:pt x="333306" y="1926380"/>
                  <a:pt x="440753" y="1888006"/>
                </a:cubicBezTo>
                <a:cubicBezTo>
                  <a:pt x="548200" y="1849632"/>
                  <a:pt x="536140" y="1771787"/>
                  <a:pt x="644684" y="1723545"/>
                </a:cubicBezTo>
                <a:cubicBezTo>
                  <a:pt x="753228" y="1675303"/>
                  <a:pt x="959352" y="1629254"/>
                  <a:pt x="1092017" y="1598555"/>
                </a:cubicBezTo>
                <a:cubicBezTo>
                  <a:pt x="1224682" y="1567856"/>
                  <a:pt x="1327744" y="1554699"/>
                  <a:pt x="1440673" y="1539350"/>
                </a:cubicBezTo>
                <a:cubicBezTo>
                  <a:pt x="1553602" y="1524001"/>
                  <a:pt x="1769594" y="1506458"/>
                  <a:pt x="1769594" y="1506458"/>
                </a:cubicBezTo>
                <a:lnTo>
                  <a:pt x="2184034" y="1473565"/>
                </a:lnTo>
                <a:cubicBezTo>
                  <a:pt x="2310120" y="1464794"/>
                  <a:pt x="2526112" y="1453830"/>
                  <a:pt x="2526112" y="1453830"/>
                </a:cubicBezTo>
                <a:lnTo>
                  <a:pt x="2716886" y="1440673"/>
                </a:lnTo>
                <a:cubicBezTo>
                  <a:pt x="2759646" y="1437384"/>
                  <a:pt x="2782670" y="1434095"/>
                  <a:pt x="2782670" y="1434095"/>
                </a:cubicBezTo>
                <a:cubicBezTo>
                  <a:pt x="2803502" y="1431902"/>
                  <a:pt x="2813370" y="1431903"/>
                  <a:pt x="2841876" y="1427517"/>
                </a:cubicBezTo>
                <a:cubicBezTo>
                  <a:pt x="2870383" y="1423131"/>
                  <a:pt x="2912046" y="1423131"/>
                  <a:pt x="2953709" y="1407781"/>
                </a:cubicBezTo>
                <a:cubicBezTo>
                  <a:pt x="2995372" y="1392431"/>
                  <a:pt x="3048000" y="1365022"/>
                  <a:pt x="3091856" y="1335419"/>
                </a:cubicBezTo>
                <a:cubicBezTo>
                  <a:pt x="3135712" y="1305816"/>
                  <a:pt x="3177376" y="1264152"/>
                  <a:pt x="3216846" y="1230164"/>
                </a:cubicBezTo>
                <a:cubicBezTo>
                  <a:pt x="3256316" y="1196176"/>
                  <a:pt x="3280437" y="1169862"/>
                  <a:pt x="3328679" y="1131488"/>
                </a:cubicBezTo>
                <a:cubicBezTo>
                  <a:pt x="3376921" y="1093114"/>
                  <a:pt x="3458054" y="1033908"/>
                  <a:pt x="3506296" y="999919"/>
                </a:cubicBezTo>
                <a:cubicBezTo>
                  <a:pt x="3554538" y="965930"/>
                  <a:pt x="3567695" y="948389"/>
                  <a:pt x="3618129" y="927557"/>
                </a:cubicBezTo>
                <a:cubicBezTo>
                  <a:pt x="3668563" y="906725"/>
                  <a:pt x="3749697" y="889182"/>
                  <a:pt x="3808903" y="874929"/>
                </a:cubicBezTo>
                <a:cubicBezTo>
                  <a:pt x="3868109" y="860676"/>
                  <a:pt x="3916351" y="854097"/>
                  <a:pt x="3973364" y="842037"/>
                </a:cubicBezTo>
                <a:cubicBezTo>
                  <a:pt x="4030377" y="829977"/>
                  <a:pt x="4088486" y="831073"/>
                  <a:pt x="4150981" y="802567"/>
                </a:cubicBezTo>
                <a:cubicBezTo>
                  <a:pt x="4213476" y="774061"/>
                  <a:pt x="4282549" y="728012"/>
                  <a:pt x="4348333" y="670999"/>
                </a:cubicBezTo>
                <a:cubicBezTo>
                  <a:pt x="4414117" y="613986"/>
                  <a:pt x="4484287" y="529563"/>
                  <a:pt x="4545686" y="460489"/>
                </a:cubicBezTo>
                <a:cubicBezTo>
                  <a:pt x="4607085" y="391415"/>
                  <a:pt x="4660808" y="304800"/>
                  <a:pt x="4716725" y="256558"/>
                </a:cubicBezTo>
                <a:cubicBezTo>
                  <a:pt x="4772642" y="208316"/>
                  <a:pt x="4836233" y="199545"/>
                  <a:pt x="4881185" y="171039"/>
                </a:cubicBezTo>
                <a:cubicBezTo>
                  <a:pt x="4926137" y="142533"/>
                  <a:pt x="4939295" y="114025"/>
                  <a:pt x="4986440" y="85519"/>
                </a:cubicBezTo>
                <a:cubicBezTo>
                  <a:pt x="5033585" y="57012"/>
                  <a:pt x="5164057" y="0"/>
                  <a:pt x="5164057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181877" y="39176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매출곡선</a:t>
            </a:r>
            <a:r>
              <a:rPr lang="en-US" altLang="ko-KR" sz="1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5473481" y="3971467"/>
            <a:ext cx="9804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436096" y="3939902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HACCP/</a:t>
            </a:r>
            <a:r>
              <a:rPr lang="ko-KR" altLang="en-US" sz="1000" dirty="0" smtClean="0"/>
              <a:t>인허가</a:t>
            </a:r>
            <a:endParaRPr lang="ko-KR" altLang="en-US" sz="10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3809593" y="3791510"/>
            <a:ext cx="52045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905925" y="382190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벤처기업확인</a:t>
            </a:r>
            <a:endParaRPr lang="ko-KR" altLang="en-US" sz="10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5811398" y="4314348"/>
            <a:ext cx="8958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53362" y="4296817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차 인력확보</a:t>
            </a:r>
            <a:endParaRPr lang="en-US" altLang="ko-KR" sz="1000" dirty="0" smtClean="0"/>
          </a:p>
          <a:p>
            <a:r>
              <a:rPr lang="en-US" altLang="ko-KR" sz="1000" dirty="0" smtClean="0"/>
              <a:t>12</a:t>
            </a:r>
            <a:r>
              <a:rPr lang="ko-KR" altLang="en-US" sz="1000" dirty="0" smtClean="0"/>
              <a:t>명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619672" y="483518"/>
            <a:ext cx="1237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법인설립 목표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Co-founder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들의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지분배분을 통한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결속력 강화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93" name="직선 연결선 92"/>
          <p:cNvCxnSpPr>
            <a:stCxn id="91" idx="2"/>
            <a:endCxn id="39" idx="0"/>
          </p:cNvCxnSpPr>
          <p:nvPr/>
        </p:nvCxnSpPr>
        <p:spPr>
          <a:xfrm flipH="1">
            <a:off x="1839113" y="1252959"/>
            <a:ext cx="399479" cy="755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67380" y="1488643"/>
            <a:ext cx="151195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창업선도대학과제 수행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0" y="5714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자사의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경쟁력 있는 인력</a:t>
            </a:r>
            <a:endParaRPr lang="ko-KR" altLang="en-US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347864" y="843558"/>
            <a:ext cx="2880320" cy="2880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716016" y="411510"/>
            <a:ext cx="720080" cy="72008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27907" y="1203598"/>
            <a:ext cx="720080" cy="72008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</a:t>
            </a:r>
            <a:r>
              <a:rPr lang="ko-KR" altLang="en-US" sz="1200" dirty="0"/>
              <a:t>사</a:t>
            </a:r>
          </a:p>
        </p:txBody>
      </p:sp>
      <p:sp>
        <p:nvSpPr>
          <p:cNvPr id="66" name="타원 65"/>
          <p:cNvSpPr/>
          <p:nvPr/>
        </p:nvSpPr>
        <p:spPr>
          <a:xfrm>
            <a:off x="5911589" y="1995686"/>
            <a:ext cx="720080" cy="72008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팀장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5378150" y="2931790"/>
            <a:ext cx="720080" cy="720080"/>
          </a:xfrm>
          <a:prstGeom prst="ellipse">
            <a:avLst/>
          </a:prstGeom>
          <a:solidFill>
            <a:srgbClr val="FCB6EA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이사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651137" y="3324507"/>
            <a:ext cx="720080" cy="720080"/>
          </a:xfrm>
          <a:prstGeom prst="ellipse">
            <a:avLst/>
          </a:prstGeom>
          <a:solidFill>
            <a:srgbClr val="FCB6EA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팀장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9834" y="6330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대표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 rot="20328483">
            <a:off x="5573149" y="1034981"/>
            <a:ext cx="1224136" cy="180571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 rot="14308839">
            <a:off x="4766082" y="2531158"/>
            <a:ext cx="1224136" cy="180571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1046" y="7734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기술팀</a:t>
            </a:r>
            <a:endParaRPr lang="ko-KR" altLang="en-US" sz="16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3928" y="39004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마케팅팀</a:t>
            </a:r>
            <a:endParaRPr lang="ko-KR" altLang="en-US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4236" y="1553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홍길동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7360455" y="463134"/>
            <a:ext cx="1440160" cy="114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7226" y="16986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홍길동</a:t>
            </a:r>
            <a:endParaRPr lang="ko-KR" altLang="en-US" sz="1200" dirty="0"/>
          </a:p>
        </p:txBody>
      </p:sp>
      <p:sp>
        <p:nvSpPr>
          <p:cNvPr id="88" name="직사각형 87"/>
          <p:cNvSpPr/>
          <p:nvPr/>
        </p:nvSpPr>
        <p:spPr>
          <a:xfrm>
            <a:off x="7524328" y="1917043"/>
            <a:ext cx="1440160" cy="114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26926" y="31533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홍길동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726926" y="3470906"/>
            <a:ext cx="1440160" cy="114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4582" y="35133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홍길동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299282" y="3854104"/>
            <a:ext cx="1440160" cy="114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63" idx="7"/>
            <a:endCxn id="9" idx="1"/>
          </p:cNvCxnSpPr>
          <p:nvPr/>
        </p:nvCxnSpPr>
        <p:spPr>
          <a:xfrm rot="5400000" flipH="1" flipV="1">
            <a:off x="6315788" y="320603"/>
            <a:ext cx="1015194" cy="9617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6" idx="7"/>
            <a:endCxn id="87" idx="1"/>
          </p:cNvCxnSpPr>
          <p:nvPr/>
        </p:nvCxnSpPr>
        <p:spPr>
          <a:xfrm rot="5400000" flipH="1" flipV="1">
            <a:off x="7019702" y="1343615"/>
            <a:ext cx="264039" cy="12510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7" idx="5"/>
            <a:endCxn id="92" idx="1"/>
          </p:cNvCxnSpPr>
          <p:nvPr/>
        </p:nvCxnSpPr>
        <p:spPr>
          <a:xfrm rot="5400000" flipH="1" flipV="1">
            <a:off x="6232557" y="3052049"/>
            <a:ext cx="254587" cy="734149"/>
          </a:xfrm>
          <a:prstGeom prst="bentConnector4">
            <a:avLst>
              <a:gd name="adj1" fmla="val -89792"/>
              <a:gd name="adj2" fmla="val 57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83" idx="1"/>
          </p:cNvCxnSpPr>
          <p:nvPr/>
        </p:nvCxnSpPr>
        <p:spPr>
          <a:xfrm flipV="1">
            <a:off x="3851920" y="3429960"/>
            <a:ext cx="904670" cy="221909"/>
          </a:xfrm>
          <a:prstGeom prst="bentConnector4">
            <a:avLst>
              <a:gd name="adj1" fmla="val 44172"/>
              <a:gd name="adj2" fmla="val 2505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3563888" y="860660"/>
            <a:ext cx="720080" cy="72008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99" name="타원 98"/>
          <p:cNvSpPr/>
          <p:nvPr/>
        </p:nvSpPr>
        <p:spPr>
          <a:xfrm>
            <a:off x="3040833" y="1477059"/>
            <a:ext cx="720080" cy="72008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00" name="타원 99"/>
          <p:cNvSpPr/>
          <p:nvPr/>
        </p:nvSpPr>
        <p:spPr>
          <a:xfrm>
            <a:off x="2987824" y="2261543"/>
            <a:ext cx="720080" cy="72008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01" name="타원 100"/>
          <p:cNvSpPr/>
          <p:nvPr/>
        </p:nvSpPr>
        <p:spPr>
          <a:xfrm rot="12603261">
            <a:off x="2804532" y="701990"/>
            <a:ext cx="1585676" cy="244337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889484" y="46035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충원예정인력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1297615" y="629633"/>
            <a:ext cx="0" cy="39886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153599" y="4239038"/>
            <a:ext cx="322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153598" y="2731460"/>
            <a:ext cx="322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136586" y="1111978"/>
            <a:ext cx="322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왼쪽 중괄호 48"/>
          <p:cNvSpPr/>
          <p:nvPr/>
        </p:nvSpPr>
        <p:spPr>
          <a:xfrm>
            <a:off x="721551" y="1149575"/>
            <a:ext cx="319570" cy="15349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 중괄호 104"/>
          <p:cNvSpPr/>
          <p:nvPr/>
        </p:nvSpPr>
        <p:spPr>
          <a:xfrm>
            <a:off x="721551" y="2716773"/>
            <a:ext cx="319570" cy="15349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31073" y="335454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2019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31073" y="177037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2020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1232869" y="435577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242619" y="3997753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207436" y="236824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2" idx="6"/>
            <a:endCxn id="100" idx="3"/>
          </p:cNvCxnSpPr>
          <p:nvPr/>
        </p:nvCxnSpPr>
        <p:spPr>
          <a:xfrm flipV="1">
            <a:off x="1376885" y="2876170"/>
            <a:ext cx="1716392" cy="1551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7" idx="7"/>
            <a:endCxn id="99" idx="3"/>
          </p:cNvCxnSpPr>
          <p:nvPr/>
        </p:nvCxnSpPr>
        <p:spPr>
          <a:xfrm flipV="1">
            <a:off x="1365544" y="2091686"/>
            <a:ext cx="1780742" cy="1927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08" idx="7"/>
            <a:endCxn id="98" idx="2"/>
          </p:cNvCxnSpPr>
          <p:nvPr/>
        </p:nvCxnSpPr>
        <p:spPr>
          <a:xfrm flipV="1">
            <a:off x="1330361" y="1220700"/>
            <a:ext cx="2233527" cy="1168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917653" y="3147814"/>
            <a:ext cx="1008112" cy="1008112"/>
          </a:xfrm>
          <a:prstGeom prst="ellipse">
            <a:avLst/>
          </a:prstGeom>
          <a:solidFill>
            <a:srgbClr val="00B05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장착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고객</a:t>
            </a:r>
            <a:endParaRPr lang="ko-KR" altLang="en-US" sz="1200" b="1" dirty="0"/>
          </a:p>
        </p:txBody>
      </p:sp>
      <p:sp>
        <p:nvSpPr>
          <p:cNvPr id="47" name="타원 46"/>
          <p:cNvSpPr/>
          <p:nvPr/>
        </p:nvSpPr>
        <p:spPr>
          <a:xfrm>
            <a:off x="3965172" y="2427734"/>
            <a:ext cx="1008112" cy="1008112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Dr.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Will</a:t>
            </a:r>
            <a:endParaRPr lang="ko-KR" altLang="en-US" sz="1200" b="1" dirty="0"/>
          </a:p>
        </p:txBody>
      </p:sp>
      <p:sp>
        <p:nvSpPr>
          <p:cNvPr id="51" name="타원 50"/>
          <p:cNvSpPr/>
          <p:nvPr/>
        </p:nvSpPr>
        <p:spPr>
          <a:xfrm>
            <a:off x="6120242" y="3147814"/>
            <a:ext cx="1008112" cy="1008112"/>
          </a:xfrm>
          <a:prstGeom prst="ellipse">
            <a:avLst/>
          </a:prstGeom>
          <a:solidFill>
            <a:srgbClr val="00B05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보호자</a:t>
            </a:r>
            <a:endParaRPr lang="ko-KR" altLang="en-US" sz="1200" b="1"/>
          </a:p>
        </p:txBody>
      </p:sp>
      <p:sp>
        <p:nvSpPr>
          <p:cNvPr id="68" name="타원 67"/>
          <p:cNvSpPr/>
          <p:nvPr/>
        </p:nvSpPr>
        <p:spPr>
          <a:xfrm>
            <a:off x="3965172" y="771550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App</a:t>
            </a:r>
          </a:p>
        </p:txBody>
      </p:sp>
      <p:cxnSp>
        <p:nvCxnSpPr>
          <p:cNvPr id="27" name="직선 화살표 연결선 26"/>
          <p:cNvCxnSpPr>
            <a:stCxn id="7" idx="0"/>
            <a:endCxn id="68" idx="2"/>
          </p:cNvCxnSpPr>
          <p:nvPr/>
        </p:nvCxnSpPr>
        <p:spPr>
          <a:xfrm flipV="1">
            <a:off x="2421709" y="1275606"/>
            <a:ext cx="1543463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17653" y="1913359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위급상황발생신호송출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68" idx="6"/>
            <a:endCxn id="51" idx="0"/>
          </p:cNvCxnSpPr>
          <p:nvPr/>
        </p:nvCxnSpPr>
        <p:spPr>
          <a:xfrm>
            <a:off x="4973284" y="1275606"/>
            <a:ext cx="1651014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76015" y="1955616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위급상황 </a:t>
            </a:r>
            <a:r>
              <a:rPr lang="ko-KR" altLang="en-US" sz="1000" dirty="0" err="1" smtClean="0"/>
              <a:t>알람발송</a:t>
            </a:r>
            <a:endParaRPr lang="en-US" altLang="ko-KR" sz="1000" dirty="0" smtClean="0"/>
          </a:p>
          <a:p>
            <a:r>
              <a:rPr lang="en-US" altLang="ko-KR" sz="1000" dirty="0" smtClean="0"/>
              <a:t>(Google </a:t>
            </a:r>
            <a:r>
              <a:rPr lang="ko-KR" altLang="en-US" sz="1000" dirty="0" smtClean="0"/>
              <a:t>지도기반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위치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상황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>
            <a:stCxn id="51" idx="2"/>
            <a:endCxn id="7" idx="6"/>
          </p:cNvCxnSpPr>
          <p:nvPr/>
        </p:nvCxnSpPr>
        <p:spPr>
          <a:xfrm flipH="1">
            <a:off x="2925765" y="3651870"/>
            <a:ext cx="31944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72825" y="195486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GPS </a:t>
            </a:r>
            <a:r>
              <a:rPr lang="ko-KR" altLang="en-US" sz="1000" dirty="0" smtClean="0"/>
              <a:t>등의 </a:t>
            </a:r>
            <a:endParaRPr lang="en-US" altLang="ko-KR" sz="1000" dirty="0" smtClean="0"/>
          </a:p>
          <a:p>
            <a:r>
              <a:rPr lang="ko-KR" altLang="en-US" sz="1000" dirty="0" smtClean="0"/>
              <a:t>시스템을 통한</a:t>
            </a:r>
            <a:endParaRPr lang="en-US" altLang="ko-KR" sz="1000" dirty="0" smtClean="0"/>
          </a:p>
          <a:p>
            <a:r>
              <a:rPr lang="ko-KR" altLang="en-US" sz="1000" dirty="0" smtClean="0"/>
              <a:t>위급상황 판단 결정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903940" y="3669180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전화를 통한 확인</a:t>
            </a:r>
            <a:endParaRPr lang="en-US" altLang="ko-KR" sz="1000" dirty="0" smtClean="0"/>
          </a:p>
          <a:p>
            <a:r>
              <a:rPr lang="ko-KR" altLang="en-US" sz="1000" dirty="0" smtClean="0"/>
              <a:t>전화불통 등 상황발생시</a:t>
            </a:r>
            <a:endParaRPr lang="en-US" altLang="ko-KR" sz="1000" dirty="0" smtClean="0"/>
          </a:p>
          <a:p>
            <a:r>
              <a:rPr lang="en-US" altLang="ko-KR" sz="1000" dirty="0" smtClean="0"/>
              <a:t>119 </a:t>
            </a:r>
            <a:r>
              <a:rPr lang="ko-KR" altLang="en-US" sz="1000" dirty="0" smtClean="0"/>
              <a:t>등에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신고 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91680" y="1842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515073" y="287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652120" y="1955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549674" y="3669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54" name="직선 화살표 연결선 53"/>
          <p:cNvCxnSpPr>
            <a:stCxn id="47" idx="2"/>
            <a:endCxn id="7" idx="7"/>
          </p:cNvCxnSpPr>
          <p:nvPr/>
        </p:nvCxnSpPr>
        <p:spPr>
          <a:xfrm flipH="1">
            <a:off x="2778130" y="2931790"/>
            <a:ext cx="1187042" cy="36365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1" idx="1"/>
            <a:endCxn id="47" idx="6"/>
          </p:cNvCxnSpPr>
          <p:nvPr/>
        </p:nvCxnSpPr>
        <p:spPr>
          <a:xfrm flipH="1" flipV="1">
            <a:off x="4973284" y="2931790"/>
            <a:ext cx="1294593" cy="36365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7" idx="0"/>
            <a:endCxn id="68" idx="4"/>
          </p:cNvCxnSpPr>
          <p:nvPr/>
        </p:nvCxnSpPr>
        <p:spPr>
          <a:xfrm flipV="1">
            <a:off x="4469228" y="1779662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20414" y="2018450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정보관</a:t>
            </a:r>
            <a:r>
              <a:rPr lang="ko-KR" altLang="en-US" sz="1000"/>
              <a:t>리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10277" y="3003798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정보제공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271766" y="2990508"/>
            <a:ext cx="73289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정보제공</a:t>
            </a:r>
            <a:r>
              <a:rPr lang="en-US" altLang="ko-KR" sz="1000" dirty="0" smtClean="0"/>
              <a:t>`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69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917653" y="3147814"/>
            <a:ext cx="1008112" cy="100811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장착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고객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3965172" y="2427734"/>
            <a:ext cx="1008112" cy="100811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Dr.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Will</a:t>
            </a:r>
            <a:endParaRPr lang="ko-KR" altLang="en-US" sz="1200" dirty="0"/>
          </a:p>
        </p:txBody>
      </p:sp>
      <p:sp>
        <p:nvSpPr>
          <p:cNvPr id="51" name="타원 50"/>
          <p:cNvSpPr/>
          <p:nvPr/>
        </p:nvSpPr>
        <p:spPr>
          <a:xfrm>
            <a:off x="6120242" y="3147814"/>
            <a:ext cx="1008112" cy="100811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보호자</a:t>
            </a:r>
            <a:endParaRPr lang="ko-KR" altLang="en-US" sz="1200"/>
          </a:p>
        </p:txBody>
      </p:sp>
      <p:sp>
        <p:nvSpPr>
          <p:cNvPr id="68" name="타원 67"/>
          <p:cNvSpPr/>
          <p:nvPr/>
        </p:nvSpPr>
        <p:spPr>
          <a:xfrm>
            <a:off x="3965172" y="843558"/>
            <a:ext cx="1008112" cy="100811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</a:t>
            </a:r>
          </a:p>
        </p:txBody>
      </p:sp>
      <p:cxnSp>
        <p:nvCxnSpPr>
          <p:cNvPr id="27" name="직선 화살표 연결선 26"/>
          <p:cNvCxnSpPr>
            <a:stCxn id="7" idx="0"/>
            <a:endCxn id="68" idx="2"/>
          </p:cNvCxnSpPr>
          <p:nvPr/>
        </p:nvCxnSpPr>
        <p:spPr>
          <a:xfrm flipV="1">
            <a:off x="2421709" y="1347614"/>
            <a:ext cx="1543463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8" idx="6"/>
            <a:endCxn id="51" idx="0"/>
          </p:cNvCxnSpPr>
          <p:nvPr/>
        </p:nvCxnSpPr>
        <p:spPr>
          <a:xfrm>
            <a:off x="4973284" y="1347614"/>
            <a:ext cx="165101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76015" y="1955616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위급상황 </a:t>
            </a:r>
            <a:r>
              <a:rPr lang="ko-KR" altLang="en-US" sz="1000" dirty="0" err="1" smtClean="0"/>
              <a:t>알람발송</a:t>
            </a:r>
            <a:endParaRPr lang="en-US" altLang="ko-KR" sz="1000" dirty="0" smtClean="0"/>
          </a:p>
          <a:p>
            <a:r>
              <a:rPr lang="en-US" altLang="ko-KR" sz="1000" dirty="0" smtClean="0"/>
              <a:t>(Google </a:t>
            </a:r>
            <a:r>
              <a:rPr lang="ko-KR" altLang="en-US" sz="1000" dirty="0" smtClean="0"/>
              <a:t>지도기반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위치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상황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>
            <a:stCxn id="51" idx="2"/>
            <a:endCxn id="7" idx="6"/>
          </p:cNvCxnSpPr>
          <p:nvPr/>
        </p:nvCxnSpPr>
        <p:spPr>
          <a:xfrm flipH="1">
            <a:off x="2925765" y="3651870"/>
            <a:ext cx="31944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72825" y="306720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GPS </a:t>
            </a:r>
            <a:r>
              <a:rPr lang="ko-KR" altLang="en-US" sz="1000" dirty="0" smtClean="0"/>
              <a:t>등의 </a:t>
            </a:r>
            <a:endParaRPr lang="en-US" altLang="ko-KR" sz="1000" dirty="0" smtClean="0"/>
          </a:p>
          <a:p>
            <a:r>
              <a:rPr lang="ko-KR" altLang="en-US" sz="1000" dirty="0" smtClean="0"/>
              <a:t>시스템을 통한</a:t>
            </a:r>
            <a:endParaRPr lang="en-US" altLang="ko-KR" sz="1000" dirty="0" smtClean="0"/>
          </a:p>
          <a:p>
            <a:r>
              <a:rPr lang="ko-KR" altLang="en-US" sz="1000" dirty="0" smtClean="0"/>
              <a:t>위급상황 판단 결정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3515073" y="3990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652120" y="1955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47" idx="2"/>
            <a:endCxn id="7" idx="7"/>
          </p:cNvCxnSpPr>
          <p:nvPr/>
        </p:nvCxnSpPr>
        <p:spPr>
          <a:xfrm flipH="1">
            <a:off x="2778130" y="2931790"/>
            <a:ext cx="1187042" cy="3636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1" idx="1"/>
            <a:endCxn id="47" idx="6"/>
          </p:cNvCxnSpPr>
          <p:nvPr/>
        </p:nvCxnSpPr>
        <p:spPr>
          <a:xfrm flipH="1" flipV="1">
            <a:off x="4973284" y="2931790"/>
            <a:ext cx="1294593" cy="3636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7" idx="0"/>
            <a:endCxn id="68" idx="4"/>
          </p:cNvCxnSpPr>
          <p:nvPr/>
        </p:nvCxnSpPr>
        <p:spPr>
          <a:xfrm flipV="1">
            <a:off x="4469228" y="1851670"/>
            <a:ext cx="0" cy="5760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71766" y="2990508"/>
            <a:ext cx="73289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정보제공</a:t>
            </a:r>
            <a:r>
              <a:rPr lang="en-US" altLang="ko-KR" sz="1000" dirty="0" smtClean="0"/>
              <a:t>`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74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400</Words>
  <Application>Microsoft Office PowerPoint</Application>
  <PresentationFormat>화면 슬라이드 쇼(16:9)</PresentationFormat>
  <Paragraphs>164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conebiz-note1</dc:creator>
  <cp:lastModifiedBy>conebiz-note1</cp:lastModifiedBy>
  <cp:revision>8</cp:revision>
  <dcterms:created xsi:type="dcterms:W3CDTF">2018-11-02T06:11:49Z</dcterms:created>
  <dcterms:modified xsi:type="dcterms:W3CDTF">2018-11-02T07:40:47Z</dcterms:modified>
</cp:coreProperties>
</file>