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57" r:id="rId6"/>
    <p:sldId id="256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6823" autoAdjust="0"/>
    <p:restoredTop sz="94660"/>
  </p:normalViewPr>
  <p:slideViewPr>
    <p:cSldViewPr>
      <p:cViewPr>
        <p:scale>
          <a:sx n="100" d="100"/>
          <a:sy n="100" d="100"/>
        </p:scale>
        <p:origin x="-797" y="-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A2821-D678-468E-8D79-E899E300149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9E38-B21F-464E-8F36-08CEA1F1E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0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A2821-D678-468E-8D79-E899E300149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9E38-B21F-464E-8F36-08CEA1F1E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35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A2821-D678-468E-8D79-E899E300149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9E38-B21F-464E-8F36-08CEA1F1E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2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A2821-D678-468E-8D79-E899E300149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9E38-B21F-464E-8F36-08CEA1F1E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94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A2821-D678-468E-8D79-E899E300149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9E38-B21F-464E-8F36-08CEA1F1E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7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A2821-D678-468E-8D79-E899E300149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9E38-B21F-464E-8F36-08CEA1F1E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60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A2821-D678-468E-8D79-E899E300149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9E38-B21F-464E-8F36-08CEA1F1E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3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A2821-D678-468E-8D79-E899E300149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9E38-B21F-464E-8F36-08CEA1F1E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82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A2821-D678-468E-8D79-E899E300149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9E38-B21F-464E-8F36-08CEA1F1E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23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A2821-D678-468E-8D79-E899E300149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9E38-B21F-464E-8F36-08CEA1F1E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29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A2821-D678-468E-8D79-E899E300149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9E38-B21F-464E-8F36-08CEA1F1E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4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A2821-D678-468E-8D79-E899E300149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49E38-B21F-464E-8F36-08CEA1F1E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4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11510"/>
            <a:ext cx="47801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</a:t>
            </a:r>
          </a:p>
          <a:p>
            <a:r>
              <a:rPr lang="en-US" altLang="ko-KR" dirty="0" smtClean="0"/>
              <a:t>S</a:t>
            </a:r>
          </a:p>
          <a:p>
            <a:r>
              <a:rPr lang="en-US" altLang="ko-KR" dirty="0" smtClean="0"/>
              <a:t>S</a:t>
            </a:r>
          </a:p>
          <a:p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83768" y="987574"/>
            <a:ext cx="53399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Problem</a:t>
            </a:r>
            <a:r>
              <a:rPr lang="ko-KR" altLang="en-US" sz="2000" dirty="0" smtClean="0"/>
              <a:t>은 </a:t>
            </a:r>
            <a:endParaRPr lang="en-US" altLang="ko-KR" sz="2000" dirty="0" smtClean="0"/>
          </a:p>
          <a:p>
            <a:r>
              <a:rPr lang="ko-KR" altLang="en-US" sz="2000" dirty="0" smtClean="0"/>
              <a:t>단순한 시장의 문제만 제시 하는 것이 아니라</a:t>
            </a:r>
            <a:endParaRPr lang="en-US" altLang="ko-KR" sz="2000" dirty="0" smtClean="0"/>
          </a:p>
          <a:p>
            <a:r>
              <a:rPr lang="en-US" altLang="ko-KR" sz="2000" dirty="0" smtClean="0"/>
              <a:t>PEST</a:t>
            </a:r>
            <a:r>
              <a:rPr lang="ko-KR" altLang="en-US" sz="2000" dirty="0" smtClean="0"/>
              <a:t>분석을 통한 </a:t>
            </a:r>
            <a:r>
              <a:rPr lang="en-US" altLang="ko-KR" sz="2000" dirty="0" smtClean="0"/>
              <a:t>paradigm</a:t>
            </a:r>
          </a:p>
          <a:p>
            <a:r>
              <a:rPr lang="ko-KR" altLang="en-US" sz="2000" dirty="0" smtClean="0"/>
              <a:t>시장의 성장가능성 </a:t>
            </a:r>
            <a:endParaRPr lang="en-US" altLang="ko-KR" sz="2000" dirty="0" smtClean="0"/>
          </a:p>
          <a:p>
            <a:r>
              <a:rPr lang="ko-KR" altLang="en-US" sz="2000" dirty="0" smtClean="0"/>
              <a:t>등을 작성하여야 함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동기를 작성할 때는</a:t>
            </a:r>
            <a:endParaRPr lang="en-US" altLang="ko-KR" sz="2000" dirty="0" smtClean="0"/>
          </a:p>
          <a:p>
            <a:r>
              <a:rPr lang="ko-KR" altLang="en-US" sz="2000" dirty="0" smtClean="0"/>
              <a:t>정성적인 표현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감성적인 표현은 </a:t>
            </a:r>
            <a:r>
              <a:rPr lang="ko-KR" altLang="en-US" sz="2000" dirty="0" err="1" smtClean="0"/>
              <a:t>제양</a:t>
            </a:r>
            <a:endParaRPr lang="en-US" altLang="ko-KR" sz="2000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771550"/>
            <a:ext cx="1944216" cy="432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694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55576" y="267494"/>
            <a:ext cx="2448272" cy="4536504"/>
            <a:chOff x="1475656" y="267494"/>
            <a:chExt cx="2448272" cy="4536504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475656" y="267494"/>
              <a:ext cx="2448272" cy="4536504"/>
            </a:xfrm>
            <a:prstGeom prst="roundRect">
              <a:avLst>
                <a:gd name="adj" fmla="val 726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586782" y="483518"/>
              <a:ext cx="2224152" cy="3960440"/>
            </a:xfrm>
            <a:prstGeom prst="roundRect">
              <a:avLst>
                <a:gd name="adj" fmla="val 726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763688" y="353584"/>
              <a:ext cx="288032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3419872" y="304435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554842" y="4476848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419872" y="256408"/>
            <a:ext cx="2448272" cy="4536504"/>
            <a:chOff x="1475656" y="267494"/>
            <a:chExt cx="2448272" cy="4536504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1475656" y="267494"/>
              <a:ext cx="2448272" cy="4536504"/>
            </a:xfrm>
            <a:prstGeom prst="roundRect">
              <a:avLst>
                <a:gd name="adj" fmla="val 726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586782" y="483518"/>
              <a:ext cx="2224152" cy="3960440"/>
            </a:xfrm>
            <a:prstGeom prst="roundRect">
              <a:avLst>
                <a:gd name="adj" fmla="val 726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763688" y="353584"/>
              <a:ext cx="288032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3419872" y="304435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2554842" y="4476848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084168" y="238744"/>
            <a:ext cx="2448272" cy="4536504"/>
            <a:chOff x="1475656" y="267494"/>
            <a:chExt cx="2448272" cy="4536504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1475656" y="267494"/>
              <a:ext cx="2448272" cy="4536504"/>
            </a:xfrm>
            <a:prstGeom prst="roundRect">
              <a:avLst>
                <a:gd name="adj" fmla="val 726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1586782" y="483518"/>
              <a:ext cx="2224152" cy="3960440"/>
            </a:xfrm>
            <a:prstGeom prst="roundRect">
              <a:avLst>
                <a:gd name="adj" fmla="val 726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1763688" y="353584"/>
              <a:ext cx="288032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3419872" y="304435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2554842" y="4476848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759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11510"/>
            <a:ext cx="42351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a typeface="HY헤드라인M" panose="02030600000101010101" pitchFamily="18" charset="-127"/>
              </a:rPr>
              <a:t>P</a:t>
            </a:r>
          </a:p>
          <a:p>
            <a:r>
              <a:rPr lang="en-US" altLang="ko-KR" sz="3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</a:t>
            </a:r>
          </a:p>
          <a:p>
            <a:r>
              <a:rPr lang="en-US" altLang="ko-KR" dirty="0" smtClean="0"/>
              <a:t>S</a:t>
            </a:r>
          </a:p>
          <a:p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83768" y="987574"/>
            <a:ext cx="559640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Solution</a:t>
            </a:r>
            <a:r>
              <a:rPr lang="ko-KR" altLang="en-US" sz="2000" dirty="0" smtClean="0"/>
              <a:t>은</a:t>
            </a:r>
            <a:endParaRPr lang="en-US" altLang="ko-KR" sz="2000" dirty="0" smtClean="0"/>
          </a:p>
          <a:p>
            <a:r>
              <a:rPr lang="ko-KR" altLang="en-US" sz="2000" dirty="0" smtClean="0"/>
              <a:t>제조업의 경우는 빠르게 이해할 수 있는</a:t>
            </a:r>
            <a:endParaRPr lang="en-US" altLang="ko-KR" sz="2000" dirty="0" smtClean="0"/>
          </a:p>
          <a:p>
            <a:r>
              <a:rPr lang="ko-KR" altLang="en-US" sz="2000" dirty="0" smtClean="0"/>
              <a:t>자사의 모델 디자인</a:t>
            </a:r>
            <a:endParaRPr lang="en-US" altLang="ko-KR" sz="2000" dirty="0" smtClean="0"/>
          </a:p>
          <a:p>
            <a:r>
              <a:rPr lang="ko-KR" altLang="en-US" sz="2000" dirty="0" smtClean="0"/>
              <a:t>플랫폼의 경우는 수익모델 및 관계 흐름도 작성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또한 기존 제품과의 차별성 및 개선 정도를 </a:t>
            </a:r>
            <a:endParaRPr lang="en-US" altLang="ko-KR" sz="2000" dirty="0" smtClean="0"/>
          </a:p>
          <a:p>
            <a:r>
              <a:rPr lang="ko-KR" altLang="en-US" sz="2000" dirty="0" smtClean="0"/>
              <a:t>강조하는 것이 필수</a:t>
            </a:r>
            <a:r>
              <a:rPr lang="en-US" altLang="ko-KR" sz="2000" dirty="0" smtClean="0"/>
              <a:t>!!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603026" y="987574"/>
            <a:ext cx="1952750" cy="216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6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11510"/>
            <a:ext cx="42351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a typeface="HY헤드라인M" panose="02030600000101010101" pitchFamily="18" charset="-127"/>
              </a:rPr>
              <a:t>P</a:t>
            </a:r>
          </a:p>
          <a:p>
            <a:r>
              <a:rPr lang="en-US" altLang="ko-KR" dirty="0" smtClean="0"/>
              <a:t>S</a:t>
            </a:r>
          </a:p>
          <a:p>
            <a:r>
              <a:rPr lang="en-US" altLang="ko-KR" sz="3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</a:t>
            </a:r>
          </a:p>
          <a:p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83768" y="483518"/>
            <a:ext cx="645561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Scale-up</a:t>
            </a:r>
            <a:r>
              <a:rPr lang="ko-KR" altLang="en-US" sz="2000" dirty="0" smtClean="0"/>
              <a:t>은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모두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정량적 지표로 작성할 것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출처를 반드시 밝힐 것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인터넷에서 이미지를 붙이지 말고 가능하면 그릴 것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TAM, SAM, SOM </a:t>
            </a:r>
            <a:r>
              <a:rPr lang="ko-KR" altLang="en-US" sz="2000" dirty="0" smtClean="0"/>
              <a:t>도식 활용할 것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전체시장 규모 보여줄 것</a:t>
            </a:r>
            <a:r>
              <a:rPr lang="en-US" altLang="ko-KR" sz="2000" dirty="0" smtClean="0"/>
              <a:t>(Market size)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목표시장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규모 보여줄 것</a:t>
            </a:r>
            <a:r>
              <a:rPr lang="en-US" altLang="ko-KR" sz="2000" dirty="0" smtClean="0"/>
              <a:t>(Target Market size)</a:t>
            </a:r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자금확보계획 필수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지원금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정책자금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투자</a:t>
            </a:r>
            <a:r>
              <a:rPr lang="en-US" altLang="ko-KR" sz="2000" dirty="0" smtClean="0"/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창업계획 필수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인력충원계획 필수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아이템 확장 및 다각화 계획 필수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3-5</a:t>
            </a:r>
            <a:r>
              <a:rPr lang="ko-KR" altLang="en-US" sz="2000" dirty="0" smtClean="0"/>
              <a:t>년 동안의 성장계획 필수</a:t>
            </a:r>
            <a:endParaRPr lang="en-US" altLang="ko-KR" sz="2000" dirty="0" smtClean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539552" y="1203598"/>
            <a:ext cx="2016224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06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11510"/>
            <a:ext cx="474810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a typeface="HY헤드라인M" panose="02030600000101010101" pitchFamily="18" charset="-127"/>
              </a:rPr>
              <a:t>P</a:t>
            </a:r>
          </a:p>
          <a:p>
            <a:r>
              <a:rPr lang="en-US" altLang="ko-KR" dirty="0" smtClean="0"/>
              <a:t>S</a:t>
            </a:r>
          </a:p>
          <a:p>
            <a:r>
              <a:rPr lang="en-US" altLang="ko-KR" dirty="0" smtClean="0"/>
              <a:t>S</a:t>
            </a:r>
          </a:p>
          <a:p>
            <a:r>
              <a:rPr lang="en-US" altLang="ko-KR" sz="3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</a:t>
            </a:r>
            <a:endParaRPr lang="ko-KR" altLang="en-US" sz="3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99826" y="1347614"/>
            <a:ext cx="522931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Team</a:t>
            </a:r>
            <a:r>
              <a:rPr lang="ko-KR" altLang="en-US" sz="2000" dirty="0" smtClean="0"/>
              <a:t>은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현재 인력 구성의 적정성 강조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향후 충원계획 및 시점 명시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충원 및 활용 가능인력의 경력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역량 기술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3-5</a:t>
            </a:r>
            <a:r>
              <a:rPr lang="ko-KR" altLang="en-US" sz="2000" dirty="0" smtClean="0"/>
              <a:t>년 간의 인력 확보 계획 기술</a:t>
            </a:r>
            <a:endParaRPr lang="en-US" altLang="ko-KR" sz="2000" dirty="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539552" y="1563638"/>
            <a:ext cx="1872208" cy="720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06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2161499" y="1711188"/>
            <a:ext cx="1796666" cy="17966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890" y="33783"/>
            <a:ext cx="26638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SWOT </a:t>
            </a:r>
            <a:r>
              <a:rPr lang="ko-KR" altLang="en-US" sz="1400" dirty="0" smtClean="0">
                <a:solidFill>
                  <a:srgbClr val="FF0000"/>
                </a:solidFill>
              </a:rPr>
              <a:t>분석은 매트릭스가 아닌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크로스 구조로 작성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 err="1" smtClean="0">
                <a:solidFill>
                  <a:srgbClr val="FF0000"/>
                </a:solidFill>
              </a:rPr>
              <a:t>발표시</a:t>
            </a:r>
            <a:r>
              <a:rPr lang="ko-KR" altLang="en-US" sz="1400" dirty="0" smtClean="0">
                <a:solidFill>
                  <a:srgbClr val="FF0000"/>
                </a:solidFill>
              </a:rPr>
              <a:t> 읽을 시간 없음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심사위원 볼 시간 없음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539552" y="2609521"/>
            <a:ext cx="48245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3059832" y="449281"/>
            <a:ext cx="0" cy="4248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31669" y="2019493"/>
            <a:ext cx="856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    W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O    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608" y="127560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내부적인 강점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635896" y="127499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내부적인 약점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08091" y="293179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외부적인 기회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958165" y="287107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외부적인 위협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99592" y="1644938"/>
            <a:ext cx="1188810" cy="7914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내용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962352" y="1623752"/>
            <a:ext cx="1188810" cy="7914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내용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899592" y="3364445"/>
            <a:ext cx="1188810" cy="7914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내용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995936" y="3330309"/>
            <a:ext cx="1188810" cy="7914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내용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5423514" y="1711188"/>
            <a:ext cx="539382" cy="5005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오른쪽 화살표 94"/>
          <p:cNvSpPr/>
          <p:nvPr/>
        </p:nvSpPr>
        <p:spPr>
          <a:xfrm>
            <a:off x="5423514" y="3475788"/>
            <a:ext cx="539382" cy="5005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6156176" y="1600928"/>
            <a:ext cx="2592288" cy="791481"/>
          </a:xfrm>
          <a:prstGeom prst="rect">
            <a:avLst/>
          </a:prstGeom>
          <a:solidFill>
            <a:srgbClr val="FCB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약점 극복을 위한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대응 전략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156176" y="3329808"/>
            <a:ext cx="2592288" cy="791481"/>
          </a:xfrm>
          <a:prstGeom prst="rect">
            <a:avLst/>
          </a:prstGeom>
          <a:solidFill>
            <a:srgbClr val="FCB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위</a:t>
            </a:r>
            <a:r>
              <a:rPr lang="ko-KR" altLang="en-US">
                <a:solidFill>
                  <a:schemeClr val="tx1"/>
                </a:solidFill>
              </a:rPr>
              <a:t>협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극복을 위한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대응 전략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23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 flipV="1">
            <a:off x="443073" y="545653"/>
            <a:ext cx="0" cy="440236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43073" y="2787774"/>
            <a:ext cx="852141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035361" y="699542"/>
            <a:ext cx="0" cy="41764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627649" y="663538"/>
            <a:ext cx="0" cy="41764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244408" y="663538"/>
            <a:ext cx="0" cy="41764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43946" y="253152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</a:t>
            </a:r>
            <a:r>
              <a:rPr lang="ko-KR" altLang="en-US" sz="1050" dirty="0" err="1" smtClean="0"/>
              <a:t>년차</a:t>
            </a:r>
            <a:endParaRPr lang="ko-KR" alt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5220072" y="2531521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</a:t>
            </a:r>
            <a:r>
              <a:rPr lang="ko-KR" altLang="en-US" sz="1050" dirty="0" err="1" smtClean="0"/>
              <a:t>년차</a:t>
            </a:r>
            <a:endParaRPr lang="ko-KR" alt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7860715" y="2531521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3</a:t>
            </a:r>
            <a:r>
              <a:rPr lang="ko-KR" altLang="en-US" sz="1050" dirty="0" err="1" smtClean="0"/>
              <a:t>년차</a:t>
            </a:r>
            <a:endParaRPr lang="ko-KR" altLang="en-US" sz="1050" dirty="0"/>
          </a:p>
        </p:txBody>
      </p:sp>
      <p:sp>
        <p:nvSpPr>
          <p:cNvPr id="24" name="오른쪽 중괄호 23"/>
          <p:cNvSpPr/>
          <p:nvPr/>
        </p:nvSpPr>
        <p:spPr>
          <a:xfrm rot="5400000">
            <a:off x="2141076" y="1654303"/>
            <a:ext cx="208665" cy="25476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중괄호 24"/>
          <p:cNvSpPr/>
          <p:nvPr/>
        </p:nvSpPr>
        <p:spPr>
          <a:xfrm rot="5400000">
            <a:off x="4808237" y="1654304"/>
            <a:ext cx="208665" cy="25476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중괄호 25"/>
          <p:cNvSpPr/>
          <p:nvPr/>
        </p:nvSpPr>
        <p:spPr>
          <a:xfrm rot="5400000">
            <a:off x="7442331" y="1661661"/>
            <a:ext cx="208665" cy="25476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928654" y="3032444"/>
            <a:ext cx="633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2019</a:t>
            </a:r>
            <a:r>
              <a:rPr lang="ko-KR" altLang="en-US" sz="1050" dirty="0" smtClean="0"/>
              <a:t>년</a:t>
            </a:r>
            <a:endParaRPr lang="ko-KR" altLang="en-US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4572000" y="3032444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2020</a:t>
            </a:r>
            <a:r>
              <a:rPr lang="ko-KR" altLang="en-US" sz="1050" dirty="0" smtClean="0"/>
              <a:t>년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7229909" y="3032444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2021</a:t>
            </a:r>
            <a:r>
              <a:rPr lang="ko-KR" altLang="en-US" sz="1050" dirty="0" smtClean="0"/>
              <a:t>년</a:t>
            </a:r>
            <a:endParaRPr lang="ko-KR" altLang="en-US" sz="1050" dirty="0"/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443073" y="1720756"/>
            <a:ext cx="528527" cy="1080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1560" y="1463495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50000"/>
                  </a:schemeClr>
                </a:solidFill>
              </a:rPr>
              <a:t>Ideation</a:t>
            </a:r>
            <a:endParaRPr lang="ko-KR" alt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0" y="5714"/>
            <a:ext cx="2424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자사의</a:t>
            </a:r>
            <a:r>
              <a:rPr lang="en-US" altLang="ko-KR" sz="16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기업 </a:t>
            </a:r>
            <a:r>
              <a:rPr lang="en-US" altLang="ko-KR" sz="16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Road Map</a:t>
            </a:r>
            <a:endParaRPr lang="ko-KR" altLang="en-US" sz="16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1315907" y="1721922"/>
            <a:ext cx="528527" cy="1080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이등변 삼각형 37"/>
          <p:cNvSpPr/>
          <p:nvPr/>
        </p:nvSpPr>
        <p:spPr>
          <a:xfrm rot="10800000">
            <a:off x="1736419" y="2211710"/>
            <a:ext cx="192234" cy="57666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362059" y="2007980"/>
            <a:ext cx="95410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rgbClr val="FF0000"/>
                </a:solidFill>
              </a:rPr>
              <a:t>창업목표시점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2384311" y="2007980"/>
            <a:ext cx="387489" cy="769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267744" y="1781279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ko-KR" altLang="en-US" sz="1000" dirty="0" smtClean="0">
                <a:solidFill>
                  <a:schemeClr val="tx2">
                    <a:lumMod val="50000"/>
                  </a:schemeClr>
                </a:solidFill>
              </a:rPr>
              <a:t>차 시제품 완료</a:t>
            </a:r>
            <a:endParaRPr lang="ko-KR" alt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 flipV="1">
            <a:off x="3144386" y="2261945"/>
            <a:ext cx="246338" cy="523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15816" y="2015724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ko-KR" altLang="en-US" sz="1000" dirty="0" smtClean="0">
                <a:solidFill>
                  <a:schemeClr val="tx2">
                    <a:lumMod val="50000"/>
                  </a:schemeClr>
                </a:solidFill>
              </a:rPr>
              <a:t>차 시제품 완료</a:t>
            </a:r>
            <a:endParaRPr lang="ko-KR" alt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 flipV="1">
            <a:off x="3809593" y="987574"/>
            <a:ext cx="841992" cy="1790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04188" y="736122"/>
            <a:ext cx="128753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r>
              <a:rPr lang="ko-KR" altLang="en-US" sz="1000" dirty="0" smtClean="0">
                <a:solidFill>
                  <a:srgbClr val="FF0000"/>
                </a:solidFill>
              </a:rPr>
              <a:t>차 제품 출시 시점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431276" y="3279164"/>
            <a:ext cx="337831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73446" y="3261633"/>
            <a:ext cx="1491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아이템 고도화 및 </a:t>
            </a:r>
            <a:r>
              <a:rPr lang="en-US" altLang="ko-KR" sz="1000" dirty="0" smtClean="0"/>
              <a:t>R&amp;D</a:t>
            </a:r>
            <a:endParaRPr lang="ko-KR" altLang="en-US" sz="1000" dirty="0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2849220" y="3453377"/>
            <a:ext cx="135668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43808" y="3435846"/>
            <a:ext cx="13612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정책자금</a:t>
            </a:r>
            <a:r>
              <a:rPr lang="en-US" altLang="ko-KR" sz="1000" dirty="0" smtClean="0"/>
              <a:t>(KIBO) </a:t>
            </a:r>
            <a:r>
              <a:rPr lang="ko-KR" altLang="en-US" sz="1000" dirty="0" smtClean="0"/>
              <a:t>확보</a:t>
            </a:r>
            <a:endParaRPr lang="ko-KR" altLang="en-US" sz="1000" dirty="0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2207205" y="3813416"/>
            <a:ext cx="9804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73239" y="3802463"/>
            <a:ext cx="13837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기업부설연구소 설립</a:t>
            </a:r>
            <a:endParaRPr lang="ko-KR" altLang="en-US" sz="1000" dirty="0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466193" y="4068127"/>
            <a:ext cx="89586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8157" y="4050596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</a:t>
            </a:r>
            <a:r>
              <a:rPr lang="ko-KR" altLang="en-US" sz="1000" dirty="0" smtClean="0"/>
              <a:t>차 인력확보</a:t>
            </a:r>
            <a:endParaRPr lang="en-US" altLang="ko-KR" sz="1000" dirty="0"/>
          </a:p>
          <a:p>
            <a:r>
              <a:rPr lang="en-US" altLang="ko-KR" sz="1000" dirty="0" smtClean="0"/>
              <a:t>5</a:t>
            </a:r>
            <a:r>
              <a:rPr lang="ko-KR" altLang="en-US" sz="1000" dirty="0" smtClean="0"/>
              <a:t>명</a:t>
            </a:r>
            <a:endParaRPr lang="ko-KR" altLang="en-US" sz="1000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1641073" y="4068127"/>
            <a:ext cx="89586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583037" y="4050596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</a:t>
            </a:r>
            <a:r>
              <a:rPr lang="ko-KR" altLang="en-US" sz="1000" dirty="0" smtClean="0"/>
              <a:t>차 인력확보</a:t>
            </a:r>
            <a:endParaRPr lang="en-US" altLang="ko-KR" sz="1000" dirty="0" smtClean="0"/>
          </a:p>
          <a:p>
            <a:r>
              <a:rPr lang="en-US" altLang="ko-KR" sz="1000" dirty="0" smtClean="0"/>
              <a:t>7</a:t>
            </a:r>
            <a:r>
              <a:rPr lang="ko-KR" altLang="en-US" sz="1000" dirty="0" smtClean="0"/>
              <a:t>명</a:t>
            </a:r>
            <a:endParaRPr lang="ko-KR" altLang="en-US" sz="1000" dirty="0"/>
          </a:p>
        </p:txBody>
      </p:sp>
      <p:cxnSp>
        <p:nvCxnSpPr>
          <p:cNvPr id="68" name="직선 연결선 67"/>
          <p:cNvCxnSpPr/>
          <p:nvPr/>
        </p:nvCxnSpPr>
        <p:spPr>
          <a:xfrm flipV="1">
            <a:off x="6480814" y="998619"/>
            <a:ext cx="841992" cy="1790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775409" y="760323"/>
            <a:ext cx="128753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r>
              <a:rPr lang="ko-KR" altLang="en-US" sz="1000" dirty="0" smtClean="0">
                <a:solidFill>
                  <a:srgbClr val="FF0000"/>
                </a:solidFill>
              </a:rPr>
              <a:t>차 제품 출시 시점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4656997" y="3453377"/>
            <a:ext cx="135668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493541" y="3435846"/>
            <a:ext cx="1662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투</a:t>
            </a:r>
            <a:r>
              <a:rPr lang="ko-KR" altLang="en-US" sz="1000" dirty="0"/>
              <a:t>자</a:t>
            </a:r>
            <a:r>
              <a:rPr lang="ko-KR" altLang="en-US" sz="1000" dirty="0" smtClean="0"/>
              <a:t>자금 확보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엔젤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엑셀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7644821" y="3453376"/>
            <a:ext cx="135668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81365" y="3435845"/>
            <a:ext cx="15327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투</a:t>
            </a:r>
            <a:r>
              <a:rPr lang="ko-KR" altLang="en-US" sz="1000" dirty="0"/>
              <a:t>자</a:t>
            </a:r>
            <a:r>
              <a:rPr lang="ko-KR" altLang="en-US" sz="1000" dirty="0" smtClean="0"/>
              <a:t>자금 확보</a:t>
            </a:r>
            <a:r>
              <a:rPr lang="en-US" altLang="ko-KR" sz="1000" dirty="0" smtClean="0"/>
              <a:t>(Series A)</a:t>
            </a:r>
            <a:endParaRPr lang="ko-KR" altLang="en-US" sz="1000" dirty="0"/>
          </a:p>
        </p:txBody>
      </p:sp>
      <p:sp>
        <p:nvSpPr>
          <p:cNvPr id="74" name="이등변 삼각형 73"/>
          <p:cNvSpPr/>
          <p:nvPr/>
        </p:nvSpPr>
        <p:spPr>
          <a:xfrm rot="10800000">
            <a:off x="7694323" y="2225303"/>
            <a:ext cx="192234" cy="57666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7256030" y="2021573"/>
            <a:ext cx="99899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rgbClr val="FF0000"/>
                </a:solidFill>
              </a:rPr>
              <a:t>해외시장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진출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76" name="이등변 삼각형 75"/>
          <p:cNvSpPr/>
          <p:nvPr/>
        </p:nvSpPr>
        <p:spPr>
          <a:xfrm rot="10800000">
            <a:off x="4333730" y="2225303"/>
            <a:ext cx="192234" cy="57666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995936" y="1944628"/>
            <a:ext cx="112723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매출발생을 통한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Cash Cow Flow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78" name="자유형 77"/>
          <p:cNvSpPr/>
          <p:nvPr/>
        </p:nvSpPr>
        <p:spPr>
          <a:xfrm>
            <a:off x="3697071" y="699542"/>
            <a:ext cx="5164057" cy="2089707"/>
          </a:xfrm>
          <a:custGeom>
            <a:avLst/>
            <a:gdLst>
              <a:gd name="connsiteX0" fmla="*/ 0 w 5164057"/>
              <a:gd name="connsiteY0" fmla="*/ 1953790 h 1953790"/>
              <a:gd name="connsiteX1" fmla="*/ 440753 w 5164057"/>
              <a:gd name="connsiteY1" fmla="*/ 1888006 h 1953790"/>
              <a:gd name="connsiteX2" fmla="*/ 644684 w 5164057"/>
              <a:gd name="connsiteY2" fmla="*/ 1723545 h 1953790"/>
              <a:gd name="connsiteX3" fmla="*/ 1092017 w 5164057"/>
              <a:gd name="connsiteY3" fmla="*/ 1598555 h 1953790"/>
              <a:gd name="connsiteX4" fmla="*/ 1440673 w 5164057"/>
              <a:gd name="connsiteY4" fmla="*/ 1539350 h 1953790"/>
              <a:gd name="connsiteX5" fmla="*/ 1769594 w 5164057"/>
              <a:gd name="connsiteY5" fmla="*/ 1506458 h 1953790"/>
              <a:gd name="connsiteX6" fmla="*/ 2184034 w 5164057"/>
              <a:gd name="connsiteY6" fmla="*/ 1473565 h 1953790"/>
              <a:gd name="connsiteX7" fmla="*/ 2526112 w 5164057"/>
              <a:gd name="connsiteY7" fmla="*/ 1453830 h 1953790"/>
              <a:gd name="connsiteX8" fmla="*/ 2716886 w 5164057"/>
              <a:gd name="connsiteY8" fmla="*/ 1440673 h 1953790"/>
              <a:gd name="connsiteX9" fmla="*/ 2782670 w 5164057"/>
              <a:gd name="connsiteY9" fmla="*/ 1434095 h 1953790"/>
              <a:gd name="connsiteX10" fmla="*/ 2841876 w 5164057"/>
              <a:gd name="connsiteY10" fmla="*/ 1427517 h 1953790"/>
              <a:gd name="connsiteX11" fmla="*/ 2953709 w 5164057"/>
              <a:gd name="connsiteY11" fmla="*/ 1407781 h 1953790"/>
              <a:gd name="connsiteX12" fmla="*/ 3091856 w 5164057"/>
              <a:gd name="connsiteY12" fmla="*/ 1335419 h 1953790"/>
              <a:gd name="connsiteX13" fmla="*/ 3216846 w 5164057"/>
              <a:gd name="connsiteY13" fmla="*/ 1230164 h 1953790"/>
              <a:gd name="connsiteX14" fmla="*/ 3328679 w 5164057"/>
              <a:gd name="connsiteY14" fmla="*/ 1131488 h 1953790"/>
              <a:gd name="connsiteX15" fmla="*/ 3506296 w 5164057"/>
              <a:gd name="connsiteY15" fmla="*/ 999919 h 1953790"/>
              <a:gd name="connsiteX16" fmla="*/ 3618129 w 5164057"/>
              <a:gd name="connsiteY16" fmla="*/ 927557 h 1953790"/>
              <a:gd name="connsiteX17" fmla="*/ 3808903 w 5164057"/>
              <a:gd name="connsiteY17" fmla="*/ 874929 h 1953790"/>
              <a:gd name="connsiteX18" fmla="*/ 3973364 w 5164057"/>
              <a:gd name="connsiteY18" fmla="*/ 842037 h 1953790"/>
              <a:gd name="connsiteX19" fmla="*/ 4150981 w 5164057"/>
              <a:gd name="connsiteY19" fmla="*/ 802567 h 1953790"/>
              <a:gd name="connsiteX20" fmla="*/ 4348333 w 5164057"/>
              <a:gd name="connsiteY20" fmla="*/ 670999 h 1953790"/>
              <a:gd name="connsiteX21" fmla="*/ 4545686 w 5164057"/>
              <a:gd name="connsiteY21" fmla="*/ 460489 h 1953790"/>
              <a:gd name="connsiteX22" fmla="*/ 4716725 w 5164057"/>
              <a:gd name="connsiteY22" fmla="*/ 256558 h 1953790"/>
              <a:gd name="connsiteX23" fmla="*/ 4881185 w 5164057"/>
              <a:gd name="connsiteY23" fmla="*/ 171039 h 1953790"/>
              <a:gd name="connsiteX24" fmla="*/ 4986440 w 5164057"/>
              <a:gd name="connsiteY24" fmla="*/ 85519 h 1953790"/>
              <a:gd name="connsiteX25" fmla="*/ 5164057 w 5164057"/>
              <a:gd name="connsiteY25" fmla="*/ 0 h 195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164057" h="1953790">
                <a:moveTo>
                  <a:pt x="0" y="1953790"/>
                </a:moveTo>
                <a:cubicBezTo>
                  <a:pt x="166653" y="1940085"/>
                  <a:pt x="333306" y="1926380"/>
                  <a:pt x="440753" y="1888006"/>
                </a:cubicBezTo>
                <a:cubicBezTo>
                  <a:pt x="548200" y="1849632"/>
                  <a:pt x="536140" y="1771787"/>
                  <a:pt x="644684" y="1723545"/>
                </a:cubicBezTo>
                <a:cubicBezTo>
                  <a:pt x="753228" y="1675303"/>
                  <a:pt x="959352" y="1629254"/>
                  <a:pt x="1092017" y="1598555"/>
                </a:cubicBezTo>
                <a:cubicBezTo>
                  <a:pt x="1224682" y="1567856"/>
                  <a:pt x="1327744" y="1554699"/>
                  <a:pt x="1440673" y="1539350"/>
                </a:cubicBezTo>
                <a:cubicBezTo>
                  <a:pt x="1553602" y="1524001"/>
                  <a:pt x="1769594" y="1506458"/>
                  <a:pt x="1769594" y="1506458"/>
                </a:cubicBezTo>
                <a:lnTo>
                  <a:pt x="2184034" y="1473565"/>
                </a:lnTo>
                <a:cubicBezTo>
                  <a:pt x="2310120" y="1464794"/>
                  <a:pt x="2526112" y="1453830"/>
                  <a:pt x="2526112" y="1453830"/>
                </a:cubicBezTo>
                <a:lnTo>
                  <a:pt x="2716886" y="1440673"/>
                </a:lnTo>
                <a:cubicBezTo>
                  <a:pt x="2759646" y="1437384"/>
                  <a:pt x="2782670" y="1434095"/>
                  <a:pt x="2782670" y="1434095"/>
                </a:cubicBezTo>
                <a:cubicBezTo>
                  <a:pt x="2803502" y="1431902"/>
                  <a:pt x="2813370" y="1431903"/>
                  <a:pt x="2841876" y="1427517"/>
                </a:cubicBezTo>
                <a:cubicBezTo>
                  <a:pt x="2870383" y="1423131"/>
                  <a:pt x="2912046" y="1423131"/>
                  <a:pt x="2953709" y="1407781"/>
                </a:cubicBezTo>
                <a:cubicBezTo>
                  <a:pt x="2995372" y="1392431"/>
                  <a:pt x="3048000" y="1365022"/>
                  <a:pt x="3091856" y="1335419"/>
                </a:cubicBezTo>
                <a:cubicBezTo>
                  <a:pt x="3135712" y="1305816"/>
                  <a:pt x="3177376" y="1264152"/>
                  <a:pt x="3216846" y="1230164"/>
                </a:cubicBezTo>
                <a:cubicBezTo>
                  <a:pt x="3256316" y="1196176"/>
                  <a:pt x="3280437" y="1169862"/>
                  <a:pt x="3328679" y="1131488"/>
                </a:cubicBezTo>
                <a:cubicBezTo>
                  <a:pt x="3376921" y="1093114"/>
                  <a:pt x="3458054" y="1033908"/>
                  <a:pt x="3506296" y="999919"/>
                </a:cubicBezTo>
                <a:cubicBezTo>
                  <a:pt x="3554538" y="965930"/>
                  <a:pt x="3567695" y="948389"/>
                  <a:pt x="3618129" y="927557"/>
                </a:cubicBezTo>
                <a:cubicBezTo>
                  <a:pt x="3668563" y="906725"/>
                  <a:pt x="3749697" y="889182"/>
                  <a:pt x="3808903" y="874929"/>
                </a:cubicBezTo>
                <a:cubicBezTo>
                  <a:pt x="3868109" y="860676"/>
                  <a:pt x="3916351" y="854097"/>
                  <a:pt x="3973364" y="842037"/>
                </a:cubicBezTo>
                <a:cubicBezTo>
                  <a:pt x="4030377" y="829977"/>
                  <a:pt x="4088486" y="831073"/>
                  <a:pt x="4150981" y="802567"/>
                </a:cubicBezTo>
                <a:cubicBezTo>
                  <a:pt x="4213476" y="774061"/>
                  <a:pt x="4282549" y="728012"/>
                  <a:pt x="4348333" y="670999"/>
                </a:cubicBezTo>
                <a:cubicBezTo>
                  <a:pt x="4414117" y="613986"/>
                  <a:pt x="4484287" y="529563"/>
                  <a:pt x="4545686" y="460489"/>
                </a:cubicBezTo>
                <a:cubicBezTo>
                  <a:pt x="4607085" y="391415"/>
                  <a:pt x="4660808" y="304800"/>
                  <a:pt x="4716725" y="256558"/>
                </a:cubicBezTo>
                <a:cubicBezTo>
                  <a:pt x="4772642" y="208316"/>
                  <a:pt x="4836233" y="199545"/>
                  <a:pt x="4881185" y="171039"/>
                </a:cubicBezTo>
                <a:cubicBezTo>
                  <a:pt x="4926137" y="142533"/>
                  <a:pt x="4939295" y="114025"/>
                  <a:pt x="4986440" y="85519"/>
                </a:cubicBezTo>
                <a:cubicBezTo>
                  <a:pt x="5033585" y="57012"/>
                  <a:pt x="5164057" y="0"/>
                  <a:pt x="5164057" y="0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181877" y="391765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매출곡선</a:t>
            </a:r>
            <a:r>
              <a:rPr lang="en-US" altLang="ko-KR" sz="14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14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5473481" y="3971467"/>
            <a:ext cx="9804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436096" y="3939902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HACCP/</a:t>
            </a:r>
            <a:r>
              <a:rPr lang="ko-KR" altLang="en-US" sz="1000" dirty="0" smtClean="0"/>
              <a:t>인허가</a:t>
            </a:r>
            <a:endParaRPr lang="ko-KR" altLang="en-US" sz="1000" dirty="0"/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3809593" y="3791510"/>
            <a:ext cx="52045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905925" y="3821906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벤처기업확인</a:t>
            </a:r>
            <a:endParaRPr lang="ko-KR" altLang="en-US" sz="1000" dirty="0"/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5811398" y="4314348"/>
            <a:ext cx="89586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753362" y="4296817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</a:t>
            </a:r>
            <a:r>
              <a:rPr lang="ko-KR" altLang="en-US" sz="1000" dirty="0" smtClean="0"/>
              <a:t>차 인력확보</a:t>
            </a:r>
            <a:endParaRPr lang="en-US" altLang="ko-KR" sz="1000" dirty="0" smtClean="0"/>
          </a:p>
          <a:p>
            <a:r>
              <a:rPr lang="en-US" altLang="ko-KR" sz="1000" dirty="0" smtClean="0"/>
              <a:t>12</a:t>
            </a:r>
            <a:r>
              <a:rPr lang="ko-KR" altLang="en-US" sz="1000" dirty="0" smtClean="0"/>
              <a:t>명</a:t>
            </a:r>
            <a:endParaRPr lang="ko-KR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1619672" y="483518"/>
            <a:ext cx="12378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법인설립 목표</a:t>
            </a:r>
            <a:endParaRPr lang="en-US" altLang="ko-KR" sz="1100" b="1" dirty="0" smtClean="0">
              <a:solidFill>
                <a:srgbClr val="FF0000"/>
              </a:solidFill>
            </a:endParaRPr>
          </a:p>
          <a:p>
            <a:r>
              <a:rPr lang="en-US" altLang="ko-KR" sz="1100" b="1" dirty="0" smtClean="0">
                <a:solidFill>
                  <a:srgbClr val="FF0000"/>
                </a:solidFill>
              </a:rPr>
              <a:t>Co-founder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들의</a:t>
            </a:r>
            <a:endParaRPr lang="en-US" altLang="ko-KR" sz="1100" b="1" dirty="0" smtClean="0">
              <a:solidFill>
                <a:srgbClr val="FF0000"/>
              </a:solidFill>
            </a:endParaRPr>
          </a:p>
          <a:p>
            <a:r>
              <a:rPr lang="ko-KR" altLang="en-US" sz="1100" b="1" dirty="0" smtClean="0">
                <a:solidFill>
                  <a:srgbClr val="FF0000"/>
                </a:solidFill>
              </a:rPr>
              <a:t>지분배분을 통한</a:t>
            </a:r>
            <a:endParaRPr lang="en-US" altLang="ko-KR" sz="1100" b="1" dirty="0" smtClean="0">
              <a:solidFill>
                <a:srgbClr val="FF0000"/>
              </a:solidFill>
            </a:endParaRPr>
          </a:p>
          <a:p>
            <a:r>
              <a:rPr lang="ko-KR" altLang="en-US" sz="1100" b="1" dirty="0" smtClean="0">
                <a:solidFill>
                  <a:srgbClr val="FF0000"/>
                </a:solidFill>
              </a:rPr>
              <a:t>결속력 강화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93" name="직선 연결선 92"/>
          <p:cNvCxnSpPr>
            <a:stCxn id="91" idx="2"/>
            <a:endCxn id="39" idx="0"/>
          </p:cNvCxnSpPr>
          <p:nvPr/>
        </p:nvCxnSpPr>
        <p:spPr>
          <a:xfrm flipH="1">
            <a:off x="1839113" y="1252959"/>
            <a:ext cx="399479" cy="7550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367380" y="1488643"/>
            <a:ext cx="151195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2">
                    <a:lumMod val="50000"/>
                  </a:schemeClr>
                </a:solidFill>
              </a:rPr>
              <a:t>창업선도대학과제 수행</a:t>
            </a:r>
            <a:endParaRPr lang="ko-KR" alt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3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0" y="5714"/>
            <a:ext cx="2443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자사의</a:t>
            </a:r>
            <a:r>
              <a:rPr lang="en-US" altLang="ko-KR" sz="16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경쟁력 있는 인력</a:t>
            </a:r>
            <a:endParaRPr lang="ko-KR" altLang="en-US" sz="16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3347864" y="843558"/>
            <a:ext cx="2880320" cy="28803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716016" y="411510"/>
            <a:ext cx="720080" cy="720080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5727907" y="1203598"/>
            <a:ext cx="720080" cy="720080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</a:t>
            </a:r>
            <a:r>
              <a:rPr lang="ko-KR" altLang="en-US" sz="1200" dirty="0"/>
              <a:t>사</a:t>
            </a:r>
          </a:p>
        </p:txBody>
      </p:sp>
      <p:sp>
        <p:nvSpPr>
          <p:cNvPr id="66" name="타원 65"/>
          <p:cNvSpPr/>
          <p:nvPr/>
        </p:nvSpPr>
        <p:spPr>
          <a:xfrm>
            <a:off x="5911589" y="1995686"/>
            <a:ext cx="720080" cy="720080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팀장</a:t>
            </a:r>
            <a:endParaRPr lang="ko-KR" altLang="en-US" sz="1200" dirty="0"/>
          </a:p>
        </p:txBody>
      </p:sp>
      <p:sp>
        <p:nvSpPr>
          <p:cNvPr id="67" name="타원 66"/>
          <p:cNvSpPr/>
          <p:nvPr/>
        </p:nvSpPr>
        <p:spPr>
          <a:xfrm>
            <a:off x="5378150" y="2931790"/>
            <a:ext cx="720080" cy="720080"/>
          </a:xfrm>
          <a:prstGeom prst="ellipse">
            <a:avLst/>
          </a:prstGeom>
          <a:solidFill>
            <a:srgbClr val="FCB6EA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이사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4651137" y="3324507"/>
            <a:ext cx="720080" cy="720080"/>
          </a:xfrm>
          <a:prstGeom prst="ellipse">
            <a:avLst/>
          </a:prstGeom>
          <a:solidFill>
            <a:srgbClr val="FCB6EA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팀장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29834" y="63305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대표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 rot="20328483">
            <a:off x="5573149" y="1034981"/>
            <a:ext cx="1224136" cy="1805717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 rot="14308839">
            <a:off x="4766082" y="2531158"/>
            <a:ext cx="1224136" cy="1805717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11046" y="77342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기술팀</a:t>
            </a:r>
            <a:endParaRPr lang="ko-KR" altLang="en-US" sz="16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923928" y="390048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마케팅팀</a:t>
            </a:r>
            <a:endParaRPr lang="ko-KR" altLang="en-US" sz="16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04236" y="15535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홍길동</a:t>
            </a:r>
            <a:endParaRPr lang="ko-KR" altLang="en-US" sz="1200"/>
          </a:p>
        </p:txBody>
      </p:sp>
      <p:sp>
        <p:nvSpPr>
          <p:cNvPr id="12" name="직사각형 11"/>
          <p:cNvSpPr/>
          <p:nvPr/>
        </p:nvSpPr>
        <p:spPr>
          <a:xfrm>
            <a:off x="7360455" y="463134"/>
            <a:ext cx="1440160" cy="114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</a:t>
            </a:r>
            <a:r>
              <a:rPr lang="ko-KR" altLang="en-US" sz="1200" dirty="0">
                <a:solidFill>
                  <a:schemeClr val="tx1"/>
                </a:solidFill>
              </a:rPr>
              <a:t>력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777226" y="169860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홍길동</a:t>
            </a:r>
            <a:endParaRPr lang="ko-KR" altLang="en-US" sz="1200" dirty="0"/>
          </a:p>
        </p:txBody>
      </p:sp>
      <p:sp>
        <p:nvSpPr>
          <p:cNvPr id="88" name="직사각형 87"/>
          <p:cNvSpPr/>
          <p:nvPr/>
        </p:nvSpPr>
        <p:spPr>
          <a:xfrm>
            <a:off x="7524328" y="1917043"/>
            <a:ext cx="1440160" cy="114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726926" y="315333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홍길동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726926" y="3470906"/>
            <a:ext cx="1440160" cy="114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</a:t>
            </a:r>
            <a:r>
              <a:rPr lang="ko-KR" altLang="en-US" sz="1200" dirty="0">
                <a:solidFill>
                  <a:schemeClr val="tx1"/>
                </a:solidFill>
              </a:rPr>
              <a:t>력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14582" y="351337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홍길동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299282" y="3854104"/>
            <a:ext cx="1440160" cy="114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4" name="꺾인 연결선 13"/>
          <p:cNvCxnSpPr>
            <a:stCxn id="63" idx="7"/>
            <a:endCxn id="9" idx="1"/>
          </p:cNvCxnSpPr>
          <p:nvPr/>
        </p:nvCxnSpPr>
        <p:spPr>
          <a:xfrm rot="5400000" flipH="1" flipV="1">
            <a:off x="6315788" y="320603"/>
            <a:ext cx="1015194" cy="9617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66" idx="7"/>
            <a:endCxn id="87" idx="1"/>
          </p:cNvCxnSpPr>
          <p:nvPr/>
        </p:nvCxnSpPr>
        <p:spPr>
          <a:xfrm rot="5400000" flipH="1" flipV="1">
            <a:off x="7019702" y="1343615"/>
            <a:ext cx="264039" cy="12510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67" idx="5"/>
            <a:endCxn id="92" idx="1"/>
          </p:cNvCxnSpPr>
          <p:nvPr/>
        </p:nvCxnSpPr>
        <p:spPr>
          <a:xfrm rot="5400000" flipH="1" flipV="1">
            <a:off x="6232557" y="3052049"/>
            <a:ext cx="254587" cy="734149"/>
          </a:xfrm>
          <a:prstGeom prst="bentConnector4">
            <a:avLst>
              <a:gd name="adj1" fmla="val -89792"/>
              <a:gd name="adj2" fmla="val 571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endCxn id="83" idx="1"/>
          </p:cNvCxnSpPr>
          <p:nvPr/>
        </p:nvCxnSpPr>
        <p:spPr>
          <a:xfrm flipV="1">
            <a:off x="3851920" y="3429960"/>
            <a:ext cx="904670" cy="221909"/>
          </a:xfrm>
          <a:prstGeom prst="bentConnector4">
            <a:avLst>
              <a:gd name="adj1" fmla="val 44172"/>
              <a:gd name="adj2" fmla="val 2505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/>
          <p:cNvSpPr/>
          <p:nvPr/>
        </p:nvSpPr>
        <p:spPr>
          <a:xfrm>
            <a:off x="3563888" y="860660"/>
            <a:ext cx="720080" cy="72008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99" name="타원 98"/>
          <p:cNvSpPr/>
          <p:nvPr/>
        </p:nvSpPr>
        <p:spPr>
          <a:xfrm>
            <a:off x="3040833" y="1477059"/>
            <a:ext cx="720080" cy="72008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100" name="타원 99"/>
          <p:cNvSpPr/>
          <p:nvPr/>
        </p:nvSpPr>
        <p:spPr>
          <a:xfrm>
            <a:off x="2987824" y="2261543"/>
            <a:ext cx="720080" cy="72008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01" name="타원 100"/>
          <p:cNvSpPr/>
          <p:nvPr/>
        </p:nvSpPr>
        <p:spPr>
          <a:xfrm rot="12603261">
            <a:off x="2804532" y="701990"/>
            <a:ext cx="1585676" cy="244337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2889484" y="46035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충원예정인력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1297615" y="629633"/>
            <a:ext cx="0" cy="398863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153599" y="4239038"/>
            <a:ext cx="3220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1153598" y="2731460"/>
            <a:ext cx="3220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1136586" y="1111978"/>
            <a:ext cx="3220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왼쪽 중괄호 48"/>
          <p:cNvSpPr/>
          <p:nvPr/>
        </p:nvSpPr>
        <p:spPr>
          <a:xfrm>
            <a:off x="721551" y="1149575"/>
            <a:ext cx="319570" cy="15349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왼쪽 중괄호 104"/>
          <p:cNvSpPr/>
          <p:nvPr/>
        </p:nvSpPr>
        <p:spPr>
          <a:xfrm>
            <a:off x="721551" y="2716773"/>
            <a:ext cx="319570" cy="15349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31073" y="3354546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2019</a:t>
            </a:r>
            <a:endParaRPr lang="ko-KR" alt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31073" y="177037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2020</a:t>
            </a:r>
            <a:endParaRPr lang="ko-KR" altLang="en-US" sz="1200" dirty="0"/>
          </a:p>
        </p:txBody>
      </p:sp>
      <p:sp>
        <p:nvSpPr>
          <p:cNvPr id="52" name="타원 51"/>
          <p:cNvSpPr/>
          <p:nvPr/>
        </p:nvSpPr>
        <p:spPr>
          <a:xfrm>
            <a:off x="1232869" y="4355777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1242619" y="3997753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1207436" y="2368240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stCxn id="52" idx="6"/>
            <a:endCxn id="100" idx="3"/>
          </p:cNvCxnSpPr>
          <p:nvPr/>
        </p:nvCxnSpPr>
        <p:spPr>
          <a:xfrm flipV="1">
            <a:off x="1376885" y="2876170"/>
            <a:ext cx="1716392" cy="1551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107" idx="7"/>
            <a:endCxn id="99" idx="3"/>
          </p:cNvCxnSpPr>
          <p:nvPr/>
        </p:nvCxnSpPr>
        <p:spPr>
          <a:xfrm flipV="1">
            <a:off x="1365544" y="2091686"/>
            <a:ext cx="1780742" cy="1927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108" idx="7"/>
            <a:endCxn id="98" idx="2"/>
          </p:cNvCxnSpPr>
          <p:nvPr/>
        </p:nvCxnSpPr>
        <p:spPr>
          <a:xfrm flipV="1">
            <a:off x="1330361" y="1220700"/>
            <a:ext cx="2233527" cy="1168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94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1917653" y="3147814"/>
            <a:ext cx="1008112" cy="1008112"/>
          </a:xfrm>
          <a:prstGeom prst="ellipse">
            <a:avLst/>
          </a:prstGeom>
          <a:solidFill>
            <a:srgbClr val="00B050"/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장착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고객</a:t>
            </a:r>
            <a:endParaRPr lang="ko-KR" altLang="en-US" sz="1200" b="1" dirty="0"/>
          </a:p>
        </p:txBody>
      </p:sp>
      <p:sp>
        <p:nvSpPr>
          <p:cNvPr id="47" name="타원 46"/>
          <p:cNvSpPr/>
          <p:nvPr/>
        </p:nvSpPr>
        <p:spPr>
          <a:xfrm>
            <a:off x="3965172" y="2427734"/>
            <a:ext cx="1008112" cy="1008112"/>
          </a:xfrm>
          <a:prstGeom prst="ellipse">
            <a:avLst/>
          </a:prstGeom>
          <a:solidFill>
            <a:srgbClr val="FF0000"/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Dr.</a:t>
            </a:r>
          </a:p>
          <a:p>
            <a:pPr algn="ctr"/>
            <a:r>
              <a:rPr lang="en-US" altLang="ko-KR" sz="1200" b="1" dirty="0" smtClean="0"/>
              <a:t>Will</a:t>
            </a:r>
            <a:endParaRPr lang="ko-KR" altLang="en-US" sz="1200" b="1" dirty="0"/>
          </a:p>
        </p:txBody>
      </p:sp>
      <p:sp>
        <p:nvSpPr>
          <p:cNvPr id="51" name="타원 50"/>
          <p:cNvSpPr/>
          <p:nvPr/>
        </p:nvSpPr>
        <p:spPr>
          <a:xfrm>
            <a:off x="6120242" y="3147814"/>
            <a:ext cx="1008112" cy="1008112"/>
          </a:xfrm>
          <a:prstGeom prst="ellipse">
            <a:avLst/>
          </a:prstGeom>
          <a:solidFill>
            <a:srgbClr val="00B050"/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보호자</a:t>
            </a:r>
            <a:endParaRPr lang="ko-KR" altLang="en-US" sz="1200" b="1"/>
          </a:p>
        </p:txBody>
      </p:sp>
      <p:sp>
        <p:nvSpPr>
          <p:cNvPr id="68" name="타원 67"/>
          <p:cNvSpPr/>
          <p:nvPr/>
        </p:nvSpPr>
        <p:spPr>
          <a:xfrm>
            <a:off x="3965172" y="771550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App</a:t>
            </a:r>
          </a:p>
        </p:txBody>
      </p:sp>
      <p:cxnSp>
        <p:nvCxnSpPr>
          <p:cNvPr id="27" name="직선 화살표 연결선 26"/>
          <p:cNvCxnSpPr>
            <a:stCxn id="7" idx="0"/>
            <a:endCxn id="68" idx="2"/>
          </p:cNvCxnSpPr>
          <p:nvPr/>
        </p:nvCxnSpPr>
        <p:spPr>
          <a:xfrm flipV="1">
            <a:off x="2421709" y="1275606"/>
            <a:ext cx="1543463" cy="18722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917653" y="1913359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위급상황발생신호송출</a:t>
            </a:r>
            <a:endParaRPr lang="ko-KR" altLang="en-US" sz="1000" dirty="0"/>
          </a:p>
        </p:txBody>
      </p:sp>
      <p:cxnSp>
        <p:nvCxnSpPr>
          <p:cNvPr id="29" name="직선 화살표 연결선 28"/>
          <p:cNvCxnSpPr>
            <a:stCxn id="68" idx="6"/>
            <a:endCxn id="51" idx="0"/>
          </p:cNvCxnSpPr>
          <p:nvPr/>
        </p:nvCxnSpPr>
        <p:spPr>
          <a:xfrm>
            <a:off x="4973284" y="1275606"/>
            <a:ext cx="1651014" cy="18722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976015" y="1955616"/>
            <a:ext cx="1872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위급상황 </a:t>
            </a:r>
            <a:r>
              <a:rPr lang="ko-KR" altLang="en-US" sz="1000" dirty="0" err="1" smtClean="0"/>
              <a:t>알람발송</a:t>
            </a:r>
            <a:endParaRPr lang="en-US" altLang="ko-KR" sz="1000" dirty="0" smtClean="0"/>
          </a:p>
          <a:p>
            <a:r>
              <a:rPr lang="en-US" altLang="ko-KR" sz="1000" dirty="0" smtClean="0"/>
              <a:t>(Google </a:t>
            </a:r>
            <a:r>
              <a:rPr lang="ko-KR" altLang="en-US" sz="1000" dirty="0" smtClean="0"/>
              <a:t>지도기반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위치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상황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43" name="직선 화살표 연결선 42"/>
          <p:cNvCxnSpPr>
            <a:stCxn id="51" idx="2"/>
            <a:endCxn id="7" idx="6"/>
          </p:cNvCxnSpPr>
          <p:nvPr/>
        </p:nvCxnSpPr>
        <p:spPr>
          <a:xfrm flipH="1">
            <a:off x="2925765" y="3651870"/>
            <a:ext cx="31944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72825" y="195486"/>
            <a:ext cx="13003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GPS </a:t>
            </a:r>
            <a:r>
              <a:rPr lang="ko-KR" altLang="en-US" sz="1000" dirty="0" smtClean="0"/>
              <a:t>등의 </a:t>
            </a:r>
            <a:endParaRPr lang="en-US" altLang="ko-KR" sz="1000" dirty="0" smtClean="0"/>
          </a:p>
          <a:p>
            <a:r>
              <a:rPr lang="ko-KR" altLang="en-US" sz="1000" dirty="0" smtClean="0"/>
              <a:t>시스템을 통한</a:t>
            </a:r>
            <a:endParaRPr lang="en-US" altLang="ko-KR" sz="1000" dirty="0" smtClean="0"/>
          </a:p>
          <a:p>
            <a:r>
              <a:rPr lang="ko-KR" altLang="en-US" sz="1000" dirty="0" smtClean="0"/>
              <a:t>위급상황 판단 결정</a:t>
            </a:r>
            <a:endParaRPr lang="ko-KR" alt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3903940" y="3669180"/>
            <a:ext cx="1556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전화를 통한 확인</a:t>
            </a:r>
            <a:endParaRPr lang="en-US" altLang="ko-KR" sz="1000" dirty="0" smtClean="0"/>
          </a:p>
          <a:p>
            <a:r>
              <a:rPr lang="ko-KR" altLang="en-US" sz="1000" dirty="0" smtClean="0"/>
              <a:t>전화불통 등 상황발생시</a:t>
            </a:r>
            <a:endParaRPr lang="en-US" altLang="ko-KR" sz="1000" dirty="0" smtClean="0"/>
          </a:p>
          <a:p>
            <a:r>
              <a:rPr lang="en-US" altLang="ko-KR" sz="1000" dirty="0" smtClean="0"/>
              <a:t>119 </a:t>
            </a:r>
            <a:r>
              <a:rPr lang="ko-KR" altLang="en-US" sz="1000" dirty="0" smtClean="0"/>
              <a:t>등에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신고 </a:t>
            </a:r>
            <a:endParaRPr lang="en-US" altLang="ko-KR" sz="10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691680" y="18423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515073" y="2878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52120" y="19556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549674" y="36691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cxnSp>
        <p:nvCxnSpPr>
          <p:cNvPr id="54" name="직선 화살표 연결선 53"/>
          <p:cNvCxnSpPr>
            <a:stCxn id="47" idx="2"/>
            <a:endCxn id="7" idx="7"/>
          </p:cNvCxnSpPr>
          <p:nvPr/>
        </p:nvCxnSpPr>
        <p:spPr>
          <a:xfrm flipH="1">
            <a:off x="2778130" y="2931790"/>
            <a:ext cx="1187042" cy="36365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51" idx="1"/>
            <a:endCxn id="47" idx="6"/>
          </p:cNvCxnSpPr>
          <p:nvPr/>
        </p:nvCxnSpPr>
        <p:spPr>
          <a:xfrm flipH="1" flipV="1">
            <a:off x="4973284" y="2931790"/>
            <a:ext cx="1294593" cy="36365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7" idx="0"/>
            <a:endCxn id="68" idx="4"/>
          </p:cNvCxnSpPr>
          <p:nvPr/>
        </p:nvCxnSpPr>
        <p:spPr>
          <a:xfrm flipV="1">
            <a:off x="4469228" y="1779662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20414" y="2018450"/>
            <a:ext cx="69762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정보관</a:t>
            </a:r>
            <a:r>
              <a:rPr lang="ko-KR" altLang="en-US" sz="1000"/>
              <a:t>리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010277" y="3003798"/>
            <a:ext cx="69762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정보제공</a:t>
            </a:r>
            <a:endParaRPr lang="ko-KR" alt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5271766" y="2990508"/>
            <a:ext cx="69762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정보제공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9693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/>
          <p:cNvSpPr/>
          <p:nvPr/>
        </p:nvSpPr>
        <p:spPr>
          <a:xfrm>
            <a:off x="3717545" y="243061"/>
            <a:ext cx="1152128" cy="1152128"/>
          </a:xfrm>
          <a:prstGeom prst="ellipse">
            <a:avLst/>
          </a:prstGeom>
          <a:solidFill>
            <a:srgbClr val="FF0000"/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Dr.</a:t>
            </a:r>
          </a:p>
          <a:p>
            <a:pPr algn="ctr"/>
            <a:r>
              <a:rPr lang="en-US" altLang="ko-KR" sz="1200" b="1" dirty="0" smtClean="0"/>
              <a:t>Will</a:t>
            </a:r>
            <a:endParaRPr lang="ko-KR" altLang="en-US" sz="1200" b="1" dirty="0"/>
          </a:p>
        </p:txBody>
      </p:sp>
      <p:sp>
        <p:nvSpPr>
          <p:cNvPr id="24" name="타원 23"/>
          <p:cNvSpPr/>
          <p:nvPr/>
        </p:nvSpPr>
        <p:spPr>
          <a:xfrm>
            <a:off x="1187624" y="244975"/>
            <a:ext cx="1152128" cy="1152128"/>
          </a:xfrm>
          <a:prstGeom prst="ellipse">
            <a:avLst/>
          </a:prstGeom>
          <a:solidFill>
            <a:srgbClr val="00B050"/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장착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고객</a:t>
            </a:r>
            <a:endParaRPr lang="ko-KR" altLang="en-US" sz="1200" b="1" dirty="0"/>
          </a:p>
        </p:txBody>
      </p:sp>
      <p:sp>
        <p:nvSpPr>
          <p:cNvPr id="25" name="타원 24"/>
          <p:cNvSpPr/>
          <p:nvPr/>
        </p:nvSpPr>
        <p:spPr>
          <a:xfrm>
            <a:off x="6156176" y="251553"/>
            <a:ext cx="1152128" cy="1152128"/>
          </a:xfrm>
          <a:prstGeom prst="ellipse">
            <a:avLst/>
          </a:prstGeom>
          <a:solidFill>
            <a:srgbClr val="00B050"/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보호자</a:t>
            </a:r>
            <a:endParaRPr lang="ko-KR" altLang="en-US" sz="1200" b="1"/>
          </a:p>
        </p:txBody>
      </p:sp>
      <p:sp>
        <p:nvSpPr>
          <p:cNvPr id="26" name="타원 25"/>
          <p:cNvSpPr/>
          <p:nvPr/>
        </p:nvSpPr>
        <p:spPr>
          <a:xfrm>
            <a:off x="2123728" y="2926471"/>
            <a:ext cx="1152128" cy="115212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/>
              <a:t>교통정보</a:t>
            </a:r>
            <a:endParaRPr lang="en-US" altLang="ko-KR" sz="1050" b="1" dirty="0" smtClean="0"/>
          </a:p>
          <a:p>
            <a:pPr algn="ctr"/>
            <a:r>
              <a:rPr lang="ko-KR" altLang="en-US" sz="1050" b="1" dirty="0" smtClean="0"/>
              <a:t>휠체어</a:t>
            </a:r>
            <a:endParaRPr lang="en-US" altLang="ko-KR" sz="1050" b="1" dirty="0" smtClean="0"/>
          </a:p>
          <a:p>
            <a:pPr algn="ctr"/>
            <a:r>
              <a:rPr lang="ko-KR" altLang="en-US" sz="1050" b="1" dirty="0" smtClean="0"/>
              <a:t>이동가능정보</a:t>
            </a:r>
            <a:endParaRPr lang="en-US" altLang="ko-KR" sz="1050" b="1" dirty="0" smtClean="0"/>
          </a:p>
        </p:txBody>
      </p:sp>
      <p:sp>
        <p:nvSpPr>
          <p:cNvPr id="28" name="타원 27"/>
          <p:cNvSpPr/>
          <p:nvPr/>
        </p:nvSpPr>
        <p:spPr>
          <a:xfrm>
            <a:off x="3400491" y="2926471"/>
            <a:ext cx="1152128" cy="115212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/>
              <a:t>장애인</a:t>
            </a:r>
            <a:endParaRPr lang="en-US" altLang="ko-KR" sz="1050" b="1" dirty="0" smtClean="0"/>
          </a:p>
          <a:p>
            <a:pPr algn="ctr"/>
            <a:r>
              <a:rPr lang="ko-KR" altLang="en-US" sz="1050" b="1" dirty="0" smtClean="0"/>
              <a:t>모임정보</a:t>
            </a:r>
            <a:endParaRPr lang="ko-KR" altLang="en-US" sz="1050" b="1" dirty="0"/>
          </a:p>
        </p:txBody>
      </p:sp>
      <p:sp>
        <p:nvSpPr>
          <p:cNvPr id="30" name="타원 29"/>
          <p:cNvSpPr/>
          <p:nvPr/>
        </p:nvSpPr>
        <p:spPr>
          <a:xfrm>
            <a:off x="4670230" y="2915853"/>
            <a:ext cx="1152128" cy="115212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/>
              <a:t>식당정보</a:t>
            </a:r>
            <a:endParaRPr lang="ko-KR" altLang="en-US" sz="1050" b="1" dirty="0"/>
          </a:p>
        </p:txBody>
      </p:sp>
      <p:sp>
        <p:nvSpPr>
          <p:cNvPr id="31" name="타원 30"/>
          <p:cNvSpPr/>
          <p:nvPr/>
        </p:nvSpPr>
        <p:spPr>
          <a:xfrm>
            <a:off x="5966374" y="2934252"/>
            <a:ext cx="1152128" cy="115212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/>
              <a:t>건강정보</a:t>
            </a:r>
            <a:endParaRPr lang="ko-KR" altLang="en-US" sz="1050" b="1" dirty="0"/>
          </a:p>
        </p:txBody>
      </p:sp>
      <p:sp>
        <p:nvSpPr>
          <p:cNvPr id="32" name="타원 31"/>
          <p:cNvSpPr/>
          <p:nvPr/>
        </p:nvSpPr>
        <p:spPr>
          <a:xfrm>
            <a:off x="7236296" y="2934252"/>
            <a:ext cx="1152128" cy="115212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/>
              <a:t>장비정보</a:t>
            </a:r>
            <a:endParaRPr lang="ko-KR" altLang="en-US" sz="1050" b="1" dirty="0"/>
          </a:p>
        </p:txBody>
      </p:sp>
      <p:sp>
        <p:nvSpPr>
          <p:cNvPr id="33" name="타원 32"/>
          <p:cNvSpPr/>
          <p:nvPr/>
        </p:nvSpPr>
        <p:spPr>
          <a:xfrm>
            <a:off x="827584" y="2926471"/>
            <a:ext cx="1152128" cy="115212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/>
              <a:t>의료</a:t>
            </a:r>
            <a:endParaRPr lang="en-US" altLang="ko-KR" sz="1050" b="1" dirty="0" smtClean="0"/>
          </a:p>
          <a:p>
            <a:pPr algn="ctr"/>
            <a:r>
              <a:rPr lang="ko-KR" altLang="en-US" sz="1050" b="1" dirty="0" smtClean="0"/>
              <a:t>장비</a:t>
            </a:r>
            <a:r>
              <a:rPr lang="ko-KR" altLang="en-US" sz="1050" b="1" dirty="0" smtClean="0"/>
              <a:t>정보</a:t>
            </a:r>
            <a:endParaRPr lang="ko-KR" altLang="en-US" sz="1050" b="1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467544" y="2726137"/>
            <a:ext cx="8136904" cy="1584176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>
            <a:stCxn id="23" idx="4"/>
            <a:endCxn id="6" idx="0"/>
          </p:cNvCxnSpPr>
          <p:nvPr/>
        </p:nvCxnSpPr>
        <p:spPr>
          <a:xfrm>
            <a:off x="4293609" y="1395189"/>
            <a:ext cx="0" cy="11924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77332" y="2587637"/>
            <a:ext cx="183255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위치기반 종합 정보제공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948264" y="4310313"/>
            <a:ext cx="1837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b="1" dirty="0" smtClean="0"/>
              <a:t>개별확</a:t>
            </a:r>
            <a:r>
              <a:rPr lang="ko-KR" altLang="en-US" sz="1200" b="1" dirty="0"/>
              <a:t>보</a:t>
            </a:r>
            <a:endParaRPr lang="en-US" altLang="ko-KR" sz="1200" b="1" dirty="0" smtClean="0"/>
          </a:p>
          <a:p>
            <a:pPr marL="342900" indent="-342900">
              <a:buAutoNum type="arabicPeriod"/>
            </a:pPr>
            <a:r>
              <a:rPr lang="en-US" altLang="ko-KR" sz="1200" b="1" dirty="0" smtClean="0"/>
              <a:t>Community </a:t>
            </a:r>
            <a:r>
              <a:rPr lang="ko-KR" altLang="en-US" sz="1200" b="1" dirty="0" smtClean="0"/>
              <a:t>연계</a:t>
            </a:r>
            <a:endParaRPr lang="en-US" altLang="ko-KR" sz="1200" b="1" dirty="0"/>
          </a:p>
          <a:p>
            <a:pPr marL="342900" indent="-342900">
              <a:buAutoNum type="arabicPeriod"/>
            </a:pPr>
            <a:r>
              <a:rPr lang="ko-KR" altLang="en-US" sz="1200" b="1" dirty="0" smtClean="0"/>
              <a:t>공공정보 </a:t>
            </a:r>
            <a:r>
              <a:rPr lang="en-US" altLang="ko-KR" sz="1200" b="1" dirty="0" smtClean="0"/>
              <a:t>Crawling</a:t>
            </a:r>
            <a:endParaRPr lang="ko-KR" altLang="en-US" sz="1200" b="1" dirty="0"/>
          </a:p>
        </p:txBody>
      </p:sp>
      <p:cxnSp>
        <p:nvCxnSpPr>
          <p:cNvPr id="11" name="직선 화살표 연결선 10"/>
          <p:cNvCxnSpPr>
            <a:stCxn id="23" idx="2"/>
            <a:endCxn id="24" idx="6"/>
          </p:cNvCxnSpPr>
          <p:nvPr/>
        </p:nvCxnSpPr>
        <p:spPr>
          <a:xfrm flipH="1">
            <a:off x="2339752" y="819125"/>
            <a:ext cx="1377793" cy="19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23" idx="6"/>
            <a:endCxn id="25" idx="2"/>
          </p:cNvCxnSpPr>
          <p:nvPr/>
        </p:nvCxnSpPr>
        <p:spPr>
          <a:xfrm>
            <a:off x="4869673" y="819125"/>
            <a:ext cx="1286503" cy="84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56318" y="863042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Pushing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142470" y="877468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Pushing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0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398</Words>
  <Application>Microsoft Office PowerPoint</Application>
  <PresentationFormat>화면 슬라이드 쇼(16:9)</PresentationFormat>
  <Paragraphs>171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conebiz-note1</dc:creator>
  <cp:lastModifiedBy>conebiz-note1</cp:lastModifiedBy>
  <cp:revision>12</cp:revision>
  <dcterms:created xsi:type="dcterms:W3CDTF">2018-11-02T06:11:49Z</dcterms:created>
  <dcterms:modified xsi:type="dcterms:W3CDTF">2018-11-02T08:15:32Z</dcterms:modified>
</cp:coreProperties>
</file>