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442" r:id="rId2"/>
    <p:sldId id="443" r:id="rId3"/>
    <p:sldId id="444" r:id="rId4"/>
    <p:sldId id="445" r:id="rId5"/>
    <p:sldId id="400" r:id="rId6"/>
    <p:sldId id="448" r:id="rId7"/>
    <p:sldId id="449" r:id="rId8"/>
    <p:sldId id="404" r:id="rId9"/>
    <p:sldId id="452" r:id="rId10"/>
    <p:sldId id="457" r:id="rId11"/>
    <p:sldId id="410" r:id="rId12"/>
    <p:sldId id="395" r:id="rId13"/>
    <p:sldId id="432" r:id="rId14"/>
    <p:sldId id="414" r:id="rId15"/>
    <p:sldId id="450" r:id="rId16"/>
    <p:sldId id="451" r:id="rId17"/>
    <p:sldId id="455" r:id="rId18"/>
    <p:sldId id="456" r:id="rId19"/>
    <p:sldId id="389" r:id="rId20"/>
    <p:sldId id="437" r:id="rId21"/>
    <p:sldId id="438" r:id="rId2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03C"/>
    <a:srgbClr val="FF99FF"/>
    <a:srgbClr val="FCFEFE"/>
    <a:srgbClr val="953735"/>
    <a:srgbClr val="D56509"/>
    <a:srgbClr val="1D9EFF"/>
    <a:srgbClr val="F3DDEA"/>
    <a:srgbClr val="FF66CC"/>
    <a:srgbClr val="EAEAEA"/>
    <a:srgbClr val="E6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99018" autoAdjust="0"/>
  </p:normalViewPr>
  <p:slideViewPr>
    <p:cSldViewPr snapToGrid="0">
      <p:cViewPr varScale="1">
        <p:scale>
          <a:sx n="83" d="100"/>
          <a:sy n="83" d="100"/>
        </p:scale>
        <p:origin x="-1200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3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E9ED1-DF30-44EA-BB7C-83158C7B9B5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4BFFC-5369-4D6D-A2D1-EE778DAD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1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C3EFF-B894-4175-96B0-AE84F5C96F4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D3D4B-D5EE-4DF6-871D-6B61C27E9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9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 업 명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워터아이즈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김주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환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 표 자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   주   환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3D4B-D5EE-4DF6-871D-6B61C27E963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56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로드맵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3D4B-D5EE-4DF6-871D-6B61C27E963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93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사업비 조성내역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3D4B-D5EE-4DF6-871D-6B61C27E963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5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3D4B-D5EE-4DF6-871D-6B61C27E96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2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관망 세척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 투입</a:t>
            </a:r>
            <a:endParaRPr lang="en-US" altLang="ko-KR" dirty="0" smtClean="0"/>
          </a:p>
          <a:p>
            <a:r>
              <a:rPr lang="ko-KR" altLang="en-US" dirty="0" smtClean="0"/>
              <a:t>등 방법이 존재하나</a:t>
            </a:r>
            <a:endParaRPr lang="en-US" altLang="ko-KR" dirty="0" smtClean="0"/>
          </a:p>
          <a:p>
            <a:r>
              <a:rPr lang="ko-KR" altLang="en-US" dirty="0" smtClean="0"/>
              <a:t>높은 비용과 많은 </a:t>
            </a:r>
            <a:r>
              <a:rPr lang="ko-KR" altLang="en-US" dirty="0" err="1" smtClean="0"/>
              <a:t>관로로</a:t>
            </a:r>
            <a:r>
              <a:rPr lang="ko-KR" altLang="en-US" dirty="0" smtClean="0"/>
              <a:t> 인하여 보편적 적용 기간의 장기화</a:t>
            </a:r>
            <a:endParaRPr lang="en-US" altLang="ko-KR" dirty="0" smtClean="0"/>
          </a:p>
          <a:p>
            <a:endParaRPr lang="en-US" altLang="ko-KR" i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3D4B-D5EE-4DF6-871D-6B61C27E96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3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lang="en-US" altLang="ko-KR" sz="12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lang="ko-KR" altLang="en-US" sz="12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수자원공사 직무발명</a:t>
            </a:r>
            <a:r>
              <a:rPr lang="en-US" altLang="ko-KR" sz="12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</a:t>
            </a:r>
            <a:endParaRPr lang="en-US" altLang="ko-KR" sz="12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3D4B-D5EE-4DF6-871D-6B61C27E96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0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lang="en-US" altLang="ko-KR" sz="12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ko-KR" altLang="en-US" sz="12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기존방식</a:t>
            </a:r>
            <a:r>
              <a:rPr lang="ko-KR" altLang="en-US" sz="1200" b="1" kern="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측정 방법</a:t>
            </a:r>
            <a:endParaRPr lang="en-US" altLang="ko-KR" sz="12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3D4B-D5EE-4DF6-871D-6B61C27E96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0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제품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업체명으로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할것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3D4B-D5EE-4DF6-871D-6B61C27E96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3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3D4B-D5EE-4DF6-871D-6B61C27E963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9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3D4B-D5EE-4DF6-871D-6B61C27E963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5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로드맵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3D4B-D5EE-4DF6-871D-6B61C27E963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9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830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53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5CFD0A-6AC7-4E80-B63F-818F2719B583}" type="datetime1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2EFC2D-F4CA-4D24-8D0B-59627CF60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10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3515779" y="1828085"/>
            <a:ext cx="2252540" cy="142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fontAlgn="base">
              <a:lnSpc>
                <a:spcPct val="200000"/>
              </a:lnSpc>
            </a:pPr>
            <a:r>
              <a:rPr lang="ko-KR" altLang="en-US" sz="1600" dirty="0" smtClean="0"/>
              <a:t>아이템 요약</a:t>
            </a:r>
            <a:r>
              <a:rPr lang="en-US" altLang="ko-KR" sz="1600" dirty="0" smtClean="0"/>
              <a:t>(60</a:t>
            </a:r>
            <a:r>
              <a:rPr lang="ko-KR" altLang="en-US" sz="1600" dirty="0" smtClean="0"/>
              <a:t>자 이내</a:t>
            </a:r>
            <a:r>
              <a:rPr lang="en-US" altLang="ko-KR" sz="1600" dirty="0" smtClean="0"/>
              <a:t>)</a:t>
            </a:r>
            <a:endParaRPr lang="ko-KR" altLang="en-US" sz="1600" dirty="0"/>
          </a:p>
          <a:p>
            <a:pPr algn="ctr" fontAlgn="base">
              <a:lnSpc>
                <a:spcPct val="200000"/>
              </a:lnSpc>
            </a:pPr>
            <a:r>
              <a:rPr lang="ko-KR" altLang="en-US" sz="3200" dirty="0" smtClean="0"/>
              <a:t>아이템 명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09853"/>
              </p:ext>
            </p:extLst>
          </p:nvPr>
        </p:nvGraphicFramePr>
        <p:xfrm>
          <a:off x="3136739" y="4803558"/>
          <a:ext cx="3611301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754"/>
                <a:gridCol w="1944547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팀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워터아이즈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발표자명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김    주    환</a:t>
                      </a:r>
                      <a:endParaRPr lang="ko-KR" alt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김    주    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1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95574" y="794195"/>
            <a:ext cx="633110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2000" b="1" spc="-1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경쟁사 분석</a:t>
            </a:r>
            <a:endParaRPr lang="en-US" altLang="ko-KR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80994" y="777521"/>
            <a:ext cx="576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680992" y="1429166"/>
            <a:ext cx="576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/>
          <p:cNvSpPr txBox="1">
            <a:spLocks/>
          </p:cNvSpPr>
          <p:nvPr/>
        </p:nvSpPr>
        <p:spPr bwMode="auto">
          <a:xfrm>
            <a:off x="489879" y="311910"/>
            <a:ext cx="28629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r>
              <a:rPr kumimoji="0"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Scale up – </a:t>
            </a:r>
            <a:r>
              <a:rPr kumimoji="0"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시장 분석</a:t>
            </a:r>
            <a:endParaRPr kumimoji="0" lang="en-US" altLang="ko-KR" sz="2000" b="1" spc="-150" dirty="0">
              <a:solidFill>
                <a:schemeClr val="tx2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2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078" r="92358" b="80215"/>
          <a:stretch/>
        </p:blipFill>
        <p:spPr bwMode="auto">
          <a:xfrm>
            <a:off x="320621" y="325096"/>
            <a:ext cx="88024" cy="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21936"/>
              </p:ext>
            </p:extLst>
          </p:nvPr>
        </p:nvGraphicFramePr>
        <p:xfrm>
          <a:off x="1166367" y="1773253"/>
          <a:ext cx="6811266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38"/>
                <a:gridCol w="1383921"/>
                <a:gridCol w="1521766"/>
                <a:gridCol w="1521766"/>
                <a:gridCol w="1322375"/>
              </a:tblGrid>
              <a:tr h="3452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자사</a:t>
                      </a:r>
                      <a:endParaRPr lang="ko-KR" altLang="en-US" dirty="0"/>
                    </a:p>
                  </a:txBody>
                  <a:tcPr/>
                </a:tc>
              </a:tr>
              <a:tr h="28435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/>
                </a:tc>
              </a:tr>
              <a:tr h="28435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435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28435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1690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1690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1690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/>
                </a:tc>
              </a:tr>
              <a:tr h="1690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1690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1690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2572894" y="5673645"/>
            <a:ext cx="3975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fontAlgn="base">
              <a:lnSpc>
                <a:spcPct val="200000"/>
              </a:lnSpc>
            </a:pPr>
            <a:r>
              <a:rPr lang="ko-KR" altLang="en-US" sz="1600" dirty="0" smtClean="0"/>
              <a:t>타사를 적어도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곳 이상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없을 시 질문할 것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743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3593" y="1444778"/>
            <a:ext cx="3924000" cy="48893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31"/>
          <p:cNvSpPr>
            <a:spLocks noChangeArrowheads="1"/>
          </p:cNvSpPr>
          <p:nvPr/>
        </p:nvSpPr>
        <p:spPr bwMode="auto">
          <a:xfrm>
            <a:off x="1038198" y="1254875"/>
            <a:ext cx="2836231" cy="4054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wrap="square" lIns="90000" tIns="90000" rIns="90000" bIns="90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1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ㅇㅇㅇ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수요 증가</a:t>
            </a:r>
            <a:endParaRPr lang="en-US" altLang="ko-KR" sz="12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80622" y="1444778"/>
            <a:ext cx="3924000" cy="48893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31"/>
          <p:cNvSpPr>
            <a:spLocks noChangeArrowheads="1"/>
          </p:cNvSpPr>
          <p:nvPr/>
        </p:nvSpPr>
        <p:spPr bwMode="auto">
          <a:xfrm>
            <a:off x="5224506" y="1142505"/>
            <a:ext cx="2836231" cy="63014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wrap="square" lIns="90000" tIns="90000" rIns="90000" bIns="90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1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지자체의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활발한</a:t>
            </a:r>
            <a:endParaRPr lang="en-US" altLang="ko-KR" sz="12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spcBef>
                <a:spcPct val="10000"/>
              </a:spcBef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움직임 예상</a:t>
            </a:r>
            <a:endParaRPr lang="en-US" altLang="ko-KR" sz="12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제목 3"/>
          <p:cNvSpPr txBox="1">
            <a:spLocks/>
          </p:cNvSpPr>
          <p:nvPr/>
        </p:nvSpPr>
        <p:spPr bwMode="auto">
          <a:xfrm>
            <a:off x="489879" y="311910"/>
            <a:ext cx="35072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r>
              <a:rPr kumimoji="0"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Scale up – </a:t>
            </a:r>
            <a:r>
              <a:rPr kumimoji="0"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기술시장 동향 분석</a:t>
            </a:r>
            <a:endParaRPr kumimoji="0" lang="en-US" altLang="ko-KR" sz="2000" b="1" spc="-150" dirty="0">
              <a:solidFill>
                <a:schemeClr val="tx2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3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078" r="92358" b="80215"/>
          <a:stretch/>
        </p:blipFill>
        <p:spPr bwMode="auto">
          <a:xfrm>
            <a:off x="320621" y="325096"/>
            <a:ext cx="88024" cy="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00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3"/>
          <p:cNvSpPr txBox="1">
            <a:spLocks/>
          </p:cNvSpPr>
          <p:nvPr/>
        </p:nvSpPr>
        <p:spPr bwMode="auto">
          <a:xfrm>
            <a:off x="489879" y="311910"/>
            <a:ext cx="28629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r>
              <a:rPr kumimoji="0"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Scale up – </a:t>
            </a:r>
            <a:r>
              <a:rPr kumimoji="0"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시장 분석</a:t>
            </a:r>
            <a:endParaRPr kumimoji="0" lang="en-US" altLang="ko-KR" sz="2000" b="1" spc="-150" dirty="0">
              <a:solidFill>
                <a:schemeClr val="tx2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3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078" r="92358" b="80215"/>
          <a:stretch/>
        </p:blipFill>
        <p:spPr bwMode="auto">
          <a:xfrm>
            <a:off x="320621" y="325096"/>
            <a:ext cx="88024" cy="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3332109" y="3204765"/>
            <a:ext cx="24573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fontAlgn="base">
              <a:lnSpc>
                <a:spcPct val="200000"/>
              </a:lnSpc>
            </a:pPr>
            <a:r>
              <a:rPr lang="ko-KR" altLang="en-US" sz="1600" dirty="0" smtClean="0"/>
              <a:t>진입 가능 시장</a:t>
            </a:r>
            <a:r>
              <a:rPr lang="en-US" altLang="ko-KR" sz="1600" dirty="0" smtClean="0"/>
              <a:t>(S.T.P </a:t>
            </a:r>
            <a:r>
              <a:rPr lang="ko-KR" altLang="en-US" sz="1600" dirty="0" smtClean="0"/>
              <a:t>기반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433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259596" y="1790555"/>
            <a:ext cx="4325843" cy="43258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460393" y="1263721"/>
            <a:ext cx="3255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TAM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전체시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ㅇㅇㅇ억원</a:t>
            </a:r>
            <a:endParaRPr lang="ko-KR" altLang="en-US" sz="16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82816" y="2869701"/>
            <a:ext cx="3244382" cy="324438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460393" y="2321653"/>
            <a:ext cx="3255349" cy="87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시장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ㅇㅇㅇ억원</a:t>
            </a:r>
            <a:endParaRPr lang="ko-KR" altLang="en-US" sz="16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425940" y="4079648"/>
            <a:ext cx="2027739" cy="202773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60392" y="3543858"/>
            <a:ext cx="3463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SOM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목표시장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ㅇㅇ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억원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856508" y="4908082"/>
            <a:ext cx="1215402" cy="12166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461967" y="4612119"/>
            <a:ext cx="3253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SOM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SOM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진입 가능 시장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억원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>
            <a:stCxn id="17" idx="0"/>
          </p:cNvCxnSpPr>
          <p:nvPr/>
        </p:nvCxnSpPr>
        <p:spPr>
          <a:xfrm>
            <a:off x="2422518" y="1790555"/>
            <a:ext cx="241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05007" y="2869701"/>
            <a:ext cx="241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387496" y="4079648"/>
            <a:ext cx="2412000" cy="0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464209" y="4908082"/>
            <a:ext cx="2412000" cy="0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3"/>
          <p:cNvSpPr txBox="1">
            <a:spLocks/>
          </p:cNvSpPr>
          <p:nvPr/>
        </p:nvSpPr>
        <p:spPr bwMode="auto">
          <a:xfrm>
            <a:off x="489879" y="311910"/>
            <a:ext cx="28629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r>
              <a:rPr kumimoji="0"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Scale up – </a:t>
            </a:r>
            <a:r>
              <a:rPr kumimoji="0"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수익</a:t>
            </a:r>
            <a:r>
              <a:rPr kumimoji="0"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성</a:t>
            </a:r>
            <a:endParaRPr kumimoji="0" lang="en-US" altLang="ko-KR" sz="2000" b="1" spc="-150" dirty="0">
              <a:solidFill>
                <a:schemeClr val="tx2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1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078" r="92358" b="80215"/>
          <a:stretch/>
        </p:blipFill>
        <p:spPr bwMode="auto">
          <a:xfrm>
            <a:off x="320621" y="325096"/>
            <a:ext cx="88024" cy="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41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/>
          <p:cNvSpPr txBox="1">
            <a:spLocks/>
          </p:cNvSpPr>
          <p:nvPr/>
        </p:nvSpPr>
        <p:spPr bwMode="auto">
          <a:xfrm>
            <a:off x="489879" y="311910"/>
            <a:ext cx="28629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r>
              <a:rPr kumimoji="0"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Scale up – </a:t>
            </a:r>
            <a:r>
              <a:rPr kumimoji="0"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사업화 전략</a:t>
            </a:r>
            <a:endParaRPr kumimoji="0" lang="en-US" altLang="ko-KR" sz="2000" b="1" spc="-150" dirty="0">
              <a:solidFill>
                <a:schemeClr val="tx2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2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078" r="92358" b="80215"/>
          <a:stretch/>
        </p:blipFill>
        <p:spPr bwMode="auto">
          <a:xfrm>
            <a:off x="320621" y="325096"/>
            <a:ext cx="88024" cy="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2431029" y="3204765"/>
            <a:ext cx="42594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fontAlgn="base">
              <a:lnSpc>
                <a:spcPct val="200000"/>
              </a:lnSpc>
            </a:pPr>
            <a:r>
              <a:rPr lang="ko-KR" altLang="en-US" sz="1600" dirty="0" smtClean="0"/>
              <a:t>제품의 특장점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시장진입 전략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특출난</a:t>
            </a:r>
            <a:r>
              <a:rPr lang="ko-KR" altLang="en-US" sz="1600" dirty="0" smtClean="0"/>
              <a:t> 역량 등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821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7301"/>
              </p:ext>
            </p:extLst>
          </p:nvPr>
        </p:nvGraphicFramePr>
        <p:xfrm>
          <a:off x="351334" y="975940"/>
          <a:ext cx="8564064" cy="5723428"/>
        </p:xfrm>
        <a:graphic>
          <a:graphicData uri="http://schemas.openxmlformats.org/drawingml/2006/table">
            <a:tbl>
              <a:tblPr/>
              <a:tblGrid>
                <a:gridCol w="1362339"/>
                <a:gridCol w="1362339"/>
                <a:gridCol w="295691"/>
                <a:gridCol w="295691"/>
                <a:gridCol w="295691"/>
                <a:gridCol w="343319"/>
                <a:gridCol w="343319"/>
                <a:gridCol w="343319"/>
                <a:gridCol w="343319"/>
                <a:gridCol w="343319"/>
                <a:gridCol w="343319"/>
                <a:gridCol w="343319"/>
                <a:gridCol w="343319"/>
                <a:gridCol w="343319"/>
                <a:gridCol w="343319"/>
                <a:gridCol w="343319"/>
                <a:gridCol w="295691"/>
                <a:gridCol w="281829"/>
                <a:gridCol w="314886"/>
                <a:gridCol w="283398"/>
              </a:tblGrid>
              <a:tr h="429599"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사전준비과정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(year)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사내벤처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수행기간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(Monthly)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사업수행이후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(Year)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422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23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선행시장조사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23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마켓사이즈 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23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목표시장의 규모파악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23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수요처확인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23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특허출원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24223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NET/NET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인증확보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NEP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4223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충원인력 확보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23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내부개발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추가기능 보완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차시제품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3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kern="0" spc="-3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제품 시장반응 조사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제품 준비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23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외주용역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홈페이지제작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플랫폼구축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외부기술자문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2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신규채용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  <a:r>
                        <a:rPr lang="en-US" altLang="ko-KR" sz="1200" kern="0" spc="-2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-2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영업인력 채용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2638262" y="282650"/>
            <a:ext cx="3929097" cy="52362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사업개발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로드맵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9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01553"/>
              </p:ext>
            </p:extLst>
          </p:nvPr>
        </p:nvGraphicFramePr>
        <p:xfrm>
          <a:off x="416560" y="1052140"/>
          <a:ext cx="8331200" cy="2009360"/>
        </p:xfrm>
        <a:graphic>
          <a:graphicData uri="http://schemas.openxmlformats.org/drawingml/2006/table">
            <a:tbl>
              <a:tblPr/>
              <a:tblGrid>
                <a:gridCol w="1314435"/>
                <a:gridCol w="1318701"/>
                <a:gridCol w="286220"/>
                <a:gridCol w="286220"/>
                <a:gridCol w="286220"/>
                <a:gridCol w="332322"/>
                <a:gridCol w="332322"/>
                <a:gridCol w="332322"/>
                <a:gridCol w="332322"/>
                <a:gridCol w="332322"/>
                <a:gridCol w="332322"/>
                <a:gridCol w="332322"/>
                <a:gridCol w="332322"/>
                <a:gridCol w="332322"/>
                <a:gridCol w="332322"/>
                <a:gridCol w="332322"/>
                <a:gridCol w="286220"/>
                <a:gridCol w="176282"/>
                <a:gridCol w="152400"/>
                <a:gridCol w="274320"/>
                <a:gridCol w="294640"/>
              </a:tblGrid>
              <a:tr h="429599"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사전준비과정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(year)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사내벤처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수행기간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(Monthly)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사업수행이후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(Year)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422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55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자체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추가기능 및 옵션 제품제작</a:t>
                      </a: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정보서비스 플랫폼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562" marR="48562" marT="13426" marB="134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FF"/>
                    </a:solidFill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638262" y="282650"/>
            <a:ext cx="3929097" cy="52362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사업개발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로드맵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0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54581"/>
              </p:ext>
            </p:extLst>
          </p:nvPr>
        </p:nvGraphicFramePr>
        <p:xfrm>
          <a:off x="419100" y="781048"/>
          <a:ext cx="8324848" cy="5543555"/>
        </p:xfrm>
        <a:graphic>
          <a:graphicData uri="http://schemas.openxmlformats.org/drawingml/2006/table">
            <a:tbl>
              <a:tblPr/>
              <a:tblGrid>
                <a:gridCol w="2925076"/>
                <a:gridCol w="2925076"/>
                <a:gridCol w="1237348"/>
                <a:gridCol w="1237348"/>
              </a:tblGrid>
              <a:tr h="35722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 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산출근거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금액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원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정부지원금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투자재원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/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</a:br>
                      <a:r>
                        <a:rPr lang="en-US" altLang="ko-KR" sz="1000" b="1" kern="0" spc="-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 kern="0" spc="-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K-water)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3004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재료비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•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시제품 제작 재료비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15,000,000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•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내장용 부품 및 소모품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12,000,000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4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외주용역비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•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시제품 제작관련 용역비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65,000,000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•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제품 디자인비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5,000,000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46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지급수수료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•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국내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·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외 전시회 등 참석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8,000,000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•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실험분석비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수질분석의뢰 등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5,000,000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•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외부자문비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10,000,000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•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제품설치비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10,000,000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•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수용비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2,000,000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여비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•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국내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·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외 전시회 등 참석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13,000,000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4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1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특허권등 무형자산 취득비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•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국내 출원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 및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PCT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15,000,000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광고선전비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•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브로셔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카탈로그 및 홍보동영상 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10,000,000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22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합 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100,000,000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70,000,000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76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8"/>
          <p:cNvGrpSpPr>
            <a:grpSpLocks/>
          </p:cNvGrpSpPr>
          <p:nvPr/>
        </p:nvGrpSpPr>
        <p:grpSpPr bwMode="auto">
          <a:xfrm>
            <a:off x="4355976" y="4081814"/>
            <a:ext cx="3672408" cy="896938"/>
            <a:chOff x="308" y="3339"/>
            <a:chExt cx="4659" cy="565"/>
          </a:xfrm>
        </p:grpSpPr>
        <p:grpSp>
          <p:nvGrpSpPr>
            <p:cNvPr id="3" name="Group 249"/>
            <p:cNvGrpSpPr>
              <a:grpSpLocks/>
            </p:cNvGrpSpPr>
            <p:nvPr/>
          </p:nvGrpSpPr>
          <p:grpSpPr bwMode="auto">
            <a:xfrm>
              <a:off x="308" y="3339"/>
              <a:ext cx="4659" cy="565"/>
              <a:chOff x="181" y="3339"/>
              <a:chExt cx="4831" cy="565"/>
            </a:xfrm>
          </p:grpSpPr>
          <p:sp>
            <p:nvSpPr>
              <p:cNvPr id="5" name="Rectangle 250"/>
              <p:cNvSpPr>
                <a:spLocks noChangeArrowheads="1"/>
              </p:cNvSpPr>
              <p:nvPr/>
            </p:nvSpPr>
            <p:spPr bwMode="auto">
              <a:xfrm>
                <a:off x="181" y="3544"/>
                <a:ext cx="4831" cy="360"/>
              </a:xfrm>
              <a:prstGeom prst="rect">
                <a:avLst/>
              </a:prstGeom>
              <a:gradFill rotWithShape="1">
                <a:gsLst>
                  <a:gs pos="0">
                    <a:srgbClr val="0F5183"/>
                  </a:gs>
                  <a:gs pos="50000">
                    <a:srgbClr val="7993A7"/>
                  </a:gs>
                  <a:gs pos="100000">
                    <a:srgbClr val="0F518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" name="AutoShape 251"/>
              <p:cNvSpPr>
                <a:spLocks noChangeArrowheads="1"/>
              </p:cNvSpPr>
              <p:nvPr/>
            </p:nvSpPr>
            <p:spPr bwMode="auto">
              <a:xfrm rot="10800000">
                <a:off x="181" y="3339"/>
                <a:ext cx="4831" cy="204"/>
              </a:xfrm>
              <a:custGeom>
                <a:avLst/>
                <a:gdLst>
                  <a:gd name="G0" fmla="+- 1202 0 0"/>
                  <a:gd name="G1" fmla="+- 21600 0 1202"/>
                  <a:gd name="G2" fmla="*/ 1202 1 2"/>
                  <a:gd name="G3" fmla="+- 21600 0 G2"/>
                  <a:gd name="G4" fmla="+/ 1202 21600 2"/>
                  <a:gd name="G5" fmla="+/ G1 0 2"/>
                  <a:gd name="G6" fmla="*/ 21600 21600 1202"/>
                  <a:gd name="G7" fmla="*/ G6 1 2"/>
                  <a:gd name="G8" fmla="+- 21600 0 G7"/>
                  <a:gd name="G9" fmla="*/ 21600 1 2"/>
                  <a:gd name="G10" fmla="+- 1202 0 G9"/>
                  <a:gd name="G11" fmla="?: G10 G8 0"/>
                  <a:gd name="G12" fmla="?: G10 G7 21600"/>
                  <a:gd name="T0" fmla="*/ 20999 w 21600"/>
                  <a:gd name="T1" fmla="*/ 10800 h 21600"/>
                  <a:gd name="T2" fmla="*/ 10800 w 21600"/>
                  <a:gd name="T3" fmla="*/ 21600 h 21600"/>
                  <a:gd name="T4" fmla="*/ 601 w 21600"/>
                  <a:gd name="T5" fmla="*/ 10800 h 21600"/>
                  <a:gd name="T6" fmla="*/ 10800 w 21600"/>
                  <a:gd name="T7" fmla="*/ 0 h 21600"/>
                  <a:gd name="T8" fmla="*/ 2401 w 21600"/>
                  <a:gd name="T9" fmla="*/ 2401 h 21600"/>
                  <a:gd name="T10" fmla="*/ 19199 w 21600"/>
                  <a:gd name="T11" fmla="*/ 1919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202" y="21600"/>
                    </a:lnTo>
                    <a:lnTo>
                      <a:pt x="2039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09EC6"/>
                  </a:gs>
                  <a:gs pos="50000">
                    <a:srgbClr val="FFFFFF"/>
                  </a:gs>
                  <a:gs pos="100000">
                    <a:srgbClr val="909EC6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" name="Line 252"/>
            <p:cNvSpPr>
              <a:spLocks noChangeShapeType="1"/>
            </p:cNvSpPr>
            <p:nvPr/>
          </p:nvSpPr>
          <p:spPr bwMode="auto">
            <a:xfrm>
              <a:off x="311" y="3543"/>
              <a:ext cx="4650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" name="AutoShape 261"/>
          <p:cNvSpPr>
            <a:spLocks noChangeArrowheads="1"/>
          </p:cNvSpPr>
          <p:nvPr/>
        </p:nvSpPr>
        <p:spPr bwMode="auto">
          <a:xfrm>
            <a:off x="4851621" y="2635444"/>
            <a:ext cx="406400" cy="1700368"/>
          </a:xfrm>
          <a:prstGeom prst="can">
            <a:avLst>
              <a:gd name="adj" fmla="val 20944"/>
            </a:avLst>
          </a:prstGeom>
          <a:gradFill rotWithShape="1">
            <a:gsLst>
              <a:gs pos="0">
                <a:srgbClr val="EAEAEA">
                  <a:gamma/>
                  <a:shade val="76078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6078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b="0" baseline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Rectangle 269"/>
          <p:cNvSpPr>
            <a:spLocks noChangeArrowheads="1"/>
          </p:cNvSpPr>
          <p:nvPr/>
        </p:nvSpPr>
        <p:spPr bwMode="auto">
          <a:xfrm>
            <a:off x="4853202" y="2350011"/>
            <a:ext cx="4492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baseline="0" dirty="0" smtClean="0">
                <a:solidFill>
                  <a:srgbClr val="000000"/>
                </a:solidFill>
                <a:latin typeface="Arial" charset="0"/>
              </a:rPr>
              <a:t>500</a:t>
            </a:r>
            <a:endParaRPr lang="en-US" altLang="ko-KR" sz="1400" baseline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274"/>
          <p:cNvSpPr>
            <a:spLocks noChangeArrowheads="1"/>
          </p:cNvSpPr>
          <p:nvPr/>
        </p:nvSpPr>
        <p:spPr bwMode="auto">
          <a:xfrm>
            <a:off x="6942335" y="825733"/>
            <a:ext cx="4492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dirty="0">
                <a:solidFill>
                  <a:srgbClr val="FF3300"/>
                </a:solidFill>
                <a:latin typeface="Arial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</a:rPr>
              <a:t>3000</a:t>
            </a:r>
            <a:endParaRPr lang="en-US" altLang="ko-KR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276"/>
          <p:cNvSpPr>
            <a:spLocks noChangeArrowheads="1"/>
          </p:cNvSpPr>
          <p:nvPr/>
        </p:nvSpPr>
        <p:spPr bwMode="auto">
          <a:xfrm>
            <a:off x="7038403" y="1085326"/>
            <a:ext cx="406400" cy="3250487"/>
          </a:xfrm>
          <a:prstGeom prst="can">
            <a:avLst>
              <a:gd name="adj" fmla="val 20944"/>
            </a:avLst>
          </a:prstGeom>
          <a:gradFill rotWithShape="1">
            <a:gsLst>
              <a:gs pos="0">
                <a:srgbClr val="EAEAEA">
                  <a:gamma/>
                  <a:shade val="76078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6078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b="0" baseline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Rectangle 279"/>
          <p:cNvSpPr>
            <a:spLocks noChangeArrowheads="1"/>
          </p:cNvSpPr>
          <p:nvPr/>
        </p:nvSpPr>
        <p:spPr bwMode="auto">
          <a:xfrm>
            <a:off x="5994945" y="1136292"/>
            <a:ext cx="4492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baseline="0" dirty="0" smtClean="0">
                <a:solidFill>
                  <a:srgbClr val="000000"/>
                </a:solidFill>
                <a:latin typeface="Arial" charset="0"/>
              </a:rPr>
              <a:t>1000</a:t>
            </a:r>
            <a:endParaRPr lang="en-US" altLang="ko-KR" sz="1400" baseline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2" name="Group 280"/>
          <p:cNvGrpSpPr>
            <a:grpSpLocks/>
          </p:cNvGrpSpPr>
          <p:nvPr/>
        </p:nvGrpSpPr>
        <p:grpSpPr bwMode="auto">
          <a:xfrm>
            <a:off x="6011929" y="1416480"/>
            <a:ext cx="406400" cy="2919343"/>
            <a:chOff x="6259" y="1706"/>
            <a:chExt cx="363" cy="1610"/>
          </a:xfrm>
        </p:grpSpPr>
        <p:sp>
          <p:nvSpPr>
            <p:cNvPr id="13" name="AutoShape 281"/>
            <p:cNvSpPr>
              <a:spLocks noChangeArrowheads="1"/>
            </p:cNvSpPr>
            <p:nvPr/>
          </p:nvSpPr>
          <p:spPr bwMode="auto">
            <a:xfrm>
              <a:off x="6259" y="1706"/>
              <a:ext cx="363" cy="1610"/>
            </a:xfrm>
            <a:prstGeom prst="can">
              <a:avLst>
                <a:gd name="adj" fmla="val 20944"/>
              </a:avLst>
            </a:prstGeom>
            <a:gradFill rotWithShape="1">
              <a:gsLst>
                <a:gs pos="0">
                  <a:srgbClr val="EAEAEA">
                    <a:gamma/>
                    <a:shade val="76078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7607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ko-KR" b="0" baseline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4" name="AutoShape 282"/>
            <p:cNvSpPr>
              <a:spLocks noChangeArrowheads="1"/>
            </p:cNvSpPr>
            <p:nvPr/>
          </p:nvSpPr>
          <p:spPr bwMode="auto">
            <a:xfrm>
              <a:off x="6334" y="1790"/>
              <a:ext cx="212" cy="1459"/>
            </a:xfrm>
            <a:prstGeom prst="can">
              <a:avLst>
                <a:gd name="adj" fmla="val 16991"/>
              </a:avLst>
            </a:prstGeom>
            <a:gradFill rotWithShape="1">
              <a:gsLst>
                <a:gs pos="0">
                  <a:srgbClr val="396FAB">
                    <a:gamma/>
                    <a:shade val="69804"/>
                    <a:invGamma/>
                  </a:srgbClr>
                </a:gs>
                <a:gs pos="50000">
                  <a:srgbClr val="396FAB"/>
                </a:gs>
                <a:gs pos="100000">
                  <a:srgbClr val="396FAB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96FAB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" name="Group 283"/>
          <p:cNvGrpSpPr>
            <a:grpSpLocks/>
          </p:cNvGrpSpPr>
          <p:nvPr/>
        </p:nvGrpSpPr>
        <p:grpSpPr bwMode="auto">
          <a:xfrm>
            <a:off x="4699066" y="4450942"/>
            <a:ext cx="2969277" cy="285750"/>
            <a:chOff x="958" y="3565"/>
            <a:chExt cx="1676" cy="137"/>
          </a:xfrm>
        </p:grpSpPr>
        <p:sp>
          <p:nvSpPr>
            <p:cNvPr id="16" name="Rectangle 284"/>
            <p:cNvSpPr>
              <a:spLocks noChangeArrowheads="1"/>
            </p:cNvSpPr>
            <p:nvPr/>
          </p:nvSpPr>
          <p:spPr bwMode="auto">
            <a:xfrm>
              <a:off x="1657" y="3565"/>
              <a:ext cx="283" cy="13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sz="1400" dirty="0" smtClean="0">
                  <a:solidFill>
                    <a:srgbClr val="FFFFFF"/>
                  </a:solidFill>
                  <a:latin typeface="Arial" charset="0"/>
                </a:rPr>
                <a:t>2023</a:t>
              </a:r>
              <a:endParaRPr lang="en-US" altLang="ko-KR" sz="1400" baseline="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Line 285"/>
            <p:cNvSpPr>
              <a:spLocks noChangeShapeType="1"/>
            </p:cNvSpPr>
            <p:nvPr/>
          </p:nvSpPr>
          <p:spPr bwMode="auto">
            <a:xfrm>
              <a:off x="1474" y="3566"/>
              <a:ext cx="1" cy="13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ffectLst>
              <a:outerShdw dist="28398" dir="3806097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86"/>
            <p:cNvSpPr>
              <a:spLocks noChangeShapeType="1"/>
            </p:cNvSpPr>
            <p:nvPr/>
          </p:nvSpPr>
          <p:spPr bwMode="auto">
            <a:xfrm>
              <a:off x="2165" y="3566"/>
              <a:ext cx="2" cy="13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ffectLst>
              <a:outerShdw dist="28398" dir="3806097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287"/>
            <p:cNvSpPr>
              <a:spLocks noChangeArrowheads="1"/>
            </p:cNvSpPr>
            <p:nvPr/>
          </p:nvSpPr>
          <p:spPr bwMode="auto">
            <a:xfrm>
              <a:off x="2351" y="3565"/>
              <a:ext cx="283" cy="13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sz="1400" baseline="0" dirty="0" smtClean="0">
                  <a:solidFill>
                    <a:srgbClr val="FFFFFF"/>
                  </a:solidFill>
                  <a:latin typeface="Arial" charset="0"/>
                </a:rPr>
                <a:t>2024</a:t>
              </a:r>
              <a:endParaRPr lang="en-US" altLang="ko-KR" sz="1400" baseline="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0" name="Rectangle 291"/>
            <p:cNvSpPr>
              <a:spLocks noChangeArrowheads="1"/>
            </p:cNvSpPr>
            <p:nvPr/>
          </p:nvSpPr>
          <p:spPr bwMode="auto">
            <a:xfrm>
              <a:off x="958" y="3565"/>
              <a:ext cx="285" cy="13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sz="1400" baseline="0" dirty="0" smtClean="0">
                  <a:solidFill>
                    <a:srgbClr val="FFFFFF"/>
                  </a:solidFill>
                  <a:latin typeface="Arial" charset="0"/>
                </a:rPr>
                <a:t>2022</a:t>
              </a:r>
              <a:endParaRPr lang="en-US" altLang="ko-KR" sz="1400" baseline="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23528" y="3565477"/>
            <a:ext cx="7412005" cy="2683497"/>
            <a:chOff x="863600" y="3531566"/>
            <a:chExt cx="7412005" cy="2683497"/>
          </a:xfrm>
        </p:grpSpPr>
        <p:grpSp>
          <p:nvGrpSpPr>
            <p:cNvPr id="22" name="Group 248"/>
            <p:cNvGrpSpPr>
              <a:grpSpLocks/>
            </p:cNvGrpSpPr>
            <p:nvPr/>
          </p:nvGrpSpPr>
          <p:grpSpPr bwMode="auto">
            <a:xfrm>
              <a:off x="863600" y="5262563"/>
              <a:ext cx="7412005" cy="952500"/>
              <a:chOff x="308" y="3339"/>
              <a:chExt cx="4653" cy="600"/>
            </a:xfrm>
          </p:grpSpPr>
          <p:grpSp>
            <p:nvGrpSpPr>
              <p:cNvPr id="46" name="Group 249"/>
              <p:cNvGrpSpPr>
                <a:grpSpLocks/>
              </p:cNvGrpSpPr>
              <p:nvPr/>
            </p:nvGrpSpPr>
            <p:grpSpPr bwMode="auto">
              <a:xfrm>
                <a:off x="308" y="3339"/>
                <a:ext cx="3798" cy="600"/>
                <a:chOff x="181" y="3339"/>
                <a:chExt cx="3937" cy="600"/>
              </a:xfrm>
            </p:grpSpPr>
            <p:sp>
              <p:nvSpPr>
                <p:cNvPr id="48" name="Rectangle 250"/>
                <p:cNvSpPr>
                  <a:spLocks noChangeArrowheads="1"/>
                </p:cNvSpPr>
                <p:nvPr/>
              </p:nvSpPr>
              <p:spPr bwMode="auto">
                <a:xfrm>
                  <a:off x="181" y="3534"/>
                  <a:ext cx="3937" cy="405"/>
                </a:xfrm>
                <a:prstGeom prst="rect">
                  <a:avLst/>
                </a:prstGeom>
                <a:gradFill rotWithShape="1">
                  <a:gsLst>
                    <a:gs pos="0">
                      <a:srgbClr val="0F5183"/>
                    </a:gs>
                    <a:gs pos="50000">
                      <a:srgbClr val="7993A7"/>
                    </a:gs>
                    <a:gs pos="100000">
                      <a:srgbClr val="0F518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AutoShape 251"/>
                <p:cNvSpPr>
                  <a:spLocks noChangeArrowheads="1"/>
                </p:cNvSpPr>
                <p:nvPr/>
              </p:nvSpPr>
              <p:spPr bwMode="auto">
                <a:xfrm rot="10800000">
                  <a:off x="181" y="3339"/>
                  <a:ext cx="3937" cy="204"/>
                </a:xfrm>
                <a:custGeom>
                  <a:avLst/>
                  <a:gdLst>
                    <a:gd name="G0" fmla="+- 1202 0 0"/>
                    <a:gd name="G1" fmla="+- 21600 0 1202"/>
                    <a:gd name="G2" fmla="*/ 1202 1 2"/>
                    <a:gd name="G3" fmla="+- 21600 0 G2"/>
                    <a:gd name="G4" fmla="+/ 1202 21600 2"/>
                    <a:gd name="G5" fmla="+/ G1 0 2"/>
                    <a:gd name="G6" fmla="*/ 21600 21600 1202"/>
                    <a:gd name="G7" fmla="*/ G6 1 2"/>
                    <a:gd name="G8" fmla="+- 21600 0 G7"/>
                    <a:gd name="G9" fmla="*/ 21600 1 2"/>
                    <a:gd name="G10" fmla="+- 1202 0 G9"/>
                    <a:gd name="G11" fmla="?: G10 G8 0"/>
                    <a:gd name="G12" fmla="?: G10 G7 21600"/>
                    <a:gd name="T0" fmla="*/ 20999 w 21600"/>
                    <a:gd name="T1" fmla="*/ 10800 h 21600"/>
                    <a:gd name="T2" fmla="*/ 10800 w 21600"/>
                    <a:gd name="T3" fmla="*/ 21600 h 21600"/>
                    <a:gd name="T4" fmla="*/ 601 w 21600"/>
                    <a:gd name="T5" fmla="*/ 10800 h 21600"/>
                    <a:gd name="T6" fmla="*/ 10800 w 21600"/>
                    <a:gd name="T7" fmla="*/ 0 h 21600"/>
                    <a:gd name="T8" fmla="*/ 2401 w 21600"/>
                    <a:gd name="T9" fmla="*/ 2401 h 21600"/>
                    <a:gd name="T10" fmla="*/ 19199 w 21600"/>
                    <a:gd name="T11" fmla="*/ 1919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202" y="21600"/>
                      </a:lnTo>
                      <a:lnTo>
                        <a:pt x="20398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09EC6"/>
                    </a:gs>
                    <a:gs pos="50000">
                      <a:srgbClr val="FFFFFF"/>
                    </a:gs>
                    <a:gs pos="100000">
                      <a:srgbClr val="909EC6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7" name="Line 252"/>
              <p:cNvSpPr>
                <a:spLocks noChangeShapeType="1"/>
              </p:cNvSpPr>
              <p:nvPr/>
            </p:nvSpPr>
            <p:spPr bwMode="auto">
              <a:xfrm>
                <a:off x="311" y="3543"/>
                <a:ext cx="4650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3" name="Rectangle 254"/>
            <p:cNvSpPr>
              <a:spLocks noChangeArrowheads="1"/>
            </p:cNvSpPr>
            <p:nvPr/>
          </p:nvSpPr>
          <p:spPr bwMode="auto">
            <a:xfrm>
              <a:off x="1507317" y="4956069"/>
              <a:ext cx="452437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aseline="0" dirty="0" smtClean="0">
                  <a:solidFill>
                    <a:srgbClr val="000000"/>
                  </a:solidFill>
                  <a:latin typeface="Arial" charset="0"/>
                </a:rPr>
                <a:t>  55</a:t>
              </a:r>
              <a:endParaRPr lang="en-US" altLang="ko-KR" sz="1400" baseline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" name="AutoShape 256"/>
            <p:cNvSpPr>
              <a:spLocks noChangeArrowheads="1"/>
            </p:cNvSpPr>
            <p:nvPr/>
          </p:nvSpPr>
          <p:spPr bwMode="auto">
            <a:xfrm>
              <a:off x="1604963" y="5205034"/>
              <a:ext cx="406400" cy="311529"/>
            </a:xfrm>
            <a:prstGeom prst="can">
              <a:avLst>
                <a:gd name="adj" fmla="val 20944"/>
              </a:avLst>
            </a:prstGeom>
            <a:gradFill rotWithShape="1">
              <a:gsLst>
                <a:gs pos="0">
                  <a:srgbClr val="EAEAEA">
                    <a:gamma/>
                    <a:shade val="76078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7607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ko-KR" b="0" baseline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Rectangle 259"/>
            <p:cNvSpPr>
              <a:spLocks noChangeArrowheads="1"/>
            </p:cNvSpPr>
            <p:nvPr/>
          </p:nvSpPr>
          <p:spPr bwMode="auto">
            <a:xfrm>
              <a:off x="2688343" y="4606413"/>
              <a:ext cx="449263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aseline="0" dirty="0" smtClean="0">
                  <a:solidFill>
                    <a:srgbClr val="000000"/>
                  </a:solidFill>
                  <a:latin typeface="Arial" charset="0"/>
                </a:rPr>
                <a:t>170</a:t>
              </a:r>
              <a:endParaRPr lang="en-US" altLang="ko-KR" sz="1400" baseline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6" name="Group 260"/>
            <p:cNvGrpSpPr>
              <a:grpSpLocks/>
            </p:cNvGrpSpPr>
            <p:nvPr/>
          </p:nvGrpSpPr>
          <p:grpSpPr bwMode="auto">
            <a:xfrm>
              <a:off x="2690813" y="4843860"/>
              <a:ext cx="406400" cy="672706"/>
              <a:chOff x="6259" y="2676"/>
              <a:chExt cx="363" cy="640"/>
            </a:xfrm>
          </p:grpSpPr>
          <p:sp>
            <p:nvSpPr>
              <p:cNvPr id="44" name="AutoShape 261"/>
              <p:cNvSpPr>
                <a:spLocks noChangeArrowheads="1"/>
              </p:cNvSpPr>
              <p:nvPr/>
            </p:nvSpPr>
            <p:spPr bwMode="auto">
              <a:xfrm>
                <a:off x="6259" y="2676"/>
                <a:ext cx="363" cy="640"/>
              </a:xfrm>
              <a:prstGeom prst="can">
                <a:avLst>
                  <a:gd name="adj" fmla="val 20944"/>
                </a:avLst>
              </a:prstGeom>
              <a:gradFill rotWithShape="1">
                <a:gsLst>
                  <a:gs pos="0">
                    <a:srgbClr val="EAEAEA">
                      <a:gamma/>
                      <a:shade val="76078"/>
                      <a:invGamma/>
                    </a:srgbClr>
                  </a:gs>
                  <a:gs pos="50000">
                    <a:srgbClr val="EAEAEA"/>
                  </a:gs>
                  <a:gs pos="100000">
                    <a:srgbClr val="EAEAEA">
                      <a:gamma/>
                      <a:shade val="76078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ko-KR" b="0" baseline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5" name="AutoShape 262"/>
              <p:cNvSpPr>
                <a:spLocks noChangeArrowheads="1"/>
              </p:cNvSpPr>
              <p:nvPr/>
            </p:nvSpPr>
            <p:spPr bwMode="auto">
              <a:xfrm>
                <a:off x="6334" y="2717"/>
                <a:ext cx="212" cy="533"/>
              </a:xfrm>
              <a:prstGeom prst="can">
                <a:avLst>
                  <a:gd name="adj" fmla="val 16991"/>
                </a:avLst>
              </a:prstGeom>
              <a:gradFill rotWithShape="1">
                <a:gsLst>
                  <a:gs pos="0">
                    <a:srgbClr val="38AC8E">
                      <a:gamma/>
                      <a:shade val="69804"/>
                      <a:invGamma/>
                    </a:srgbClr>
                  </a:gs>
                  <a:gs pos="50000">
                    <a:srgbClr val="38AC8E"/>
                  </a:gs>
                  <a:gs pos="100000">
                    <a:srgbClr val="38AC8E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bg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38AC8E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7" name="Rectangle 264"/>
            <p:cNvSpPr>
              <a:spLocks noChangeArrowheads="1"/>
            </p:cNvSpPr>
            <p:nvPr/>
          </p:nvSpPr>
          <p:spPr bwMode="auto">
            <a:xfrm>
              <a:off x="3741802" y="4107449"/>
              <a:ext cx="449263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aseline="0" dirty="0" smtClean="0">
                  <a:solidFill>
                    <a:srgbClr val="000000"/>
                  </a:solidFill>
                  <a:latin typeface="Arial" charset="0"/>
                </a:rPr>
                <a:t> 350</a:t>
              </a:r>
              <a:endParaRPr lang="en-US" altLang="ko-KR" sz="1400" baseline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" name="AutoShape 266"/>
            <p:cNvSpPr>
              <a:spLocks noChangeArrowheads="1"/>
            </p:cNvSpPr>
            <p:nvPr/>
          </p:nvSpPr>
          <p:spPr bwMode="auto">
            <a:xfrm>
              <a:off x="3783013" y="4371749"/>
              <a:ext cx="406400" cy="1144817"/>
            </a:xfrm>
            <a:prstGeom prst="can">
              <a:avLst>
                <a:gd name="adj" fmla="val 20944"/>
              </a:avLst>
            </a:prstGeom>
            <a:gradFill rotWithShape="1">
              <a:gsLst>
                <a:gs pos="0">
                  <a:srgbClr val="EAEAEA">
                    <a:gamma/>
                    <a:shade val="76078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7607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ko-KR" b="0" baseline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Rectangle 269"/>
            <p:cNvSpPr>
              <a:spLocks noChangeArrowheads="1"/>
            </p:cNvSpPr>
            <p:nvPr/>
          </p:nvSpPr>
          <p:spPr bwMode="auto">
            <a:xfrm>
              <a:off x="4876873" y="3531566"/>
              <a:ext cx="449263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aseline="0" dirty="0" smtClean="0">
                  <a:solidFill>
                    <a:srgbClr val="000000"/>
                  </a:solidFill>
                  <a:latin typeface="Arial" charset="0"/>
                </a:rPr>
                <a:t>500</a:t>
              </a:r>
              <a:endParaRPr lang="en-US" altLang="ko-KR" sz="1400" baseline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" name="AutoShape 271"/>
            <p:cNvSpPr>
              <a:spLocks noChangeArrowheads="1"/>
            </p:cNvSpPr>
            <p:nvPr/>
          </p:nvSpPr>
          <p:spPr bwMode="auto">
            <a:xfrm>
              <a:off x="4873625" y="3803025"/>
              <a:ext cx="406400" cy="1713537"/>
            </a:xfrm>
            <a:prstGeom prst="can">
              <a:avLst>
                <a:gd name="adj" fmla="val 20944"/>
              </a:avLst>
            </a:prstGeom>
            <a:gradFill rotWithShape="1">
              <a:gsLst>
                <a:gs pos="0">
                  <a:srgbClr val="EAEAEA">
                    <a:gamma/>
                    <a:shade val="76078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7607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ko-KR" b="0" baseline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Rectangle 279"/>
            <p:cNvSpPr>
              <a:spLocks noChangeArrowheads="1"/>
            </p:cNvSpPr>
            <p:nvPr/>
          </p:nvSpPr>
          <p:spPr bwMode="auto">
            <a:xfrm>
              <a:off x="5958953" y="4148983"/>
              <a:ext cx="449263" cy="213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dirty="0" smtClean="0">
                  <a:solidFill>
                    <a:srgbClr val="000000"/>
                  </a:solidFill>
                  <a:latin typeface="Arial" charset="0"/>
                </a:rPr>
                <a:t>350</a:t>
              </a:r>
              <a:endParaRPr lang="en-US" altLang="ko-KR" sz="1400" baseline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" name="AutoShape 281"/>
            <p:cNvSpPr>
              <a:spLocks noChangeArrowheads="1"/>
            </p:cNvSpPr>
            <p:nvPr/>
          </p:nvSpPr>
          <p:spPr bwMode="auto">
            <a:xfrm>
              <a:off x="5983305" y="4371748"/>
              <a:ext cx="406401" cy="1144815"/>
            </a:xfrm>
            <a:prstGeom prst="can">
              <a:avLst>
                <a:gd name="adj" fmla="val 20944"/>
              </a:avLst>
            </a:prstGeom>
            <a:gradFill rotWithShape="1">
              <a:gsLst>
                <a:gs pos="0">
                  <a:srgbClr val="EAEAEA">
                    <a:gamma/>
                    <a:shade val="76078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7607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ko-KR" b="0" baseline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33" name="Group 283"/>
            <p:cNvGrpSpPr>
              <a:grpSpLocks/>
            </p:cNvGrpSpPr>
            <p:nvPr/>
          </p:nvGrpSpPr>
          <p:grpSpPr bwMode="auto">
            <a:xfrm>
              <a:off x="1520825" y="5654701"/>
              <a:ext cx="5213351" cy="222251"/>
              <a:chOff x="958" y="3562"/>
              <a:chExt cx="3284" cy="140"/>
            </a:xfrm>
          </p:grpSpPr>
          <p:sp>
            <p:nvSpPr>
              <p:cNvPr id="34" name="Rectangle 284"/>
              <p:cNvSpPr>
                <a:spLocks noChangeArrowheads="1"/>
              </p:cNvSpPr>
              <p:nvPr/>
            </p:nvSpPr>
            <p:spPr bwMode="auto">
              <a:xfrm>
                <a:off x="1657" y="3565"/>
                <a:ext cx="283" cy="13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sz="1400" baseline="0" dirty="0" smtClean="0">
                    <a:solidFill>
                      <a:srgbClr val="FFFFFF"/>
                    </a:solidFill>
                    <a:latin typeface="Arial" charset="0"/>
                  </a:rPr>
                  <a:t>2021</a:t>
                </a:r>
                <a:endParaRPr lang="en-US" altLang="ko-KR" sz="1400" baseline="0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35" name="Line 285"/>
              <p:cNvSpPr>
                <a:spLocks noChangeShapeType="1"/>
              </p:cNvSpPr>
              <p:nvPr/>
            </p:nvSpPr>
            <p:spPr bwMode="auto">
              <a:xfrm>
                <a:off x="1474" y="3566"/>
                <a:ext cx="1" cy="13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dash"/>
                <a:round/>
                <a:headEnd/>
                <a:tailEnd/>
              </a:ln>
              <a:effectLst>
                <a:outerShdw dist="28398" dir="3806097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Line 286"/>
              <p:cNvSpPr>
                <a:spLocks noChangeShapeType="1"/>
              </p:cNvSpPr>
              <p:nvPr/>
            </p:nvSpPr>
            <p:spPr bwMode="auto">
              <a:xfrm>
                <a:off x="2165" y="3566"/>
                <a:ext cx="2" cy="13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dash"/>
                <a:round/>
                <a:headEnd/>
                <a:tailEnd/>
              </a:ln>
              <a:effectLst>
                <a:outerShdw dist="28398" dir="3806097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" name="Rectangle 287"/>
              <p:cNvSpPr>
                <a:spLocks noChangeArrowheads="1"/>
              </p:cNvSpPr>
              <p:nvPr/>
            </p:nvSpPr>
            <p:spPr bwMode="auto">
              <a:xfrm>
                <a:off x="2351" y="3565"/>
                <a:ext cx="283" cy="13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sz="1400" baseline="0" dirty="0" smtClean="0">
                    <a:solidFill>
                      <a:srgbClr val="FFFFFF"/>
                    </a:solidFill>
                    <a:latin typeface="Arial" charset="0"/>
                  </a:rPr>
                  <a:t>2022</a:t>
                </a:r>
                <a:endParaRPr lang="en-US" altLang="ko-KR" sz="1400" baseline="0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38" name="Line 288"/>
              <p:cNvSpPr>
                <a:spLocks noChangeShapeType="1"/>
              </p:cNvSpPr>
              <p:nvPr/>
            </p:nvSpPr>
            <p:spPr bwMode="auto">
              <a:xfrm>
                <a:off x="2858" y="3562"/>
                <a:ext cx="1" cy="13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dash"/>
                <a:round/>
                <a:headEnd/>
                <a:tailEnd/>
              </a:ln>
              <a:effectLst>
                <a:outerShdw dist="28398" dir="3806097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" name="Rectangle 289"/>
              <p:cNvSpPr>
                <a:spLocks noChangeArrowheads="1"/>
              </p:cNvSpPr>
              <p:nvPr/>
            </p:nvSpPr>
            <p:spPr bwMode="auto">
              <a:xfrm>
                <a:off x="3044" y="3565"/>
                <a:ext cx="283" cy="13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sz="1400" baseline="0" dirty="0" smtClean="0">
                    <a:solidFill>
                      <a:srgbClr val="FFFFFF"/>
                    </a:solidFill>
                    <a:latin typeface="Arial" charset="0"/>
                  </a:rPr>
                  <a:t>2023</a:t>
                </a:r>
                <a:endParaRPr lang="en-US" altLang="ko-KR" sz="1400" baseline="0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0" name="Line 290"/>
              <p:cNvSpPr>
                <a:spLocks noChangeShapeType="1"/>
              </p:cNvSpPr>
              <p:nvPr/>
            </p:nvSpPr>
            <p:spPr bwMode="auto">
              <a:xfrm>
                <a:off x="3549" y="3562"/>
                <a:ext cx="1" cy="13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dash"/>
                <a:round/>
                <a:headEnd/>
                <a:tailEnd/>
              </a:ln>
              <a:effectLst>
                <a:outerShdw dist="28398" dir="3806097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Rectangle 291"/>
              <p:cNvSpPr>
                <a:spLocks noChangeArrowheads="1"/>
              </p:cNvSpPr>
              <p:nvPr/>
            </p:nvSpPr>
            <p:spPr bwMode="auto">
              <a:xfrm>
                <a:off x="958" y="3565"/>
                <a:ext cx="285" cy="13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sz="1400" baseline="0" dirty="0" smtClean="0">
                    <a:solidFill>
                      <a:srgbClr val="FFFFFF"/>
                    </a:solidFill>
                    <a:latin typeface="Arial" charset="0"/>
                  </a:rPr>
                  <a:t>2020</a:t>
                </a:r>
                <a:endParaRPr lang="en-US" altLang="ko-KR" sz="1400" baseline="0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2" name="Rectangle 293"/>
              <p:cNvSpPr>
                <a:spLocks noChangeArrowheads="1"/>
              </p:cNvSpPr>
              <p:nvPr/>
            </p:nvSpPr>
            <p:spPr bwMode="auto">
              <a:xfrm>
                <a:off x="3740" y="3565"/>
                <a:ext cx="283" cy="13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sz="1400" baseline="0" dirty="0" smtClean="0">
                    <a:solidFill>
                      <a:srgbClr val="FFFFFF"/>
                    </a:solidFill>
                    <a:latin typeface="Arial" charset="0"/>
                  </a:rPr>
                  <a:t>2024</a:t>
                </a:r>
                <a:endParaRPr lang="ko-KR" altLang="en-US" sz="1400" baseline="0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43" name="Line 294"/>
              <p:cNvSpPr>
                <a:spLocks noChangeShapeType="1"/>
              </p:cNvSpPr>
              <p:nvPr/>
            </p:nvSpPr>
            <p:spPr bwMode="auto">
              <a:xfrm>
                <a:off x="4241" y="3562"/>
                <a:ext cx="1" cy="13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dash"/>
                <a:round/>
                <a:headEnd/>
                <a:tailEnd/>
              </a:ln>
              <a:effectLst>
                <a:outerShdw dist="28398" dir="3806097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917737" y="1624589"/>
            <a:ext cx="3308101" cy="2157084"/>
            <a:chOff x="846787" y="756667"/>
            <a:chExt cx="3308101" cy="2157084"/>
          </a:xfrm>
        </p:grpSpPr>
        <p:grpSp>
          <p:nvGrpSpPr>
            <p:cNvPr id="51" name="Group 248"/>
            <p:cNvGrpSpPr>
              <a:grpSpLocks/>
            </p:cNvGrpSpPr>
            <p:nvPr/>
          </p:nvGrpSpPr>
          <p:grpSpPr bwMode="auto">
            <a:xfrm>
              <a:off x="846787" y="2254190"/>
              <a:ext cx="3308101" cy="659561"/>
              <a:chOff x="308" y="3339"/>
              <a:chExt cx="4653" cy="733"/>
            </a:xfrm>
          </p:grpSpPr>
          <p:grpSp>
            <p:nvGrpSpPr>
              <p:cNvPr id="64" name="Group 249"/>
              <p:cNvGrpSpPr>
                <a:grpSpLocks/>
              </p:cNvGrpSpPr>
              <p:nvPr/>
            </p:nvGrpSpPr>
            <p:grpSpPr bwMode="auto">
              <a:xfrm>
                <a:off x="308" y="3339"/>
                <a:ext cx="3409" cy="733"/>
                <a:chOff x="181" y="3339"/>
                <a:chExt cx="3535" cy="733"/>
              </a:xfrm>
            </p:grpSpPr>
            <p:sp>
              <p:nvSpPr>
                <p:cNvPr id="66" name="Rectangle 250"/>
                <p:cNvSpPr>
                  <a:spLocks noChangeArrowheads="1"/>
                </p:cNvSpPr>
                <p:nvPr/>
              </p:nvSpPr>
              <p:spPr bwMode="auto">
                <a:xfrm>
                  <a:off x="181" y="3544"/>
                  <a:ext cx="3535" cy="528"/>
                </a:xfrm>
                <a:prstGeom prst="rect">
                  <a:avLst/>
                </a:prstGeom>
                <a:gradFill rotWithShape="1">
                  <a:gsLst>
                    <a:gs pos="0">
                      <a:srgbClr val="0F5183"/>
                    </a:gs>
                    <a:gs pos="50000">
                      <a:srgbClr val="7993A7"/>
                    </a:gs>
                    <a:gs pos="100000">
                      <a:srgbClr val="0F518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AutoShape 251"/>
                <p:cNvSpPr>
                  <a:spLocks noChangeArrowheads="1"/>
                </p:cNvSpPr>
                <p:nvPr/>
              </p:nvSpPr>
              <p:spPr bwMode="auto">
                <a:xfrm rot="10800000">
                  <a:off x="181" y="3339"/>
                  <a:ext cx="3535" cy="195"/>
                </a:xfrm>
                <a:custGeom>
                  <a:avLst/>
                  <a:gdLst>
                    <a:gd name="G0" fmla="+- 1202 0 0"/>
                    <a:gd name="G1" fmla="+- 21600 0 1202"/>
                    <a:gd name="G2" fmla="*/ 1202 1 2"/>
                    <a:gd name="G3" fmla="+- 21600 0 G2"/>
                    <a:gd name="G4" fmla="+/ 1202 21600 2"/>
                    <a:gd name="G5" fmla="+/ G1 0 2"/>
                    <a:gd name="G6" fmla="*/ 21600 21600 1202"/>
                    <a:gd name="G7" fmla="*/ G6 1 2"/>
                    <a:gd name="G8" fmla="+- 21600 0 G7"/>
                    <a:gd name="G9" fmla="*/ 21600 1 2"/>
                    <a:gd name="G10" fmla="+- 1202 0 G9"/>
                    <a:gd name="G11" fmla="?: G10 G8 0"/>
                    <a:gd name="G12" fmla="?: G10 G7 21600"/>
                    <a:gd name="T0" fmla="*/ 20999 w 21600"/>
                    <a:gd name="T1" fmla="*/ 10800 h 21600"/>
                    <a:gd name="T2" fmla="*/ 10800 w 21600"/>
                    <a:gd name="T3" fmla="*/ 21600 h 21600"/>
                    <a:gd name="T4" fmla="*/ 601 w 21600"/>
                    <a:gd name="T5" fmla="*/ 10800 h 21600"/>
                    <a:gd name="T6" fmla="*/ 10800 w 21600"/>
                    <a:gd name="T7" fmla="*/ 0 h 21600"/>
                    <a:gd name="T8" fmla="*/ 2401 w 21600"/>
                    <a:gd name="T9" fmla="*/ 2401 h 21600"/>
                    <a:gd name="T10" fmla="*/ 19199 w 21600"/>
                    <a:gd name="T11" fmla="*/ 1919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202" y="21600"/>
                      </a:lnTo>
                      <a:lnTo>
                        <a:pt x="20398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09EC6"/>
                    </a:gs>
                    <a:gs pos="50000">
                      <a:srgbClr val="FFFFFF"/>
                    </a:gs>
                    <a:gs pos="100000">
                      <a:srgbClr val="909EC6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5" name="Line 252"/>
              <p:cNvSpPr>
                <a:spLocks noChangeShapeType="1"/>
              </p:cNvSpPr>
              <p:nvPr/>
            </p:nvSpPr>
            <p:spPr bwMode="auto">
              <a:xfrm>
                <a:off x="311" y="3543"/>
                <a:ext cx="4650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2" name="Group 260"/>
            <p:cNvGrpSpPr>
              <a:grpSpLocks/>
            </p:cNvGrpSpPr>
            <p:nvPr/>
          </p:nvGrpSpPr>
          <p:grpSpPr bwMode="auto">
            <a:xfrm>
              <a:off x="1293839" y="1231475"/>
              <a:ext cx="366557" cy="1166683"/>
              <a:chOff x="6259" y="-1273"/>
              <a:chExt cx="363" cy="4589"/>
            </a:xfrm>
          </p:grpSpPr>
          <p:sp>
            <p:nvSpPr>
              <p:cNvPr id="62" name="AutoShape 261"/>
              <p:cNvSpPr>
                <a:spLocks noChangeArrowheads="1"/>
              </p:cNvSpPr>
              <p:nvPr/>
            </p:nvSpPr>
            <p:spPr bwMode="auto">
              <a:xfrm>
                <a:off x="6259" y="-1273"/>
                <a:ext cx="363" cy="4589"/>
              </a:xfrm>
              <a:prstGeom prst="can">
                <a:avLst>
                  <a:gd name="adj" fmla="val 20944"/>
                </a:avLst>
              </a:prstGeom>
              <a:gradFill rotWithShape="1">
                <a:gsLst>
                  <a:gs pos="0">
                    <a:srgbClr val="EAEAEA">
                      <a:gamma/>
                      <a:shade val="76078"/>
                      <a:invGamma/>
                    </a:srgbClr>
                  </a:gs>
                  <a:gs pos="50000">
                    <a:srgbClr val="EAEAEA"/>
                  </a:gs>
                  <a:gs pos="100000">
                    <a:srgbClr val="EAEAEA">
                      <a:gamma/>
                      <a:shade val="76078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ko-KR" b="0" baseline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3" name="AutoShape 262"/>
              <p:cNvSpPr>
                <a:spLocks noChangeArrowheads="1"/>
              </p:cNvSpPr>
              <p:nvPr/>
            </p:nvSpPr>
            <p:spPr bwMode="auto">
              <a:xfrm>
                <a:off x="6334" y="-755"/>
                <a:ext cx="212" cy="4004"/>
              </a:xfrm>
              <a:prstGeom prst="can">
                <a:avLst>
                  <a:gd name="adj" fmla="val 16991"/>
                </a:avLst>
              </a:prstGeom>
              <a:gradFill rotWithShape="1">
                <a:gsLst>
                  <a:gs pos="0">
                    <a:srgbClr val="38AC8E">
                      <a:gamma/>
                      <a:shade val="69804"/>
                      <a:invGamma/>
                    </a:srgbClr>
                  </a:gs>
                  <a:gs pos="50000">
                    <a:srgbClr val="38AC8E"/>
                  </a:gs>
                  <a:gs pos="100000">
                    <a:srgbClr val="38AC8E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bg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38AC8E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3" name="Rectangle 274"/>
            <p:cNvSpPr>
              <a:spLocks noChangeArrowheads="1"/>
            </p:cNvSpPr>
            <p:nvPr/>
          </p:nvSpPr>
          <p:spPr bwMode="auto">
            <a:xfrm>
              <a:off x="3183706" y="756667"/>
              <a:ext cx="405217" cy="122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ko-KR" sz="1400" baseline="0" dirty="0">
                <a:solidFill>
                  <a:srgbClr val="FF3300"/>
                </a:solidFill>
                <a:latin typeface="Arial" charset="0"/>
              </a:endParaRPr>
            </a:p>
          </p:txBody>
        </p:sp>
        <p:grpSp>
          <p:nvGrpSpPr>
            <p:cNvPr id="54" name="Group 280"/>
            <p:cNvGrpSpPr>
              <a:grpSpLocks/>
            </p:cNvGrpSpPr>
            <p:nvPr/>
          </p:nvGrpSpPr>
          <p:grpSpPr bwMode="auto">
            <a:xfrm>
              <a:off x="2378764" y="1231537"/>
              <a:ext cx="366557" cy="1166632"/>
              <a:chOff x="6297" y="1345"/>
              <a:chExt cx="363" cy="1971"/>
            </a:xfrm>
          </p:grpSpPr>
          <p:sp>
            <p:nvSpPr>
              <p:cNvPr id="60" name="AutoShape 281"/>
              <p:cNvSpPr>
                <a:spLocks noChangeArrowheads="1"/>
              </p:cNvSpPr>
              <p:nvPr/>
            </p:nvSpPr>
            <p:spPr bwMode="auto">
              <a:xfrm>
                <a:off x="6297" y="1345"/>
                <a:ext cx="363" cy="1971"/>
              </a:xfrm>
              <a:prstGeom prst="can">
                <a:avLst>
                  <a:gd name="adj" fmla="val 20944"/>
                </a:avLst>
              </a:prstGeom>
              <a:gradFill rotWithShape="1">
                <a:gsLst>
                  <a:gs pos="0">
                    <a:srgbClr val="EAEAEA">
                      <a:gamma/>
                      <a:shade val="76078"/>
                      <a:invGamma/>
                    </a:srgbClr>
                  </a:gs>
                  <a:gs pos="50000">
                    <a:srgbClr val="EAEAEA"/>
                  </a:gs>
                  <a:gs pos="100000">
                    <a:srgbClr val="EAEAEA">
                      <a:gamma/>
                      <a:shade val="76078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ko-KR" b="0" baseline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1" name="AutoShape 282"/>
              <p:cNvSpPr>
                <a:spLocks noChangeArrowheads="1"/>
              </p:cNvSpPr>
              <p:nvPr/>
            </p:nvSpPr>
            <p:spPr bwMode="auto">
              <a:xfrm>
                <a:off x="6368" y="1567"/>
                <a:ext cx="212" cy="1682"/>
              </a:xfrm>
              <a:prstGeom prst="can">
                <a:avLst>
                  <a:gd name="adj" fmla="val 16991"/>
                </a:avLst>
              </a:prstGeom>
              <a:gradFill rotWithShape="1">
                <a:gsLst>
                  <a:gs pos="0">
                    <a:srgbClr val="396FAB">
                      <a:gamma/>
                      <a:shade val="69804"/>
                      <a:invGamma/>
                    </a:srgbClr>
                  </a:gs>
                  <a:gs pos="50000">
                    <a:srgbClr val="396FAB"/>
                  </a:gs>
                  <a:gs pos="100000">
                    <a:srgbClr val="396FAB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bg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396FAB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5" name="Group 283"/>
            <p:cNvGrpSpPr>
              <a:grpSpLocks/>
            </p:cNvGrpSpPr>
            <p:nvPr/>
          </p:nvGrpSpPr>
          <p:grpSpPr bwMode="auto">
            <a:xfrm>
              <a:off x="1057169" y="2448048"/>
              <a:ext cx="2163624" cy="177335"/>
              <a:chOff x="896" y="3552"/>
              <a:chExt cx="1354" cy="150"/>
            </a:xfrm>
          </p:grpSpPr>
          <p:sp>
            <p:nvSpPr>
              <p:cNvPr id="56" name="Rectangle 284"/>
              <p:cNvSpPr>
                <a:spLocks noChangeArrowheads="1"/>
              </p:cNvSpPr>
              <p:nvPr/>
            </p:nvSpPr>
            <p:spPr bwMode="auto">
              <a:xfrm>
                <a:off x="1601" y="3557"/>
                <a:ext cx="283" cy="13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Arial" charset="0"/>
                  </a:rPr>
                  <a:t>2</a:t>
                </a:r>
                <a:r>
                  <a:rPr lang="ko-KR" altLang="en-US" sz="1200" dirty="0" err="1" smtClean="0">
                    <a:solidFill>
                      <a:srgbClr val="FFFFFF"/>
                    </a:solidFill>
                    <a:latin typeface="Arial" charset="0"/>
                  </a:rPr>
                  <a:t>차제품</a:t>
                </a:r>
                <a:endParaRPr lang="en-US" altLang="ko-KR" sz="1200" baseline="0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57" name="Line 285"/>
              <p:cNvSpPr>
                <a:spLocks noChangeShapeType="1"/>
              </p:cNvSpPr>
              <p:nvPr/>
            </p:nvSpPr>
            <p:spPr bwMode="auto">
              <a:xfrm>
                <a:off x="1474" y="3566"/>
                <a:ext cx="1" cy="13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dash"/>
                <a:round/>
                <a:headEnd/>
                <a:tailEnd/>
              </a:ln>
              <a:effectLst>
                <a:outerShdw dist="28398" dir="3806097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8" name="Line 286"/>
              <p:cNvSpPr>
                <a:spLocks noChangeShapeType="1"/>
              </p:cNvSpPr>
              <p:nvPr/>
            </p:nvSpPr>
            <p:spPr bwMode="auto">
              <a:xfrm>
                <a:off x="2248" y="3552"/>
                <a:ext cx="2" cy="13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dash"/>
                <a:round/>
                <a:headEnd/>
                <a:tailEnd/>
              </a:ln>
              <a:effectLst>
                <a:outerShdw dist="28398" dir="3806097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9" name="Rectangle 291"/>
              <p:cNvSpPr>
                <a:spLocks noChangeArrowheads="1"/>
              </p:cNvSpPr>
              <p:nvPr/>
            </p:nvSpPr>
            <p:spPr bwMode="auto">
              <a:xfrm>
                <a:off x="896" y="3562"/>
                <a:ext cx="285" cy="13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sz="1200" dirty="0" smtClean="0">
                    <a:solidFill>
                      <a:srgbClr val="FFFFFF"/>
                    </a:solidFill>
                    <a:latin typeface="Arial" charset="0"/>
                  </a:rPr>
                  <a:t>1</a:t>
                </a:r>
                <a:r>
                  <a:rPr lang="ko-KR" altLang="en-US" sz="1200" dirty="0" err="1" smtClean="0">
                    <a:solidFill>
                      <a:srgbClr val="FFFFFF"/>
                    </a:solidFill>
                    <a:latin typeface="Arial" charset="0"/>
                  </a:rPr>
                  <a:t>차제품</a:t>
                </a:r>
                <a:endParaRPr lang="en-US" altLang="ko-KR" sz="1200" baseline="0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68" name="AutoShape 262"/>
          <p:cNvSpPr>
            <a:spLocks noChangeArrowheads="1"/>
          </p:cNvSpPr>
          <p:nvPr/>
        </p:nvSpPr>
        <p:spPr bwMode="auto">
          <a:xfrm>
            <a:off x="1172945" y="5305471"/>
            <a:ext cx="214077" cy="182002"/>
          </a:xfrm>
          <a:prstGeom prst="can">
            <a:avLst>
              <a:gd name="adj" fmla="val 16991"/>
            </a:avLst>
          </a:prstGeom>
          <a:gradFill rotWithShape="1">
            <a:gsLst>
              <a:gs pos="0">
                <a:srgbClr val="38AC8E">
                  <a:gamma/>
                  <a:shade val="69804"/>
                  <a:invGamma/>
                </a:srgbClr>
              </a:gs>
              <a:gs pos="50000">
                <a:srgbClr val="38AC8E"/>
              </a:gs>
              <a:gs pos="100000">
                <a:srgbClr val="38AC8E">
                  <a:gamma/>
                  <a:shade val="6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38AC8E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AutoShape 262"/>
          <p:cNvSpPr>
            <a:spLocks noChangeArrowheads="1"/>
          </p:cNvSpPr>
          <p:nvPr/>
        </p:nvSpPr>
        <p:spPr bwMode="auto">
          <a:xfrm>
            <a:off x="3325679" y="4490999"/>
            <a:ext cx="237347" cy="1015635"/>
          </a:xfrm>
          <a:prstGeom prst="can">
            <a:avLst>
              <a:gd name="adj" fmla="val 16991"/>
            </a:avLst>
          </a:prstGeom>
          <a:gradFill rotWithShape="1">
            <a:gsLst>
              <a:gs pos="0">
                <a:srgbClr val="38AC8E">
                  <a:gamma/>
                  <a:shade val="69804"/>
                  <a:invGamma/>
                </a:srgbClr>
              </a:gs>
              <a:gs pos="50000">
                <a:srgbClr val="38AC8E"/>
              </a:gs>
              <a:gs pos="100000">
                <a:srgbClr val="38AC8E">
                  <a:gamma/>
                  <a:shade val="6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38AC8E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" name="AutoShape 262"/>
          <p:cNvSpPr>
            <a:spLocks noChangeArrowheads="1"/>
          </p:cNvSpPr>
          <p:nvPr/>
        </p:nvSpPr>
        <p:spPr bwMode="auto">
          <a:xfrm>
            <a:off x="4417402" y="3950153"/>
            <a:ext cx="237347" cy="1537319"/>
          </a:xfrm>
          <a:prstGeom prst="can">
            <a:avLst>
              <a:gd name="adj" fmla="val 16991"/>
            </a:avLst>
          </a:prstGeom>
          <a:gradFill rotWithShape="1">
            <a:gsLst>
              <a:gs pos="0">
                <a:srgbClr val="38AC8E">
                  <a:gamma/>
                  <a:shade val="69804"/>
                  <a:invGamma/>
                </a:srgbClr>
              </a:gs>
              <a:gs pos="50000">
                <a:srgbClr val="38AC8E"/>
              </a:gs>
              <a:gs pos="100000">
                <a:srgbClr val="38AC8E">
                  <a:gamma/>
                  <a:shade val="6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38AC8E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" name="AutoShape 262"/>
          <p:cNvSpPr>
            <a:spLocks noChangeArrowheads="1"/>
          </p:cNvSpPr>
          <p:nvPr/>
        </p:nvSpPr>
        <p:spPr bwMode="auto">
          <a:xfrm>
            <a:off x="5533268" y="4520625"/>
            <a:ext cx="237347" cy="969265"/>
          </a:xfrm>
          <a:prstGeom prst="can">
            <a:avLst>
              <a:gd name="adj" fmla="val 16991"/>
            </a:avLst>
          </a:prstGeom>
          <a:gradFill rotWithShape="1">
            <a:gsLst>
              <a:gs pos="0">
                <a:srgbClr val="38AC8E">
                  <a:gamma/>
                  <a:shade val="69804"/>
                  <a:invGamma/>
                </a:srgbClr>
              </a:gs>
              <a:gs pos="50000">
                <a:srgbClr val="38AC8E"/>
              </a:gs>
              <a:gs pos="100000">
                <a:srgbClr val="38AC8E">
                  <a:gamma/>
                  <a:shade val="6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38AC8E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AutoShape 282"/>
          <p:cNvSpPr>
            <a:spLocks noChangeArrowheads="1"/>
          </p:cNvSpPr>
          <p:nvPr/>
        </p:nvSpPr>
        <p:spPr bwMode="auto">
          <a:xfrm>
            <a:off x="4935587" y="2757129"/>
            <a:ext cx="237347" cy="1506514"/>
          </a:xfrm>
          <a:prstGeom prst="can">
            <a:avLst>
              <a:gd name="adj" fmla="val 16991"/>
            </a:avLst>
          </a:prstGeom>
          <a:gradFill rotWithShape="1">
            <a:gsLst>
              <a:gs pos="0">
                <a:srgbClr val="396FAB">
                  <a:gamma/>
                  <a:shade val="69804"/>
                  <a:invGamma/>
                </a:srgbClr>
              </a:gs>
              <a:gs pos="50000">
                <a:srgbClr val="396FAB"/>
              </a:gs>
              <a:gs pos="100000">
                <a:srgbClr val="396FAB">
                  <a:gamma/>
                  <a:shade val="6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396FAB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AutoShape 282"/>
          <p:cNvSpPr>
            <a:spLocks noChangeArrowheads="1"/>
          </p:cNvSpPr>
          <p:nvPr/>
        </p:nvSpPr>
        <p:spPr bwMode="auto">
          <a:xfrm>
            <a:off x="7120710" y="1205417"/>
            <a:ext cx="237347" cy="2997576"/>
          </a:xfrm>
          <a:prstGeom prst="can">
            <a:avLst>
              <a:gd name="adj" fmla="val 16991"/>
            </a:avLst>
          </a:prstGeom>
          <a:gradFill rotWithShape="1">
            <a:gsLst>
              <a:gs pos="0">
                <a:srgbClr val="396FAB">
                  <a:gamma/>
                  <a:shade val="69804"/>
                  <a:invGamma/>
                </a:srgbClr>
              </a:gs>
              <a:gs pos="50000">
                <a:srgbClr val="396FAB"/>
              </a:gs>
              <a:gs pos="100000">
                <a:srgbClr val="396FAB">
                  <a:gamma/>
                  <a:shade val="6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396FAB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Freeform 14"/>
          <p:cNvSpPr>
            <a:spLocks/>
          </p:cNvSpPr>
          <p:nvPr/>
        </p:nvSpPr>
        <p:spPr bwMode="auto">
          <a:xfrm rot="21266374">
            <a:off x="1521169" y="5023366"/>
            <a:ext cx="595950" cy="265330"/>
          </a:xfrm>
          <a:custGeom>
            <a:avLst/>
            <a:gdLst>
              <a:gd name="T0" fmla="*/ 1587 w 457"/>
              <a:gd name="T1" fmla="*/ 433387 h 337"/>
              <a:gd name="T2" fmla="*/ 644525 w 457"/>
              <a:gd name="T3" fmla="*/ 261937 h 337"/>
              <a:gd name="T4" fmla="*/ 725487 w 457"/>
              <a:gd name="T5" fmla="*/ 290512 h 337"/>
              <a:gd name="T6" fmla="*/ 608012 w 457"/>
              <a:gd name="T7" fmla="*/ 0 h 337"/>
              <a:gd name="T8" fmla="*/ 354012 w 457"/>
              <a:gd name="T9" fmla="*/ 146050 h 337"/>
              <a:gd name="T10" fmla="*/ 439737 w 457"/>
              <a:gd name="T11" fmla="*/ 176212 h 337"/>
              <a:gd name="T12" fmla="*/ 1587 w 457"/>
              <a:gd name="T13" fmla="*/ 433387 h 3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7"/>
              <a:gd name="T22" fmla="*/ 0 h 337"/>
              <a:gd name="T23" fmla="*/ 457 w 457"/>
              <a:gd name="T24" fmla="*/ 337 h 3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7" h="337">
                <a:moveTo>
                  <a:pt x="1" y="273"/>
                </a:moveTo>
                <a:cubicBezTo>
                  <a:pt x="22" y="282"/>
                  <a:pt x="305" y="337"/>
                  <a:pt x="406" y="165"/>
                </a:cubicBezTo>
                <a:cubicBezTo>
                  <a:pt x="407" y="163"/>
                  <a:pt x="440" y="184"/>
                  <a:pt x="457" y="183"/>
                </a:cubicBezTo>
                <a:cubicBezTo>
                  <a:pt x="421" y="90"/>
                  <a:pt x="387" y="3"/>
                  <a:pt x="383" y="0"/>
                </a:cubicBezTo>
                <a:cubicBezTo>
                  <a:pt x="326" y="64"/>
                  <a:pt x="223" y="92"/>
                  <a:pt x="223" y="92"/>
                </a:cubicBezTo>
                <a:cubicBezTo>
                  <a:pt x="225" y="95"/>
                  <a:pt x="287" y="103"/>
                  <a:pt x="277" y="111"/>
                </a:cubicBezTo>
                <a:cubicBezTo>
                  <a:pt x="265" y="265"/>
                  <a:pt x="0" y="272"/>
                  <a:pt x="1" y="273"/>
                </a:cubicBezTo>
                <a:close/>
              </a:path>
            </a:pathLst>
          </a:custGeom>
          <a:solidFill>
            <a:srgbClr val="008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" name="Freeform 14"/>
          <p:cNvSpPr>
            <a:spLocks/>
          </p:cNvSpPr>
          <p:nvPr/>
        </p:nvSpPr>
        <p:spPr bwMode="auto">
          <a:xfrm rot="21053952">
            <a:off x="2562553" y="4570696"/>
            <a:ext cx="656450" cy="293308"/>
          </a:xfrm>
          <a:custGeom>
            <a:avLst/>
            <a:gdLst>
              <a:gd name="T0" fmla="*/ 1587 w 457"/>
              <a:gd name="T1" fmla="*/ 433387 h 337"/>
              <a:gd name="T2" fmla="*/ 644525 w 457"/>
              <a:gd name="T3" fmla="*/ 261937 h 337"/>
              <a:gd name="T4" fmla="*/ 725487 w 457"/>
              <a:gd name="T5" fmla="*/ 290512 h 337"/>
              <a:gd name="T6" fmla="*/ 608012 w 457"/>
              <a:gd name="T7" fmla="*/ 0 h 337"/>
              <a:gd name="T8" fmla="*/ 354012 w 457"/>
              <a:gd name="T9" fmla="*/ 146050 h 337"/>
              <a:gd name="T10" fmla="*/ 439737 w 457"/>
              <a:gd name="T11" fmla="*/ 176212 h 337"/>
              <a:gd name="T12" fmla="*/ 1587 w 457"/>
              <a:gd name="T13" fmla="*/ 433387 h 3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7"/>
              <a:gd name="T22" fmla="*/ 0 h 337"/>
              <a:gd name="T23" fmla="*/ 457 w 457"/>
              <a:gd name="T24" fmla="*/ 337 h 3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7" h="337">
                <a:moveTo>
                  <a:pt x="1" y="273"/>
                </a:moveTo>
                <a:cubicBezTo>
                  <a:pt x="22" y="282"/>
                  <a:pt x="305" y="337"/>
                  <a:pt x="406" y="165"/>
                </a:cubicBezTo>
                <a:cubicBezTo>
                  <a:pt x="407" y="163"/>
                  <a:pt x="440" y="184"/>
                  <a:pt x="457" y="183"/>
                </a:cubicBezTo>
                <a:cubicBezTo>
                  <a:pt x="421" y="90"/>
                  <a:pt x="387" y="3"/>
                  <a:pt x="383" y="0"/>
                </a:cubicBezTo>
                <a:cubicBezTo>
                  <a:pt x="326" y="64"/>
                  <a:pt x="223" y="92"/>
                  <a:pt x="223" y="92"/>
                </a:cubicBezTo>
                <a:cubicBezTo>
                  <a:pt x="225" y="95"/>
                  <a:pt x="287" y="103"/>
                  <a:pt x="277" y="111"/>
                </a:cubicBezTo>
                <a:cubicBezTo>
                  <a:pt x="265" y="265"/>
                  <a:pt x="0" y="272"/>
                  <a:pt x="1" y="273"/>
                </a:cubicBezTo>
                <a:close/>
              </a:path>
            </a:pathLst>
          </a:custGeom>
          <a:solidFill>
            <a:srgbClr val="008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" name="Freeform 14"/>
          <p:cNvSpPr>
            <a:spLocks/>
          </p:cNvSpPr>
          <p:nvPr/>
        </p:nvSpPr>
        <p:spPr bwMode="auto">
          <a:xfrm rot="20197963">
            <a:off x="3662089" y="4084491"/>
            <a:ext cx="657462" cy="293037"/>
          </a:xfrm>
          <a:custGeom>
            <a:avLst/>
            <a:gdLst>
              <a:gd name="T0" fmla="*/ 1587 w 457"/>
              <a:gd name="T1" fmla="*/ 433387 h 337"/>
              <a:gd name="T2" fmla="*/ 644525 w 457"/>
              <a:gd name="T3" fmla="*/ 261937 h 337"/>
              <a:gd name="T4" fmla="*/ 725487 w 457"/>
              <a:gd name="T5" fmla="*/ 290512 h 337"/>
              <a:gd name="T6" fmla="*/ 608012 w 457"/>
              <a:gd name="T7" fmla="*/ 0 h 337"/>
              <a:gd name="T8" fmla="*/ 354012 w 457"/>
              <a:gd name="T9" fmla="*/ 146050 h 337"/>
              <a:gd name="T10" fmla="*/ 439737 w 457"/>
              <a:gd name="T11" fmla="*/ 176212 h 337"/>
              <a:gd name="T12" fmla="*/ 1587 w 457"/>
              <a:gd name="T13" fmla="*/ 433387 h 3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7"/>
              <a:gd name="T22" fmla="*/ 0 h 337"/>
              <a:gd name="T23" fmla="*/ 457 w 457"/>
              <a:gd name="T24" fmla="*/ 337 h 3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7" h="337">
                <a:moveTo>
                  <a:pt x="1" y="273"/>
                </a:moveTo>
                <a:cubicBezTo>
                  <a:pt x="22" y="282"/>
                  <a:pt x="305" y="337"/>
                  <a:pt x="406" y="165"/>
                </a:cubicBezTo>
                <a:cubicBezTo>
                  <a:pt x="407" y="163"/>
                  <a:pt x="440" y="184"/>
                  <a:pt x="457" y="183"/>
                </a:cubicBezTo>
                <a:cubicBezTo>
                  <a:pt x="421" y="90"/>
                  <a:pt x="387" y="3"/>
                  <a:pt x="383" y="0"/>
                </a:cubicBezTo>
                <a:cubicBezTo>
                  <a:pt x="326" y="64"/>
                  <a:pt x="223" y="92"/>
                  <a:pt x="223" y="92"/>
                </a:cubicBezTo>
                <a:cubicBezTo>
                  <a:pt x="225" y="95"/>
                  <a:pt x="287" y="103"/>
                  <a:pt x="277" y="111"/>
                </a:cubicBezTo>
                <a:cubicBezTo>
                  <a:pt x="265" y="265"/>
                  <a:pt x="0" y="272"/>
                  <a:pt x="1" y="273"/>
                </a:cubicBezTo>
                <a:close/>
              </a:path>
            </a:pathLst>
          </a:custGeom>
          <a:solidFill>
            <a:srgbClr val="008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" name="Freeform 14"/>
          <p:cNvSpPr>
            <a:spLocks/>
          </p:cNvSpPr>
          <p:nvPr/>
        </p:nvSpPr>
        <p:spPr bwMode="auto">
          <a:xfrm rot="21222870" flipV="1">
            <a:off x="4724088" y="3676812"/>
            <a:ext cx="825544" cy="518480"/>
          </a:xfrm>
          <a:custGeom>
            <a:avLst/>
            <a:gdLst>
              <a:gd name="T0" fmla="*/ 1587 w 457"/>
              <a:gd name="T1" fmla="*/ 433387 h 337"/>
              <a:gd name="T2" fmla="*/ 644525 w 457"/>
              <a:gd name="T3" fmla="*/ 261937 h 337"/>
              <a:gd name="T4" fmla="*/ 725487 w 457"/>
              <a:gd name="T5" fmla="*/ 290512 h 337"/>
              <a:gd name="T6" fmla="*/ 608012 w 457"/>
              <a:gd name="T7" fmla="*/ 0 h 337"/>
              <a:gd name="T8" fmla="*/ 354012 w 457"/>
              <a:gd name="T9" fmla="*/ 146050 h 337"/>
              <a:gd name="T10" fmla="*/ 439737 w 457"/>
              <a:gd name="T11" fmla="*/ 176212 h 337"/>
              <a:gd name="T12" fmla="*/ 1587 w 457"/>
              <a:gd name="T13" fmla="*/ 433387 h 3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7"/>
              <a:gd name="T22" fmla="*/ 0 h 337"/>
              <a:gd name="T23" fmla="*/ 457 w 457"/>
              <a:gd name="T24" fmla="*/ 337 h 3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7" h="337">
                <a:moveTo>
                  <a:pt x="1" y="273"/>
                </a:moveTo>
                <a:cubicBezTo>
                  <a:pt x="22" y="282"/>
                  <a:pt x="305" y="337"/>
                  <a:pt x="406" y="165"/>
                </a:cubicBezTo>
                <a:cubicBezTo>
                  <a:pt x="407" y="163"/>
                  <a:pt x="440" y="184"/>
                  <a:pt x="457" y="183"/>
                </a:cubicBezTo>
                <a:cubicBezTo>
                  <a:pt x="421" y="90"/>
                  <a:pt x="387" y="3"/>
                  <a:pt x="383" y="0"/>
                </a:cubicBezTo>
                <a:cubicBezTo>
                  <a:pt x="326" y="64"/>
                  <a:pt x="223" y="92"/>
                  <a:pt x="223" y="92"/>
                </a:cubicBezTo>
                <a:cubicBezTo>
                  <a:pt x="225" y="95"/>
                  <a:pt x="287" y="103"/>
                  <a:pt x="277" y="111"/>
                </a:cubicBezTo>
                <a:cubicBezTo>
                  <a:pt x="265" y="265"/>
                  <a:pt x="0" y="272"/>
                  <a:pt x="1" y="273"/>
                </a:cubicBezTo>
                <a:close/>
              </a:path>
            </a:pathLst>
          </a:custGeom>
          <a:solidFill>
            <a:srgbClr val="008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" name="Rectangle 46"/>
          <p:cNvSpPr>
            <a:spLocks noChangeArrowheads="1"/>
          </p:cNvSpPr>
          <p:nvPr/>
        </p:nvSpPr>
        <p:spPr bwMode="auto">
          <a:xfrm>
            <a:off x="7303345" y="5148730"/>
            <a:ext cx="496625" cy="20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100" b="1" dirty="0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(Product Life Cycle</a:t>
            </a:r>
            <a:r>
              <a:rPr lang="ko-KR" altLang="en-US" sz="1100" b="1" dirty="0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에 따른 </a:t>
            </a:r>
            <a:r>
              <a:rPr lang="en-US" altLang="ko-KR" sz="1100" b="1" dirty="0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1</a:t>
            </a:r>
            <a:r>
              <a:rPr lang="ko-KR" altLang="en-US" sz="1100" b="1" dirty="0" err="1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차제품</a:t>
            </a:r>
            <a:r>
              <a:rPr lang="ko-KR" altLang="en-US" sz="1100" b="1" dirty="0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 수입감소 예상 </a:t>
            </a:r>
            <a:endParaRPr lang="en-US" altLang="ko-KR" sz="1100" b="1" dirty="0" smtClean="0">
              <a:gradFill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5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algn="ctr">
              <a:spcBef>
                <a:spcPct val="0"/>
              </a:spcBef>
            </a:pPr>
            <a:r>
              <a:rPr lang="en-US" altLang="ko-KR" sz="1100" b="1" dirty="0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2</a:t>
            </a:r>
            <a:r>
              <a:rPr lang="ko-KR" altLang="en-US" sz="1100" b="1" dirty="0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차</a:t>
            </a:r>
            <a:r>
              <a:rPr lang="en-US" altLang="ko-KR" sz="1100" b="1" dirty="0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,3</a:t>
            </a:r>
            <a:r>
              <a:rPr lang="ko-KR" altLang="en-US" sz="1100" b="1" dirty="0" err="1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차제품</a:t>
            </a:r>
            <a:r>
              <a:rPr lang="ko-KR" altLang="en-US" sz="1100" b="1" dirty="0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en-US" altLang="ko-KR" sz="1100" b="1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ko-KR" altLang="en-US" sz="1100" b="1" dirty="0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개발준비 및  </a:t>
            </a:r>
            <a:r>
              <a:rPr lang="en-US" altLang="ko-KR" sz="1100" b="1" dirty="0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R&amp;BD </a:t>
            </a:r>
            <a:r>
              <a:rPr lang="ko-KR" altLang="en-US" sz="1100" b="1" dirty="0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진행</a:t>
            </a:r>
            <a:r>
              <a:rPr lang="en-US" altLang="ko-KR" sz="1100" b="1" dirty="0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)</a:t>
            </a:r>
            <a:endParaRPr lang="ko-KR" altLang="en-US" sz="1100" b="1" dirty="0">
              <a:gradFill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5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79" name="자유형 78"/>
          <p:cNvSpPr/>
          <p:nvPr/>
        </p:nvSpPr>
        <p:spPr>
          <a:xfrm>
            <a:off x="6902520" y="1417072"/>
            <a:ext cx="665018" cy="74910"/>
          </a:xfrm>
          <a:custGeom>
            <a:avLst/>
            <a:gdLst>
              <a:gd name="connsiteX0" fmla="*/ 0 w 665018"/>
              <a:gd name="connsiteY0" fmla="*/ 74815 h 74910"/>
              <a:gd name="connsiteX1" fmla="*/ 241069 w 665018"/>
              <a:gd name="connsiteY1" fmla="*/ 0 h 74910"/>
              <a:gd name="connsiteX2" fmla="*/ 340821 w 665018"/>
              <a:gd name="connsiteY2" fmla="*/ 74815 h 74910"/>
              <a:gd name="connsiteX3" fmla="*/ 548640 w 665018"/>
              <a:gd name="connsiteY3" fmla="*/ 16626 h 74910"/>
              <a:gd name="connsiteX4" fmla="*/ 665018 w 665018"/>
              <a:gd name="connsiteY4" fmla="*/ 58189 h 7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5018" h="74910">
                <a:moveTo>
                  <a:pt x="0" y="74815"/>
                </a:moveTo>
                <a:cubicBezTo>
                  <a:pt x="92133" y="37407"/>
                  <a:pt x="184266" y="0"/>
                  <a:pt x="241069" y="0"/>
                </a:cubicBezTo>
                <a:cubicBezTo>
                  <a:pt x="297872" y="0"/>
                  <a:pt x="289559" y="72044"/>
                  <a:pt x="340821" y="74815"/>
                </a:cubicBezTo>
                <a:cubicBezTo>
                  <a:pt x="392083" y="77586"/>
                  <a:pt x="494607" y="19397"/>
                  <a:pt x="548640" y="16626"/>
                </a:cubicBezTo>
                <a:cubicBezTo>
                  <a:pt x="602673" y="13855"/>
                  <a:pt x="635924" y="49876"/>
                  <a:pt x="665018" y="58189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6912040" y="1519563"/>
            <a:ext cx="665018" cy="74910"/>
          </a:xfrm>
          <a:custGeom>
            <a:avLst/>
            <a:gdLst>
              <a:gd name="connsiteX0" fmla="*/ 0 w 665018"/>
              <a:gd name="connsiteY0" fmla="*/ 74815 h 74910"/>
              <a:gd name="connsiteX1" fmla="*/ 241069 w 665018"/>
              <a:gd name="connsiteY1" fmla="*/ 0 h 74910"/>
              <a:gd name="connsiteX2" fmla="*/ 340821 w 665018"/>
              <a:gd name="connsiteY2" fmla="*/ 74815 h 74910"/>
              <a:gd name="connsiteX3" fmla="*/ 548640 w 665018"/>
              <a:gd name="connsiteY3" fmla="*/ 16626 h 74910"/>
              <a:gd name="connsiteX4" fmla="*/ 665018 w 665018"/>
              <a:gd name="connsiteY4" fmla="*/ 58189 h 7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5018" h="74910">
                <a:moveTo>
                  <a:pt x="0" y="74815"/>
                </a:moveTo>
                <a:cubicBezTo>
                  <a:pt x="92133" y="37407"/>
                  <a:pt x="184266" y="0"/>
                  <a:pt x="241069" y="0"/>
                </a:cubicBezTo>
                <a:cubicBezTo>
                  <a:pt x="297872" y="0"/>
                  <a:pt x="289559" y="72044"/>
                  <a:pt x="340821" y="74815"/>
                </a:cubicBezTo>
                <a:cubicBezTo>
                  <a:pt x="392083" y="77586"/>
                  <a:pt x="494607" y="19397"/>
                  <a:pt x="548640" y="16626"/>
                </a:cubicBezTo>
                <a:cubicBezTo>
                  <a:pt x="602673" y="13855"/>
                  <a:pt x="635924" y="49876"/>
                  <a:pt x="665018" y="58189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Freeform 14"/>
          <p:cNvSpPr>
            <a:spLocks/>
          </p:cNvSpPr>
          <p:nvPr/>
        </p:nvSpPr>
        <p:spPr bwMode="auto">
          <a:xfrm rot="20197963">
            <a:off x="5065520" y="1700586"/>
            <a:ext cx="988119" cy="712545"/>
          </a:xfrm>
          <a:custGeom>
            <a:avLst/>
            <a:gdLst>
              <a:gd name="T0" fmla="*/ 1587 w 457"/>
              <a:gd name="T1" fmla="*/ 433387 h 337"/>
              <a:gd name="T2" fmla="*/ 644525 w 457"/>
              <a:gd name="T3" fmla="*/ 261937 h 337"/>
              <a:gd name="T4" fmla="*/ 725487 w 457"/>
              <a:gd name="T5" fmla="*/ 290512 h 337"/>
              <a:gd name="T6" fmla="*/ 608012 w 457"/>
              <a:gd name="T7" fmla="*/ 0 h 337"/>
              <a:gd name="T8" fmla="*/ 354012 w 457"/>
              <a:gd name="T9" fmla="*/ 146050 h 337"/>
              <a:gd name="T10" fmla="*/ 439737 w 457"/>
              <a:gd name="T11" fmla="*/ 176212 h 337"/>
              <a:gd name="T12" fmla="*/ 1587 w 457"/>
              <a:gd name="T13" fmla="*/ 433387 h 3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7"/>
              <a:gd name="T22" fmla="*/ 0 h 337"/>
              <a:gd name="T23" fmla="*/ 457 w 457"/>
              <a:gd name="T24" fmla="*/ 337 h 3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7" h="337">
                <a:moveTo>
                  <a:pt x="1" y="273"/>
                </a:moveTo>
                <a:cubicBezTo>
                  <a:pt x="22" y="282"/>
                  <a:pt x="305" y="337"/>
                  <a:pt x="406" y="165"/>
                </a:cubicBezTo>
                <a:cubicBezTo>
                  <a:pt x="407" y="163"/>
                  <a:pt x="440" y="184"/>
                  <a:pt x="457" y="183"/>
                </a:cubicBezTo>
                <a:cubicBezTo>
                  <a:pt x="421" y="90"/>
                  <a:pt x="387" y="3"/>
                  <a:pt x="383" y="0"/>
                </a:cubicBezTo>
                <a:cubicBezTo>
                  <a:pt x="326" y="64"/>
                  <a:pt x="223" y="92"/>
                  <a:pt x="223" y="92"/>
                </a:cubicBezTo>
                <a:cubicBezTo>
                  <a:pt x="225" y="95"/>
                  <a:pt x="287" y="103"/>
                  <a:pt x="277" y="111"/>
                </a:cubicBezTo>
                <a:cubicBezTo>
                  <a:pt x="265" y="265"/>
                  <a:pt x="0" y="272"/>
                  <a:pt x="1" y="273"/>
                </a:cubicBezTo>
                <a:close/>
              </a:path>
            </a:pathLst>
          </a:custGeom>
          <a:solidFill>
            <a:srgbClr val="008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" name="Rectangle 46"/>
          <p:cNvSpPr>
            <a:spLocks noChangeArrowheads="1"/>
          </p:cNvSpPr>
          <p:nvPr/>
        </p:nvSpPr>
        <p:spPr bwMode="auto">
          <a:xfrm>
            <a:off x="816578" y="825733"/>
            <a:ext cx="496625" cy="20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100" b="1" dirty="0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(</a:t>
            </a:r>
            <a:r>
              <a:rPr lang="ko-KR" altLang="en-US" sz="1100" b="1" dirty="0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단위</a:t>
            </a:r>
            <a:r>
              <a:rPr lang="en-US" altLang="ko-KR" sz="1100" b="1" dirty="0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:</a:t>
            </a:r>
            <a:r>
              <a:rPr lang="ko-KR" altLang="en-US" sz="1100" b="1" dirty="0" err="1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백만원</a:t>
            </a:r>
            <a:r>
              <a:rPr lang="en-US" altLang="ko-KR" sz="1100" b="1" dirty="0" smtClean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5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+mn-ea"/>
              </a:rPr>
              <a:t>)</a:t>
            </a:r>
            <a:endParaRPr lang="ko-KR" altLang="en-US" sz="1100" b="1" dirty="0">
              <a:gradFill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5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83" name="Rectangle 131"/>
          <p:cNvSpPr>
            <a:spLocks noChangeArrowheads="1"/>
          </p:cNvSpPr>
          <p:nvPr/>
        </p:nvSpPr>
        <p:spPr bwMode="auto">
          <a:xfrm>
            <a:off x="62264" y="-47739"/>
            <a:ext cx="8710275" cy="105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90000" rIns="90000" bIns="90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  <a:spcBef>
                <a:spcPct val="10000"/>
              </a:spcBef>
            </a:pPr>
            <a:r>
              <a:rPr lang="ko-KR" altLang="en-US" sz="38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계획 및 목표</a:t>
            </a:r>
            <a:endParaRPr lang="en-US" altLang="ko-KR" sz="3800" b="1" dirty="0" smtClean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Rectangle 291"/>
          <p:cNvSpPr>
            <a:spLocks noChangeArrowheads="1"/>
          </p:cNvSpPr>
          <p:nvPr/>
        </p:nvSpPr>
        <p:spPr bwMode="auto">
          <a:xfrm>
            <a:off x="3123140" y="5940206"/>
            <a:ext cx="452438" cy="21590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ko-KR" altLang="en-US" sz="1100" dirty="0" smtClean="0">
                <a:solidFill>
                  <a:srgbClr val="FFFFFF"/>
                </a:solidFill>
                <a:latin typeface="Arial" charset="0"/>
              </a:rPr>
              <a:t>조달등록</a:t>
            </a:r>
            <a:r>
              <a:rPr lang="ko-KR" altLang="en-US" sz="1200" dirty="0" smtClean="0">
                <a:solidFill>
                  <a:srgbClr val="FFFFFF"/>
                </a:solidFill>
                <a:latin typeface="Arial" charset="0"/>
              </a:rPr>
              <a:t> </a:t>
            </a:r>
            <a:endParaRPr lang="en-US" altLang="ko-KR" sz="1200" baseline="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6" name="Rectangle 291"/>
          <p:cNvSpPr>
            <a:spLocks noChangeArrowheads="1"/>
          </p:cNvSpPr>
          <p:nvPr/>
        </p:nvSpPr>
        <p:spPr bwMode="auto">
          <a:xfrm>
            <a:off x="4659840" y="4657506"/>
            <a:ext cx="452438" cy="21590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ko-KR" altLang="en-US" sz="1100" baseline="0" dirty="0" smtClean="0">
                <a:solidFill>
                  <a:srgbClr val="FFFFFF"/>
                </a:solidFill>
                <a:latin typeface="Arial" charset="0"/>
              </a:rPr>
              <a:t>온라인마켓</a:t>
            </a:r>
            <a:endParaRPr lang="en-US" altLang="ko-KR" sz="1100" baseline="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7" name="Rectangle 291"/>
          <p:cNvSpPr>
            <a:spLocks noChangeArrowheads="1"/>
          </p:cNvSpPr>
          <p:nvPr/>
        </p:nvSpPr>
        <p:spPr bwMode="auto">
          <a:xfrm>
            <a:off x="4010183" y="5940206"/>
            <a:ext cx="452438" cy="21590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ko-KR" altLang="en-US" sz="1100" baseline="0" dirty="0" smtClean="0">
                <a:solidFill>
                  <a:srgbClr val="FFFFFF"/>
                </a:solidFill>
                <a:latin typeface="Arial" charset="0"/>
              </a:rPr>
              <a:t>플랫폼서비스 제공</a:t>
            </a:r>
            <a:endParaRPr lang="en-US" altLang="ko-KR" sz="1100" baseline="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8" name="Rectangle 291"/>
          <p:cNvSpPr>
            <a:spLocks noChangeArrowheads="1"/>
          </p:cNvSpPr>
          <p:nvPr/>
        </p:nvSpPr>
        <p:spPr bwMode="auto">
          <a:xfrm>
            <a:off x="980753" y="5940206"/>
            <a:ext cx="452438" cy="21590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ko-KR" altLang="en-US" sz="1100" baseline="0" dirty="0" err="1" smtClean="0">
                <a:solidFill>
                  <a:srgbClr val="FFFFFF"/>
                </a:solidFill>
                <a:latin typeface="Arial" charset="0"/>
              </a:rPr>
              <a:t>진단형</a:t>
            </a:r>
            <a:endParaRPr lang="en-US" altLang="ko-KR" sz="1100" baseline="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9" name="Rectangle 291"/>
          <p:cNvSpPr>
            <a:spLocks noChangeArrowheads="1"/>
          </p:cNvSpPr>
          <p:nvPr/>
        </p:nvSpPr>
        <p:spPr bwMode="auto">
          <a:xfrm>
            <a:off x="6876317" y="4704965"/>
            <a:ext cx="452438" cy="21590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100" baseline="0" dirty="0" smtClean="0">
                <a:solidFill>
                  <a:srgbClr val="FFFFFF"/>
                </a:solidFill>
                <a:latin typeface="Arial" charset="0"/>
              </a:rPr>
              <a:t>IT</a:t>
            </a:r>
            <a:r>
              <a:rPr lang="ko-KR" altLang="en-US" sz="1100" baseline="0" dirty="0" smtClean="0">
                <a:solidFill>
                  <a:srgbClr val="FFFFFF"/>
                </a:solidFill>
                <a:latin typeface="Arial" charset="0"/>
              </a:rPr>
              <a:t>허브센터 </a:t>
            </a:r>
            <a:r>
              <a:rPr lang="ko-KR" altLang="en-US" sz="1100" dirty="0" smtClean="0">
                <a:solidFill>
                  <a:srgbClr val="FFFFFF"/>
                </a:solidFill>
                <a:latin typeface="Arial" charset="0"/>
              </a:rPr>
              <a:t>연</a:t>
            </a:r>
            <a:r>
              <a:rPr lang="ko-KR" altLang="en-US" sz="1100" dirty="0">
                <a:solidFill>
                  <a:srgbClr val="FFFFFF"/>
                </a:solidFill>
                <a:latin typeface="Arial" charset="0"/>
              </a:rPr>
              <a:t>계</a:t>
            </a:r>
            <a:endParaRPr lang="en-US" altLang="ko-KR" sz="1100" baseline="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1" name="Rectangle 291"/>
          <p:cNvSpPr>
            <a:spLocks noChangeArrowheads="1"/>
          </p:cNvSpPr>
          <p:nvPr/>
        </p:nvSpPr>
        <p:spPr bwMode="auto">
          <a:xfrm>
            <a:off x="1229719" y="3530992"/>
            <a:ext cx="455416" cy="16078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ko-KR" altLang="en-US" sz="1100" dirty="0" err="1" smtClean="0">
                <a:solidFill>
                  <a:srgbClr val="FFFFFF"/>
                </a:solidFill>
                <a:latin typeface="Arial" charset="0"/>
              </a:rPr>
              <a:t>진단</a:t>
            </a:r>
            <a:r>
              <a:rPr lang="ko-KR" altLang="en-US" sz="1100" dirty="0" err="1">
                <a:solidFill>
                  <a:srgbClr val="FFFFFF"/>
                </a:solidFill>
                <a:latin typeface="Arial" charset="0"/>
              </a:rPr>
              <a:t>형</a:t>
            </a:r>
            <a:endParaRPr lang="en-US" altLang="ko-KR" sz="1100" baseline="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2" name="Rectangle 291"/>
          <p:cNvSpPr>
            <a:spLocks noChangeArrowheads="1"/>
          </p:cNvSpPr>
          <p:nvPr/>
        </p:nvSpPr>
        <p:spPr bwMode="auto">
          <a:xfrm>
            <a:off x="2322755" y="3530992"/>
            <a:ext cx="455416" cy="16078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ko-KR" altLang="en-US" sz="1100" baseline="0" dirty="0" smtClean="0">
                <a:solidFill>
                  <a:srgbClr val="FFFFFF"/>
                </a:solidFill>
                <a:latin typeface="Arial" charset="0"/>
              </a:rPr>
              <a:t>보급형</a:t>
            </a:r>
            <a:endParaRPr lang="en-US" altLang="ko-KR" sz="1100" baseline="0" dirty="0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512284" y="1782034"/>
            <a:ext cx="6895334" cy="4024701"/>
          </a:xfrm>
          <a:prstGeom prst="line">
            <a:avLst/>
          </a:prstGeom>
          <a:ln w="25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436745" y="2490208"/>
            <a:ext cx="7059792" cy="2564064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ectangle 274"/>
          <p:cNvSpPr>
            <a:spLocks noChangeArrowheads="1"/>
          </p:cNvSpPr>
          <p:nvPr/>
        </p:nvSpPr>
        <p:spPr bwMode="auto">
          <a:xfrm>
            <a:off x="7428557" y="1282927"/>
            <a:ext cx="4492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dirty="0">
                <a:solidFill>
                  <a:srgbClr val="FF3300"/>
                </a:solidFill>
                <a:latin typeface="Arial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</a:rPr>
              <a:t>TR</a:t>
            </a:r>
            <a:endParaRPr lang="en-US" altLang="ko-KR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" name="Rectangle 274"/>
          <p:cNvSpPr>
            <a:spLocks noChangeArrowheads="1"/>
          </p:cNvSpPr>
          <p:nvPr/>
        </p:nvSpPr>
        <p:spPr bwMode="auto">
          <a:xfrm>
            <a:off x="7464845" y="2015887"/>
            <a:ext cx="4492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dirty="0">
                <a:solidFill>
                  <a:srgbClr val="FF3300"/>
                </a:solidFill>
                <a:latin typeface="Arial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</a:rPr>
              <a:t>TC</a:t>
            </a:r>
            <a:endParaRPr lang="en-US" altLang="ko-KR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901170" y="3570641"/>
            <a:ext cx="324668" cy="3246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ectangle 274"/>
          <p:cNvSpPr>
            <a:spLocks noChangeArrowheads="1"/>
          </p:cNvSpPr>
          <p:nvPr/>
        </p:nvSpPr>
        <p:spPr bwMode="auto">
          <a:xfrm>
            <a:off x="3439179" y="3321087"/>
            <a:ext cx="4492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>
                <a:solidFill>
                  <a:srgbClr val="FF3300"/>
                </a:solidFill>
                <a:latin typeface="Arial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charset="0"/>
              </a:rPr>
              <a:t>손익분기</a:t>
            </a:r>
            <a:r>
              <a:rPr lang="ko-KR" altLang="en-US" sz="1400" dirty="0">
                <a:solidFill>
                  <a:srgbClr val="000000"/>
                </a:solidFill>
                <a:latin typeface="Arial" charset="0"/>
              </a:rPr>
              <a:t>점</a:t>
            </a:r>
            <a:endParaRPr lang="en-US" altLang="ko-KR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0" name="타원 109"/>
          <p:cNvSpPr/>
          <p:nvPr/>
        </p:nvSpPr>
        <p:spPr>
          <a:xfrm flipH="1">
            <a:off x="4043202" y="3709617"/>
            <a:ext cx="45719" cy="45719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3"/>
          <p:cNvSpPr txBox="1">
            <a:spLocks/>
          </p:cNvSpPr>
          <p:nvPr/>
        </p:nvSpPr>
        <p:spPr bwMode="auto">
          <a:xfrm>
            <a:off x="489879" y="311910"/>
            <a:ext cx="28629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r>
              <a:rPr kumimoji="0"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Team - </a:t>
            </a:r>
            <a:r>
              <a:rPr kumimoji="0"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조직도</a:t>
            </a:r>
            <a:endParaRPr kumimoji="0" lang="en-US" altLang="ko-KR" sz="2000" b="1" spc="-150" dirty="0">
              <a:solidFill>
                <a:schemeClr val="tx2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5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078" r="92358" b="80215"/>
          <a:stretch/>
        </p:blipFill>
        <p:spPr bwMode="auto">
          <a:xfrm>
            <a:off x="320621" y="325096"/>
            <a:ext cx="88024" cy="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2512785" y="3204765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fontAlgn="base">
              <a:lnSpc>
                <a:spcPct val="200000"/>
              </a:lnSpc>
            </a:pPr>
            <a:r>
              <a:rPr lang="ko-KR" altLang="en-US" sz="1600" dirty="0" smtClean="0"/>
              <a:t>구성원의 역량 및 역할 기술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사진 포함할 것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761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/>
          <p:cNvSpPr txBox="1">
            <a:spLocks/>
          </p:cNvSpPr>
          <p:nvPr/>
        </p:nvSpPr>
        <p:spPr bwMode="auto">
          <a:xfrm>
            <a:off x="489880" y="311910"/>
            <a:ext cx="5927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r>
              <a:rPr kumimoji="0"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Index</a:t>
            </a:r>
            <a:endParaRPr kumimoji="0" lang="en-US" altLang="ko-KR" sz="2000" b="1" spc="-150" dirty="0">
              <a:solidFill>
                <a:schemeClr val="tx2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078" r="92358" b="80215"/>
          <a:stretch/>
        </p:blipFill>
        <p:spPr bwMode="auto">
          <a:xfrm>
            <a:off x="320621" y="325096"/>
            <a:ext cx="88024" cy="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46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/>
          </p:cNvSpPr>
          <p:nvPr/>
        </p:nvSpPr>
        <p:spPr bwMode="auto">
          <a:xfrm>
            <a:off x="3781319" y="3140968"/>
            <a:ext cx="1548501" cy="64120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 spc="-200" baseline="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pPr algn="ctr" fontAlgn="auto">
              <a:lnSpc>
                <a:spcPts val="5000"/>
              </a:lnSpc>
              <a:spcAft>
                <a:spcPts val="0"/>
              </a:spcAft>
              <a:defRPr/>
            </a:pPr>
            <a:r>
              <a:rPr kumimoji="0" lang="en-US" altLang="ko-KR" sz="5300" spc="-1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rPr>
              <a:t>Q&amp;A</a:t>
            </a:r>
            <a:endParaRPr kumimoji="0" lang="ko-KR" altLang="en-US" sz="5300" spc="-1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33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/>
          </p:cNvSpPr>
          <p:nvPr/>
        </p:nvSpPr>
        <p:spPr bwMode="auto">
          <a:xfrm>
            <a:off x="3059969" y="3140968"/>
            <a:ext cx="2991203" cy="64120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 spc="-200" baseline="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pPr algn="ctr" fontAlgn="auto">
              <a:lnSpc>
                <a:spcPts val="5000"/>
              </a:lnSpc>
              <a:spcAft>
                <a:spcPts val="0"/>
              </a:spcAft>
              <a:defRPr/>
            </a:pPr>
            <a:r>
              <a:rPr kumimoji="0" lang="en-US" altLang="ko-KR" sz="5300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rPr>
              <a:t>Appendix</a:t>
            </a:r>
            <a:endParaRPr kumimoji="0" lang="ko-KR" altLang="en-US" sz="530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87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3"/>
          <p:cNvSpPr txBox="1">
            <a:spLocks/>
          </p:cNvSpPr>
          <p:nvPr/>
        </p:nvSpPr>
        <p:spPr bwMode="auto">
          <a:xfrm>
            <a:off x="489879" y="311910"/>
            <a:ext cx="9916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r>
              <a:rPr kumimoji="0"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Problem</a:t>
            </a:r>
            <a:endParaRPr kumimoji="0" lang="en-US" altLang="ko-KR" sz="2000" b="1" spc="-150" dirty="0">
              <a:solidFill>
                <a:schemeClr val="tx2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9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078" r="92358" b="80215"/>
          <a:stretch/>
        </p:blipFill>
        <p:spPr bwMode="auto">
          <a:xfrm>
            <a:off x="320621" y="325096"/>
            <a:ext cx="88024" cy="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2582507" y="2884725"/>
            <a:ext cx="3956532" cy="100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fontAlgn="base">
              <a:lnSpc>
                <a:spcPct val="200000"/>
              </a:lnSpc>
            </a:pPr>
            <a:r>
              <a:rPr lang="ko-KR" altLang="en-US" sz="1600" dirty="0" smtClean="0"/>
              <a:t>시장성을 기반으로 한</a:t>
            </a:r>
            <a:endParaRPr lang="en-US" altLang="ko-KR" sz="1600" dirty="0" smtClean="0"/>
          </a:p>
          <a:p>
            <a:pPr algn="ctr" fontAlgn="base">
              <a:lnSpc>
                <a:spcPct val="200000"/>
              </a:lnSpc>
            </a:pPr>
            <a:r>
              <a:rPr lang="ko-KR" altLang="en-US" sz="1600" dirty="0" err="1" smtClean="0"/>
              <a:t>출처있는</a:t>
            </a:r>
            <a:r>
              <a:rPr lang="ko-KR" altLang="en-US" sz="1600" dirty="0" smtClean="0"/>
              <a:t> 그래프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자료를 기반으로 한 동기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9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오른쪽 화살표 28"/>
          <p:cNvSpPr/>
          <p:nvPr/>
        </p:nvSpPr>
        <p:spPr>
          <a:xfrm>
            <a:off x="4226560" y="3405086"/>
            <a:ext cx="741680" cy="73589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7640" y="1063497"/>
            <a:ext cx="3921760" cy="561644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3733" y="865497"/>
            <a:ext cx="3207200" cy="39676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" h="1270"/>
          </a:sp3d>
        </p:spPr>
        <p:txBody>
          <a:bodyPr wrap="square" lIns="91430" tIns="45715" rIns="91430" bIns="45715" rtlCol="0">
            <a:spAutoFit/>
            <a:sp3d>
              <a:bevelT w="1270" h="1270"/>
            </a:sp3d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FCFE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Is</a:t>
            </a:r>
            <a:endParaRPr lang="ko-KR" altLang="en-US" sz="1600" b="1" dirty="0">
              <a:solidFill>
                <a:srgbClr val="FCFEF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44440" y="1063497"/>
            <a:ext cx="3921760" cy="561644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410533" y="865497"/>
            <a:ext cx="3207200" cy="396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" h="1270"/>
          </a:sp3d>
        </p:spPr>
        <p:txBody>
          <a:bodyPr wrap="square" lIns="91430" tIns="45715" rIns="91430" bIns="45715" rtlCol="0">
            <a:spAutoFit/>
            <a:sp3d>
              <a:bevelT w="1270" h="1270"/>
            </a:sp3d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FCFE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be</a:t>
            </a:r>
            <a:endParaRPr lang="ko-KR" altLang="en-US" sz="1600" b="1" dirty="0">
              <a:solidFill>
                <a:srgbClr val="FCFEF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제목 3"/>
          <p:cNvSpPr txBox="1">
            <a:spLocks/>
          </p:cNvSpPr>
          <p:nvPr/>
        </p:nvSpPr>
        <p:spPr bwMode="auto">
          <a:xfrm>
            <a:off x="489879" y="311910"/>
            <a:ext cx="9916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r>
              <a:rPr kumimoji="0"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Problem</a:t>
            </a:r>
            <a:endParaRPr kumimoji="0" lang="en-US" altLang="ko-KR" sz="2000" b="1" spc="-150" dirty="0">
              <a:solidFill>
                <a:schemeClr val="tx2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5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078" r="92358" b="80215"/>
          <a:stretch/>
        </p:blipFill>
        <p:spPr bwMode="auto">
          <a:xfrm>
            <a:off x="320621" y="325096"/>
            <a:ext cx="88024" cy="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8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3"/>
          <p:cNvSpPr txBox="1">
            <a:spLocks/>
          </p:cNvSpPr>
          <p:nvPr/>
        </p:nvSpPr>
        <p:spPr bwMode="auto">
          <a:xfrm>
            <a:off x="489879" y="311910"/>
            <a:ext cx="30661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r>
              <a:rPr kumimoji="0"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Solution – </a:t>
            </a:r>
            <a:r>
              <a:rPr kumimoji="0"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아이템 소개</a:t>
            </a:r>
            <a:endParaRPr kumimoji="0" lang="en-US" altLang="ko-KR" sz="2000" b="1" spc="-150" dirty="0">
              <a:solidFill>
                <a:schemeClr val="tx2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59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078" r="92358" b="80215"/>
          <a:stretch/>
        </p:blipFill>
        <p:spPr bwMode="auto">
          <a:xfrm>
            <a:off x="320621" y="325096"/>
            <a:ext cx="88024" cy="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2979250" y="2884725"/>
            <a:ext cx="31630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fontAlgn="base">
              <a:lnSpc>
                <a:spcPct val="200000"/>
              </a:lnSpc>
            </a:pPr>
            <a:r>
              <a:rPr lang="ko-KR" altLang="en-US" sz="1600" dirty="0" smtClean="0"/>
              <a:t>상세 소개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및 제품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이미지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010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02619" y="1234824"/>
            <a:ext cx="8399420" cy="303316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5978" y="995818"/>
            <a:ext cx="1282342" cy="478012"/>
          </a:xfrm>
          <a:prstGeom prst="roundRect">
            <a:avLst>
              <a:gd name="adj" fmla="val 2047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방식</a:t>
            </a:r>
            <a:endParaRPr lang="ko-KR" altLang="en-US" sz="20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89879" y="311910"/>
            <a:ext cx="28629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r>
              <a:rPr kumimoji="0"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Solution – </a:t>
            </a:r>
            <a:r>
              <a:rPr kumimoji="0"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아이템 차별</a:t>
            </a:r>
            <a:r>
              <a:rPr kumimoji="0"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성</a:t>
            </a:r>
            <a:endParaRPr kumimoji="0" lang="en-US" altLang="ko-KR" sz="2000" b="1" spc="-150" dirty="0">
              <a:solidFill>
                <a:schemeClr val="tx2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9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078" r="92358" b="80215"/>
          <a:stretch/>
        </p:blipFill>
        <p:spPr bwMode="auto">
          <a:xfrm>
            <a:off x="320621" y="325096"/>
            <a:ext cx="88024" cy="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3230923" y="2459019"/>
            <a:ext cx="26597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fontAlgn="base">
              <a:lnSpc>
                <a:spcPct val="200000"/>
              </a:lnSpc>
            </a:pPr>
            <a:r>
              <a:rPr lang="ko-KR" altLang="en-US" sz="1600" dirty="0" smtClean="0"/>
              <a:t>기존 제품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문제점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0567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619" y="1223249"/>
            <a:ext cx="8399420" cy="31963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5978" y="995818"/>
            <a:ext cx="1282342" cy="478012"/>
          </a:xfrm>
          <a:prstGeom prst="roundRect">
            <a:avLst>
              <a:gd name="adj" fmla="val 2047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방식</a:t>
            </a:r>
            <a:endParaRPr lang="ko-KR" altLang="en-US" sz="20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89879" y="311910"/>
            <a:ext cx="28629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r>
              <a:rPr kumimoji="0"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Solution – </a:t>
            </a:r>
            <a:r>
              <a:rPr kumimoji="0"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아이템 차별</a:t>
            </a:r>
            <a:r>
              <a:rPr kumimoji="0"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성</a:t>
            </a:r>
            <a:endParaRPr kumimoji="0" lang="en-US" altLang="ko-KR" sz="2000" b="1" spc="-150" dirty="0">
              <a:solidFill>
                <a:schemeClr val="tx2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9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078" r="92358" b="80215"/>
          <a:stretch/>
        </p:blipFill>
        <p:spPr bwMode="auto">
          <a:xfrm>
            <a:off x="320621" y="325096"/>
            <a:ext cx="88024" cy="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3246954" y="2459019"/>
            <a:ext cx="26276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fontAlgn="base">
              <a:lnSpc>
                <a:spcPct val="200000"/>
              </a:lnSpc>
            </a:pPr>
            <a:r>
              <a:rPr lang="ko-KR" altLang="en-US" sz="1600" dirty="0" smtClean="0"/>
              <a:t>우리 제품이 나와서 좋은 점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179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3"/>
          <p:cNvSpPr txBox="1">
            <a:spLocks/>
          </p:cNvSpPr>
          <p:nvPr/>
        </p:nvSpPr>
        <p:spPr bwMode="auto">
          <a:xfrm>
            <a:off x="489879" y="311910"/>
            <a:ext cx="50696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r>
              <a:rPr kumimoji="0"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Solution – </a:t>
            </a:r>
            <a:r>
              <a:rPr kumimoji="0"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아이템 </a:t>
            </a:r>
            <a:r>
              <a:rPr kumimoji="0"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차별성 </a:t>
            </a:r>
            <a:r>
              <a:rPr kumimoji="0"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kumimoji="0"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기술성</a:t>
            </a:r>
            <a:r>
              <a:rPr kumimoji="0"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kumimoji="0" lang="en-US" altLang="ko-KR" sz="2000" b="1" spc="-150" dirty="0">
              <a:solidFill>
                <a:schemeClr val="tx2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5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078" r="92358" b="80215"/>
          <a:stretch/>
        </p:blipFill>
        <p:spPr bwMode="auto">
          <a:xfrm>
            <a:off x="320621" y="325096"/>
            <a:ext cx="88024" cy="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44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3"/>
          <p:cNvSpPr txBox="1">
            <a:spLocks/>
          </p:cNvSpPr>
          <p:nvPr/>
        </p:nvSpPr>
        <p:spPr bwMode="auto">
          <a:xfrm>
            <a:off x="489879" y="311910"/>
            <a:ext cx="28629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r>
              <a:rPr kumimoji="0"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Solution – </a:t>
            </a:r>
            <a:r>
              <a:rPr kumimoji="0"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비즈니스 모델</a:t>
            </a:r>
            <a:endParaRPr kumimoji="0" lang="en-US" altLang="ko-KR" sz="2000" b="1" spc="-150" dirty="0">
              <a:solidFill>
                <a:schemeClr val="tx2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0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078" r="92358" b="80215"/>
          <a:stretch/>
        </p:blipFill>
        <p:spPr bwMode="auto">
          <a:xfrm>
            <a:off x="320621" y="325096"/>
            <a:ext cx="88024" cy="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22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4089</TotalTime>
  <Words>530</Words>
  <Application>Microsoft Office PowerPoint</Application>
  <PresentationFormat>화면 슬라이드 쇼(4:3)</PresentationFormat>
  <Paragraphs>224</Paragraphs>
  <Slides>21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kwater</dc:creator>
  <cp:lastModifiedBy>moomin</cp:lastModifiedBy>
  <cp:revision>349</cp:revision>
  <cp:lastPrinted>2017-02-26T12:26:49Z</cp:lastPrinted>
  <dcterms:created xsi:type="dcterms:W3CDTF">2017-02-20T01:09:03Z</dcterms:created>
  <dcterms:modified xsi:type="dcterms:W3CDTF">2018-11-01T14:42:31Z</dcterms:modified>
</cp:coreProperties>
</file>