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81" r:id="rId7"/>
    <p:sldId id="263" r:id="rId8"/>
    <p:sldId id="264" r:id="rId9"/>
    <p:sldId id="265" r:id="rId10"/>
    <p:sldId id="266" r:id="rId11"/>
    <p:sldId id="282" r:id="rId12"/>
    <p:sldId id="267" r:id="rId13"/>
    <p:sldId id="268" r:id="rId14"/>
    <p:sldId id="269" r:id="rId15"/>
    <p:sldId id="270" r:id="rId16"/>
    <p:sldId id="283" r:id="rId17"/>
    <p:sldId id="274" r:id="rId18"/>
    <p:sldId id="275" r:id="rId19"/>
    <p:sldId id="285" r:id="rId20"/>
    <p:sldId id="284" r:id="rId21"/>
    <p:sldId id="276" r:id="rId22"/>
    <p:sldId id="277" r:id="rId23"/>
    <p:sldId id="278" r:id="rId24"/>
    <p:sldId id="286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0D4E2-D77D-42B2-82A4-4F7B4D54FB4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E677-B297-4D34-82C3-F1A7F169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2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3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3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6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29D71743-C2A1-4879-9DD0-59870CEAA2E8}" type="datetimeFigureOut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4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3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75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1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5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9"/>
          <p:cNvSpPr>
            <a:spLocks noGrp="1"/>
          </p:cNvSpPr>
          <p:nvPr>
            <p:ph type="title"/>
          </p:nvPr>
        </p:nvSpPr>
        <p:spPr bwMode="auto">
          <a:xfrm>
            <a:off x="237392" y="836712"/>
            <a:ext cx="8669215" cy="11521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sz="5400" b="1" dirty="0">
                <a:latin typeface="+mn-ea"/>
                <a:ea typeface="+mn-ea"/>
              </a:rPr>
              <a:t>표    지</a:t>
            </a:r>
            <a:endParaRPr lang="ko-KR" altLang="en-US" sz="3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5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시장환경 분석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경쟁사분석</a:t>
            </a:r>
          </a:p>
        </p:txBody>
      </p:sp>
      <p:sp>
        <p:nvSpPr>
          <p:cNvPr id="22532" name="직사각형 7"/>
          <p:cNvSpPr>
            <a:spLocks noChangeArrowheads="1"/>
          </p:cNvSpPr>
          <p:nvPr/>
        </p:nvSpPr>
        <p:spPr bwMode="auto">
          <a:xfrm>
            <a:off x="611560" y="1358799"/>
            <a:ext cx="7920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시장에서 동종업계의 동향을 파악하고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경쟁사의 사업현황 등을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49900" y="2547937"/>
            <a:ext cx="2520280" cy="1514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긍정적인 업계 현황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706378"/>
            <a:ext cx="22990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동종업계 현황  </a:t>
            </a:r>
          </a:p>
        </p:txBody>
      </p:sp>
      <p:sp>
        <p:nvSpPr>
          <p:cNvPr id="12" name="오른쪽 화살표 11"/>
          <p:cNvSpPr/>
          <p:nvPr/>
        </p:nvSpPr>
        <p:spPr>
          <a:xfrm flipH="1">
            <a:off x="4070838" y="3028950"/>
            <a:ext cx="949569" cy="5524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36" name="직사각형 7"/>
          <p:cNvSpPr>
            <a:spLocks noChangeArrowheads="1"/>
          </p:cNvSpPr>
          <p:nvPr/>
        </p:nvSpPr>
        <p:spPr bwMode="auto">
          <a:xfrm>
            <a:off x="5283694" y="2890044"/>
            <a:ext cx="342020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sz="1600" i="1" dirty="0">
                <a:solidFill>
                  <a:srgbClr val="FF0000"/>
                </a:solidFill>
              </a:rPr>
              <a:t>전문 연구소의 연구동향 자료 </a:t>
            </a:r>
            <a:r>
              <a:rPr lang="en-US" altLang="ko-KR" sz="1600" i="1" dirty="0">
                <a:solidFill>
                  <a:srgbClr val="FF0000"/>
                </a:solidFill>
              </a:rPr>
              <a:t>or  </a:t>
            </a:r>
            <a:r>
              <a:rPr lang="ko-KR" altLang="en-US" sz="1600" i="1" dirty="0">
                <a:solidFill>
                  <a:srgbClr val="FF0000"/>
                </a:solidFill>
              </a:rPr>
              <a:t>언론 보도 자료 등을 스크랩하여</a:t>
            </a:r>
            <a:r>
              <a:rPr lang="en-US" altLang="ko-KR" sz="1600" i="1" dirty="0">
                <a:solidFill>
                  <a:srgbClr val="FF0000"/>
                </a:solidFill>
              </a:rPr>
              <a:t>, </a:t>
            </a:r>
            <a:r>
              <a:rPr lang="ko-KR" altLang="en-US" sz="1600" i="1" dirty="0">
                <a:solidFill>
                  <a:srgbClr val="FF0000"/>
                </a:solidFill>
              </a:rPr>
              <a:t>긍정적인 부분을 어필하도록 한다</a:t>
            </a:r>
            <a:r>
              <a:rPr lang="en-US" altLang="ko-KR" sz="1600" i="1" dirty="0">
                <a:solidFill>
                  <a:srgbClr val="FF0000"/>
                </a:solidFill>
              </a:rPr>
              <a:t>.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0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시장환경 분석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경쟁사분석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404664"/>
            <a:ext cx="195277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경쟁사 분석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91998"/>
              </p:ext>
            </p:extLst>
          </p:nvPr>
        </p:nvGraphicFramePr>
        <p:xfrm>
          <a:off x="1115616" y="1628800"/>
          <a:ext cx="6912768" cy="25671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비교항목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사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r>
                        <a:rPr lang="ko-KR" altLang="en-US" sz="1200" dirty="0"/>
                        <a:t>사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r>
                        <a:rPr lang="ko-KR" altLang="en-US" sz="1200" dirty="0"/>
                        <a:t>사</a:t>
                      </a:r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특징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소규모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대량화 불가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원자재 단가 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 rot="16200000" flipH="1">
            <a:off x="4124950" y="4448920"/>
            <a:ext cx="576065" cy="5524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76" name="직사각형 7"/>
          <p:cNvSpPr>
            <a:spLocks noChangeArrowheads="1"/>
          </p:cNvSpPr>
          <p:nvPr/>
        </p:nvSpPr>
        <p:spPr bwMode="auto">
          <a:xfrm>
            <a:off x="755576" y="1089029"/>
            <a:ext cx="6624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rgbClr val="FF0000"/>
                </a:solidFill>
              </a:rPr>
              <a:t>경쟁사나 경쟁 제품의  서비스를 도표를 통해 비교 분석 해보도록 한다</a:t>
            </a:r>
            <a:r>
              <a:rPr lang="en-US" altLang="ko-KR" sz="1600" i="1" dirty="0">
                <a:solidFill>
                  <a:srgbClr val="FF0000"/>
                </a:solidFill>
              </a:rPr>
              <a:t>.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74805"/>
              </p:ext>
            </p:extLst>
          </p:nvPr>
        </p:nvGraphicFramePr>
        <p:xfrm>
          <a:off x="1043608" y="5157192"/>
          <a:ext cx="7071784" cy="8640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6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65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자사제품</a:t>
                      </a:r>
                    </a:p>
                  </a:txBody>
                  <a:tcPr marL="84406" marR="84406" marT="45716" marB="4571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특징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96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시장환경 분석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SWOT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004" y="343393"/>
            <a:ext cx="12330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SWOT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3585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86" name="직사각형 48"/>
          <p:cNvSpPr>
            <a:spLocks noChangeArrowheads="1"/>
          </p:cNvSpPr>
          <p:nvPr/>
        </p:nvSpPr>
        <p:spPr bwMode="auto">
          <a:xfrm>
            <a:off x="1043608" y="1370014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작성 가능하시면 작성 이해가 안될 시 패스 하시면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361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611" name="직사각형 51"/>
          <p:cNvSpPr>
            <a:spLocks noChangeArrowheads="1"/>
          </p:cNvSpPr>
          <p:nvPr/>
        </p:nvSpPr>
        <p:spPr bwMode="auto">
          <a:xfrm>
            <a:off x="1822512" y="258910"/>
            <a:ext cx="6973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내부환경을 분석하여 강점과 약점을 발견하고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외부환경을 분석하여 기회와 위협을 찾아내어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이를 토대로 강점은 살리고 약점은 죽이고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기회는 활용하고 위협은 억제하는 마케팅 전략을 수립한다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46480"/>
              </p:ext>
            </p:extLst>
          </p:nvPr>
        </p:nvGraphicFramePr>
        <p:xfrm>
          <a:off x="1295637" y="1826822"/>
          <a:ext cx="6228693" cy="4626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04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S(</a:t>
                      </a:r>
                      <a:r>
                        <a:rPr lang="ko-KR" altLang="en-US" dirty="0"/>
                        <a:t>강점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W(</a:t>
                      </a:r>
                      <a:r>
                        <a:rPr lang="ko-KR" altLang="en-US" dirty="0"/>
                        <a:t>약점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</a:t>
                      </a:r>
                      <a:r>
                        <a:rPr lang="ko-KR" altLang="en-US" dirty="0"/>
                        <a:t>기회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 </a:t>
                      </a:r>
                      <a:r>
                        <a:rPr lang="ko-KR" altLang="en-US" dirty="0"/>
                        <a:t>분석 결과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 </a:t>
                      </a:r>
                      <a:r>
                        <a:rPr lang="ko-KR" altLang="en-US" dirty="0"/>
                        <a:t>분석 결과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T(</a:t>
                      </a:r>
                      <a:r>
                        <a:rPr lang="ko-KR" altLang="en-US" dirty="0"/>
                        <a:t>위협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분석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WT </a:t>
                      </a:r>
                      <a:r>
                        <a:rPr lang="ko-KR" altLang="en-US" dirty="0"/>
                        <a:t>분석 결과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 bwMode="auto">
          <a:xfrm>
            <a:off x="1295636" y="1892601"/>
            <a:ext cx="2052228" cy="142838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50000">
                <a:srgbClr val="B2B2B2"/>
              </a:gs>
              <a:gs pos="100000">
                <a:srgbClr val="FFFFFF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297712" y="189259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경영자원의</a:t>
            </a:r>
            <a:endParaRPr lang="en-US" altLang="ko-KR" sz="1400" dirty="0"/>
          </a:p>
          <a:p>
            <a:r>
              <a:rPr lang="ko-KR" altLang="en-US" sz="1400" dirty="0"/>
              <a:t>강점과 약점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2135" y="271734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시장의</a:t>
            </a:r>
            <a:endParaRPr lang="en-US" altLang="ko-KR" sz="1400" dirty="0"/>
          </a:p>
          <a:p>
            <a:r>
              <a:rPr lang="ko-KR" altLang="en-US" sz="1400" dirty="0"/>
              <a:t>기회와 위협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1345259" y="1844824"/>
            <a:ext cx="4135475" cy="29523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아래쪽 화살표 26"/>
          <p:cNvSpPr/>
          <p:nvPr/>
        </p:nvSpPr>
        <p:spPr bwMode="auto">
          <a:xfrm>
            <a:off x="4860032" y="3167437"/>
            <a:ext cx="360040" cy="360040"/>
          </a:xfrm>
          <a:prstGeom prst="downArrow">
            <a:avLst/>
          </a:prstGeom>
          <a:solidFill>
            <a:srgbClr val="0000FF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아래쪽 화살표 27"/>
          <p:cNvSpPr/>
          <p:nvPr/>
        </p:nvSpPr>
        <p:spPr bwMode="auto">
          <a:xfrm rot="16200000">
            <a:off x="3243321" y="3962131"/>
            <a:ext cx="360040" cy="360040"/>
          </a:xfrm>
          <a:prstGeom prst="downArrow">
            <a:avLst/>
          </a:prstGeom>
          <a:solidFill>
            <a:srgbClr val="0000FF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아래쪽 화살표 28"/>
          <p:cNvSpPr/>
          <p:nvPr/>
        </p:nvSpPr>
        <p:spPr bwMode="auto">
          <a:xfrm rot="5400000">
            <a:off x="5215658" y="3663569"/>
            <a:ext cx="360040" cy="972108"/>
          </a:xfrm>
          <a:prstGeom prst="downArrow">
            <a:avLst/>
          </a:prstGeom>
          <a:solidFill>
            <a:srgbClr val="0000FF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위로 굽은 화살표 29"/>
          <p:cNvSpPr/>
          <p:nvPr/>
        </p:nvSpPr>
        <p:spPr bwMode="auto">
          <a:xfrm rot="10800000" flipV="1">
            <a:off x="4649687" y="4581128"/>
            <a:ext cx="1080120" cy="799586"/>
          </a:xfrm>
          <a:prstGeom prst="bentUpArrow">
            <a:avLst>
              <a:gd name="adj1" fmla="val 25000"/>
              <a:gd name="adj2" fmla="val 25000"/>
              <a:gd name="adj3" fmla="val 22984"/>
            </a:avLst>
          </a:prstGeom>
          <a:solidFill>
            <a:srgbClr val="0000FF">
              <a:alpha val="6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25396" y="51497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녹아웃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8509" y="40036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녹아웃</a:t>
            </a:r>
          </a:p>
        </p:txBody>
      </p:sp>
    </p:spTree>
    <p:extLst>
      <p:ext uri="{BB962C8B-B14F-4D97-AF65-F5344CB8AC3E}">
        <p14:creationId xmlns:p14="http://schemas.microsoft.com/office/powerpoint/2010/main" val="155191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제품 및 서비스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주요 내용 및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5" y="942975"/>
            <a:ext cx="36711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제품 및 서비스의 주요 내용</a:t>
            </a:r>
          </a:p>
        </p:txBody>
      </p:sp>
      <p:sp>
        <p:nvSpPr>
          <p:cNvPr id="2458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9085" y="3971925"/>
            <a:ext cx="126028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특장점</a:t>
            </a:r>
          </a:p>
        </p:txBody>
      </p:sp>
      <p:sp>
        <p:nvSpPr>
          <p:cNvPr id="24584" name="직사각형 11"/>
          <p:cNvSpPr>
            <a:spLocks noChangeArrowheads="1"/>
          </p:cNvSpPr>
          <p:nvPr/>
        </p:nvSpPr>
        <p:spPr bwMode="auto">
          <a:xfrm>
            <a:off x="971600" y="1988840"/>
            <a:ext cx="7272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고객의 </a:t>
            </a:r>
            <a:r>
              <a:rPr lang="ko-KR" altLang="en-US" i="1" dirty="0" err="1">
                <a:solidFill>
                  <a:srgbClr val="FF0000"/>
                </a:solidFill>
              </a:rPr>
              <a:t>니즈는</a:t>
            </a:r>
            <a:r>
              <a:rPr lang="ko-KR" altLang="en-US" i="1" dirty="0">
                <a:solidFill>
                  <a:srgbClr val="FF0000"/>
                </a:solidFill>
              </a:rPr>
              <a:t> 무엇이고 그 </a:t>
            </a:r>
            <a:r>
              <a:rPr lang="ko-KR" altLang="en-US" i="1" dirty="0" err="1">
                <a:solidFill>
                  <a:srgbClr val="FF0000"/>
                </a:solidFill>
              </a:rPr>
              <a:t>니즈를</a:t>
            </a:r>
            <a:r>
              <a:rPr lang="ko-KR" altLang="en-US" i="1" dirty="0">
                <a:solidFill>
                  <a:srgbClr val="FF0000"/>
                </a:solidFill>
              </a:rPr>
              <a:t> 충족시키는 사업 아이디어를 구체화 시킨 제품 및 서비스에 대한 세부 내용 및 특징을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제품 및 서비스의 용도를 구체적으로 기술하고 핵심 보유 기술</a:t>
            </a:r>
            <a:r>
              <a:rPr lang="en-US" altLang="ko-KR" i="1" dirty="0">
                <a:solidFill>
                  <a:srgbClr val="FF0000"/>
                </a:solidFill>
              </a:rPr>
              <a:t>(</a:t>
            </a:r>
            <a:r>
              <a:rPr lang="ko-KR" altLang="en-US" i="1" dirty="0">
                <a:solidFill>
                  <a:srgbClr val="FF0000"/>
                </a:solidFill>
              </a:rPr>
              <a:t>역량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  <a:r>
              <a:rPr lang="ko-KR" altLang="en-US" i="1" dirty="0">
                <a:solidFill>
                  <a:srgbClr val="FF0000"/>
                </a:solidFill>
              </a:rPr>
              <a:t>에 대해 어필한다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0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제품 및 서비스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시스템 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5" y="942975"/>
            <a:ext cx="453361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제품 및 서비스의 개략도 </a:t>
            </a:r>
            <a:r>
              <a:rPr lang="en-US" altLang="ko-KR" sz="2000" b="1" dirty="0">
                <a:latin typeface="+mn-ea"/>
                <a:ea typeface="+mn-ea"/>
              </a:rPr>
              <a:t>or </a:t>
            </a:r>
            <a:r>
              <a:rPr lang="ko-KR" altLang="en-US" sz="2000" b="1" dirty="0">
                <a:latin typeface="+mn-ea"/>
                <a:ea typeface="+mn-ea"/>
              </a:rPr>
              <a:t>시스템</a:t>
            </a:r>
          </a:p>
        </p:txBody>
      </p:sp>
      <p:sp>
        <p:nvSpPr>
          <p:cNvPr id="25605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7" name="직사각형 9"/>
          <p:cNvSpPr>
            <a:spLocks noChangeArrowheads="1"/>
          </p:cNvSpPr>
          <p:nvPr/>
        </p:nvSpPr>
        <p:spPr bwMode="auto">
          <a:xfrm>
            <a:off x="1468315" y="1798639"/>
            <a:ext cx="54512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>
                <a:solidFill>
                  <a:srgbClr val="FF0000"/>
                </a:solidFill>
              </a:rPr>
              <a:t>최종 제품</a:t>
            </a:r>
            <a:r>
              <a:rPr lang="en-US" altLang="ko-KR" i="1">
                <a:solidFill>
                  <a:srgbClr val="FF0000"/>
                </a:solidFill>
              </a:rPr>
              <a:t>(</a:t>
            </a:r>
            <a:r>
              <a:rPr lang="ko-KR" altLang="en-US" i="1">
                <a:solidFill>
                  <a:srgbClr val="FF0000"/>
                </a:solidFill>
              </a:rPr>
              <a:t>서비스</a:t>
            </a:r>
            <a:r>
              <a:rPr lang="en-US" altLang="ko-KR" i="1">
                <a:solidFill>
                  <a:srgbClr val="FF0000"/>
                </a:solidFill>
              </a:rPr>
              <a:t>)</a:t>
            </a:r>
            <a:r>
              <a:rPr lang="ko-KR" altLang="en-US" i="1">
                <a:solidFill>
                  <a:srgbClr val="FF0000"/>
                </a:solidFill>
              </a:rPr>
              <a:t>의 시스템 구성도</a:t>
            </a:r>
            <a:r>
              <a:rPr lang="en-US" altLang="ko-KR" i="1">
                <a:solidFill>
                  <a:srgbClr val="FF0000"/>
                </a:solidFill>
              </a:rPr>
              <a:t>, </a:t>
            </a:r>
            <a:r>
              <a:rPr lang="ko-KR" altLang="en-US" i="1">
                <a:solidFill>
                  <a:srgbClr val="FF0000"/>
                </a:solidFill>
              </a:rPr>
              <a:t>구조</a:t>
            </a:r>
            <a:r>
              <a:rPr lang="en-US" altLang="ko-KR" i="1">
                <a:solidFill>
                  <a:srgbClr val="FF0000"/>
                </a:solidFill>
              </a:rPr>
              <a:t>, </a:t>
            </a:r>
            <a:r>
              <a:rPr lang="ko-KR" altLang="en-US" i="1">
                <a:solidFill>
                  <a:srgbClr val="FF0000"/>
                </a:solidFill>
              </a:rPr>
              <a:t>제품외관</a:t>
            </a:r>
            <a:r>
              <a:rPr lang="en-US" altLang="ko-KR" i="1">
                <a:solidFill>
                  <a:srgbClr val="FF0000"/>
                </a:solidFill>
              </a:rPr>
              <a:t>, </a:t>
            </a:r>
            <a:r>
              <a:rPr lang="ko-KR" altLang="en-US" i="1">
                <a:solidFill>
                  <a:srgbClr val="FF0000"/>
                </a:solidFill>
              </a:rPr>
              <a:t>서비스 흐름도 등을 그림</a:t>
            </a:r>
            <a:r>
              <a:rPr lang="en-US" altLang="ko-KR" i="1">
                <a:solidFill>
                  <a:srgbClr val="FF0000"/>
                </a:solidFill>
              </a:rPr>
              <a:t>, </a:t>
            </a:r>
            <a:r>
              <a:rPr lang="ko-KR" altLang="en-US" i="1">
                <a:solidFill>
                  <a:srgbClr val="FF0000"/>
                </a:solidFill>
              </a:rPr>
              <a:t>사진</a:t>
            </a:r>
            <a:r>
              <a:rPr lang="en-US" altLang="ko-KR" i="1">
                <a:solidFill>
                  <a:srgbClr val="FF0000"/>
                </a:solidFill>
              </a:rPr>
              <a:t>, </a:t>
            </a:r>
            <a:r>
              <a:rPr lang="ko-KR" altLang="en-US" i="1">
                <a:solidFill>
                  <a:srgbClr val="FF0000"/>
                </a:solidFill>
              </a:rPr>
              <a:t>도형 등으로 표현 및 약술한다</a:t>
            </a:r>
            <a:r>
              <a:rPr lang="en-US" altLang="ko-KR" i="1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9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제품 및 서비스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차별성과 경쟁력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5" y="942975"/>
            <a:ext cx="35814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제품 및 서비스의 판매전략</a:t>
            </a:r>
          </a:p>
        </p:txBody>
      </p:sp>
      <p:sp>
        <p:nvSpPr>
          <p:cNvPr id="26629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9085" y="4086225"/>
            <a:ext cx="33249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제품 및 서비스의 경쟁력</a:t>
            </a:r>
          </a:p>
        </p:txBody>
      </p:sp>
    </p:spTree>
    <p:extLst>
      <p:ext uri="{BB962C8B-B14F-4D97-AF65-F5344CB8AC3E}">
        <p14:creationId xmlns:p14="http://schemas.microsoft.com/office/powerpoint/2010/main" val="138215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제품 및 서비스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차별성과 경쟁력</a:t>
            </a:r>
          </a:p>
        </p:txBody>
      </p:sp>
      <p:sp>
        <p:nvSpPr>
          <p:cNvPr id="26629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511660" y="1844824"/>
            <a:ext cx="6116454" cy="4104456"/>
            <a:chOff x="795806" y="1592796"/>
            <a:chExt cx="6624736" cy="4464496"/>
          </a:xfrm>
        </p:grpSpPr>
        <p:cxnSp>
          <p:nvCxnSpPr>
            <p:cNvPr id="9" name="직선 화살표 연결선 8"/>
            <p:cNvCxnSpPr/>
            <p:nvPr/>
          </p:nvCxnSpPr>
          <p:spPr bwMode="auto">
            <a:xfrm>
              <a:off x="795806" y="3861048"/>
              <a:ext cx="6624736" cy="0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1" name="직선 화살표 연결선 10"/>
            <p:cNvCxnSpPr/>
            <p:nvPr/>
          </p:nvCxnSpPr>
          <p:spPr bwMode="auto">
            <a:xfrm>
              <a:off x="4175956" y="1592796"/>
              <a:ext cx="0" cy="446449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12" name="타원 11"/>
          <p:cNvSpPr/>
          <p:nvPr/>
        </p:nvSpPr>
        <p:spPr bwMode="auto">
          <a:xfrm>
            <a:off x="5760132" y="4604421"/>
            <a:ext cx="1224136" cy="10801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타 사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5195" y="1304764"/>
            <a:ext cx="1614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사용하기 쉽다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세일즈</a:t>
            </a:r>
            <a:r>
              <a:rPr lang="ko-KR" altLang="en-US" dirty="0">
                <a:solidFill>
                  <a:srgbClr val="FF0000"/>
                </a:solidFill>
              </a:rPr>
              <a:t> 포인트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5886" y="596165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5593" y="3969060"/>
            <a:ext cx="1614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저렴한 가격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세일즈</a:t>
            </a:r>
            <a:r>
              <a:rPr lang="ko-KR" altLang="en-US" dirty="0">
                <a:solidFill>
                  <a:srgbClr val="FF0000"/>
                </a:solidFill>
              </a:rPr>
              <a:t> 포인트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0212" y="3930152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높은 가격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 bwMode="auto">
          <a:xfrm>
            <a:off x="2645142" y="2388231"/>
            <a:ext cx="1224136" cy="1080120"/>
          </a:xfrm>
          <a:prstGeom prst="ellipse">
            <a:avLst/>
          </a:prstGeom>
          <a:solidFill>
            <a:srgbClr val="FFFF66"/>
          </a:solidFill>
          <a:ln w="254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자  사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151" y="539908"/>
            <a:ext cx="154561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en-US" altLang="ko-KR" sz="2000" b="1" dirty="0">
                <a:latin typeface="+mn-ea"/>
              </a:rPr>
              <a:t>STP </a:t>
            </a:r>
            <a:r>
              <a:rPr lang="ko-KR" altLang="en-US" sz="2000" b="1" dirty="0">
                <a:latin typeface="+mn-ea"/>
              </a:rPr>
              <a:t>분석</a:t>
            </a:r>
            <a:endParaRPr lang="ko-KR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881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6.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운영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사업 추진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5" y="942975"/>
            <a:ext cx="30684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단계별 사업 추진 계획</a:t>
            </a:r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75230"/>
              </p:ext>
            </p:extLst>
          </p:nvPr>
        </p:nvGraphicFramePr>
        <p:xfrm>
          <a:off x="1565031" y="1516064"/>
          <a:ext cx="6049108" cy="2384092"/>
        </p:xfrm>
        <a:graphic>
          <a:graphicData uri="http://schemas.openxmlformats.org/drawingml/2006/table">
            <a:tbl>
              <a:tblPr/>
              <a:tblGrid>
                <a:gridCol w="98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7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추진 내용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맑은 고딕"/>
                        </a:rPr>
                        <a:t>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a typeface="맑은 고딕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사업 추진 인력 구성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세부 사업 계획 및 사업 방향 재고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월 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a typeface="맑은 고딕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특허 계획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기계제작 완료</a:t>
                      </a: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월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~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a typeface="맑은 고딕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홈쇼핑진출</a:t>
                      </a: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월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~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해외 </a:t>
                      </a:r>
                      <a:r>
                        <a:rPr lang="ko-KR" altLang="en-US" sz="1000" kern="0" spc="0" dirty="0" err="1">
                          <a:solidFill>
                            <a:srgbClr val="FF0000"/>
                          </a:solidFill>
                          <a:ea typeface="맑은 고딕"/>
                        </a:rPr>
                        <a:t>고객사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 유치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글로벌 기업으로 도약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2018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월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~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57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58" name="직사각형 11"/>
          <p:cNvSpPr>
            <a:spLocks noChangeArrowheads="1"/>
          </p:cNvSpPr>
          <p:nvPr/>
        </p:nvSpPr>
        <p:spPr bwMode="auto">
          <a:xfrm>
            <a:off x="4334608" y="1081089"/>
            <a:ext cx="3943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ko-KR" altLang="en-US" i="1">
                <a:solidFill>
                  <a:srgbClr val="FF0000"/>
                </a:solidFill>
              </a:rPr>
              <a:t>단계별로 사업 추진계획을 수립한다</a:t>
            </a:r>
            <a:r>
              <a:rPr lang="en-US" altLang="ko-KR" i="1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085" y="4733925"/>
            <a:ext cx="31582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조직 및 인력 채용 계획</a:t>
            </a:r>
          </a:p>
        </p:txBody>
      </p:sp>
      <p:sp>
        <p:nvSpPr>
          <p:cNvPr id="30760" name="직사각형 13"/>
          <p:cNvSpPr>
            <a:spLocks noChangeArrowheads="1"/>
          </p:cNvSpPr>
          <p:nvPr/>
        </p:nvSpPr>
        <p:spPr bwMode="auto">
          <a:xfrm>
            <a:off x="827584" y="5589589"/>
            <a:ext cx="76328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회사소개 상의 조직 구성도와는 별개로 본 사업 프로젝트에 필요한 핵심 조직구성안을 별도로 작성하고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충원 인력 </a:t>
            </a:r>
            <a:r>
              <a:rPr lang="ko-KR" altLang="en-US" i="1" dirty="0" err="1">
                <a:solidFill>
                  <a:srgbClr val="FF0000"/>
                </a:solidFill>
              </a:rPr>
              <a:t>세팅</a:t>
            </a:r>
            <a:r>
              <a:rPr lang="ko-KR" altLang="en-US" i="1" dirty="0">
                <a:solidFill>
                  <a:srgbClr val="FF0000"/>
                </a:solidFill>
              </a:rPr>
              <a:t> 계획 등을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6.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운영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사업 세부 추진 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670384"/>
            <a:ext cx="30684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세부 사업 추진 일정표</a:t>
            </a:r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2" name="직사각형 10"/>
          <p:cNvSpPr>
            <a:spLocks noChangeArrowheads="1"/>
          </p:cNvSpPr>
          <p:nvPr/>
        </p:nvSpPr>
        <p:spPr bwMode="auto">
          <a:xfrm>
            <a:off x="3923928" y="476672"/>
            <a:ext cx="48093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각 </a:t>
            </a:r>
            <a:r>
              <a:rPr lang="ko-KR" altLang="en-US" i="1" dirty="0" err="1">
                <a:solidFill>
                  <a:srgbClr val="FF0000"/>
                </a:solidFill>
              </a:rPr>
              <a:t>시점별</a:t>
            </a:r>
            <a:r>
              <a:rPr lang="ko-KR" altLang="en-US" i="1" dirty="0">
                <a:solidFill>
                  <a:srgbClr val="FF0000"/>
                </a:solidFill>
              </a:rPr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Milestone</a:t>
            </a:r>
            <a:r>
              <a:rPr lang="ko-KR" altLang="en-US" i="1" dirty="0">
                <a:solidFill>
                  <a:srgbClr val="FF0000"/>
                </a:solidFill>
              </a:rPr>
              <a:t>을 고려하여 사업 추진을 위한 </a:t>
            </a:r>
            <a:r>
              <a:rPr lang="en-US" altLang="ko-KR" i="1" dirty="0">
                <a:solidFill>
                  <a:srgbClr val="FF0000"/>
                </a:solidFill>
              </a:rPr>
              <a:t>1</a:t>
            </a:r>
            <a:r>
              <a:rPr lang="ko-KR" altLang="en-US" i="1" dirty="0">
                <a:solidFill>
                  <a:srgbClr val="FF0000"/>
                </a:solidFill>
              </a:rPr>
              <a:t>개년 간 세부 액션 플랜을 작성한다</a:t>
            </a:r>
            <a:r>
              <a:rPr lang="en-US" altLang="ko-KR" i="1" dirty="0">
                <a:solidFill>
                  <a:srgbClr val="FF0000"/>
                </a:solidFill>
              </a:rPr>
              <a:t>. </a:t>
            </a:r>
            <a:r>
              <a:rPr lang="ko-KR" altLang="en-US" i="1" dirty="0">
                <a:solidFill>
                  <a:srgbClr val="FF0000"/>
                </a:solidFill>
              </a:rPr>
              <a:t>가능하다면 </a:t>
            </a:r>
            <a:r>
              <a:rPr lang="en-US" altLang="ko-KR" i="1" dirty="0">
                <a:solidFill>
                  <a:srgbClr val="FF0000"/>
                </a:solidFill>
              </a:rPr>
              <a:t>Task</a:t>
            </a:r>
            <a:r>
              <a:rPr lang="ko-KR" altLang="en-US" i="1" dirty="0">
                <a:solidFill>
                  <a:srgbClr val="FF0000"/>
                </a:solidFill>
              </a:rPr>
              <a:t>별로 세분화 하는 것이 좋다</a:t>
            </a:r>
            <a:r>
              <a:rPr lang="en-US" altLang="ko-KR" i="1" dirty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71129"/>
              </p:ext>
            </p:extLst>
          </p:nvPr>
        </p:nvGraphicFramePr>
        <p:xfrm>
          <a:off x="467544" y="1916832"/>
          <a:ext cx="8045895" cy="4525962"/>
        </p:xfrm>
        <a:graphic>
          <a:graphicData uri="http://schemas.openxmlformats.org/drawingml/2006/table">
            <a:tbl>
              <a:tblPr/>
              <a:tblGrid>
                <a:gridCol w="211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3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405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세부사업화내용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M1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M2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M3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M4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M5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M6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M7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M8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M9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M10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M11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M12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세부 시장조사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FF0000"/>
                          </a:solidFill>
                          <a:ea typeface="굴림"/>
                        </a:rPr>
                        <a:t>세부 사업기획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FF0000"/>
                          </a:solidFill>
                          <a:ea typeface="굴림"/>
                        </a:rPr>
                        <a:t>구성원 세팅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홈쇼핑진출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마케팅 계획 수립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마케팅</a:t>
                      </a:r>
                      <a:r>
                        <a:rPr lang="en-US" altLang="ko-KR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영업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사회적 고용 확대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해외 홍보 활동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920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89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0837000" descr="EMB0000429c5c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4" y="1340768"/>
            <a:ext cx="828983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670384"/>
            <a:ext cx="436690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세부 사업 추진 일정표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작성 사례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endParaRPr lang="ko-KR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67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44450"/>
            <a:ext cx="9144000" cy="793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200" b="1" dirty="0">
                <a:latin typeface="+mn-ea"/>
                <a:ea typeface="+mn-ea"/>
              </a:rPr>
              <a:t>목 차 </a:t>
            </a:r>
            <a:r>
              <a:rPr lang="en-US" altLang="ko-KR" sz="4200" b="1" dirty="0">
                <a:solidFill>
                  <a:schemeClr val="bg1"/>
                </a:solidFill>
                <a:latin typeface="+mn-ea"/>
                <a:ea typeface="+mn-ea"/>
              </a:rPr>
              <a:t>Index</a:t>
            </a:r>
            <a:endParaRPr lang="ko-KR" altLang="en-US" sz="4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17023" y="1371600"/>
            <a:ext cx="0" cy="449580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41" name="직사각형 6"/>
          <p:cNvSpPr>
            <a:spLocks noChangeArrowheads="1"/>
          </p:cNvSpPr>
          <p:nvPr/>
        </p:nvSpPr>
        <p:spPr bwMode="auto">
          <a:xfrm>
            <a:off x="4536831" y="1238251"/>
            <a:ext cx="4800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재무 계획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사업 추진 계획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향후 사업 추진 계획</a:t>
            </a:r>
            <a:br>
              <a:rPr lang="en-US" altLang="ko-KR" sz="2400" b="1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 및 위기대응</a:t>
            </a:r>
          </a:p>
          <a:p>
            <a:endParaRPr lang="en-US" altLang="ko-KR" sz="2400" b="1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별첨 자료</a:t>
            </a:r>
          </a:p>
        </p:txBody>
      </p:sp>
      <p:sp>
        <p:nvSpPr>
          <p:cNvPr id="14342" name="직사각형 9"/>
          <p:cNvSpPr>
            <a:spLocks noChangeArrowheads="1"/>
          </p:cNvSpPr>
          <p:nvPr/>
        </p:nvSpPr>
        <p:spPr bwMode="auto">
          <a:xfrm>
            <a:off x="685800" y="1227139"/>
            <a:ext cx="350813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사업 개요</a:t>
            </a:r>
            <a:endParaRPr lang="en-US" altLang="ko-KR" sz="2400" b="1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회사 개요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시장환경 분석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제품 및 서비스</a:t>
            </a:r>
            <a:br>
              <a:rPr lang="en-US" altLang="ko-KR" sz="2400" b="1">
                <a:latin typeface="맑은 고딕" pitchFamily="50" charset="-127"/>
                <a:ea typeface="맑은 고딕" pitchFamily="50" charset="-127"/>
              </a:rPr>
            </a:br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마케팅 계획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사업 운영 계획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47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6.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운영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사업 세부 추진 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670384"/>
            <a:ext cx="306846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향후 사업 추진 일정표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2000" b="1" dirty="0">
              <a:latin typeface="+mn-ea"/>
            </a:endParaRPr>
          </a:p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2" name="직사각형 10"/>
          <p:cNvSpPr>
            <a:spLocks noChangeArrowheads="1"/>
          </p:cNvSpPr>
          <p:nvPr/>
        </p:nvSpPr>
        <p:spPr bwMode="auto">
          <a:xfrm>
            <a:off x="3923928" y="476672"/>
            <a:ext cx="48093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각 </a:t>
            </a:r>
            <a:r>
              <a:rPr lang="ko-KR" altLang="en-US" i="1" dirty="0" err="1">
                <a:solidFill>
                  <a:srgbClr val="FF0000"/>
                </a:solidFill>
              </a:rPr>
              <a:t>시점별</a:t>
            </a:r>
            <a:r>
              <a:rPr lang="ko-KR" altLang="en-US" i="1" dirty="0">
                <a:solidFill>
                  <a:srgbClr val="FF0000"/>
                </a:solidFill>
              </a:rPr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Milestone</a:t>
            </a:r>
            <a:r>
              <a:rPr lang="ko-KR" altLang="en-US" i="1" dirty="0">
                <a:solidFill>
                  <a:srgbClr val="FF0000"/>
                </a:solidFill>
              </a:rPr>
              <a:t>을 고려하여 사업 추진을 위한 </a:t>
            </a:r>
            <a:r>
              <a:rPr lang="en-US" altLang="ko-KR" i="1" dirty="0">
                <a:solidFill>
                  <a:srgbClr val="FF0000"/>
                </a:solidFill>
              </a:rPr>
              <a:t>3</a:t>
            </a:r>
            <a:r>
              <a:rPr lang="ko-KR" altLang="en-US" i="1" dirty="0">
                <a:solidFill>
                  <a:srgbClr val="FF0000"/>
                </a:solidFill>
              </a:rPr>
              <a:t>개년 간 세부 액션 플랜을 작성한다</a:t>
            </a:r>
            <a:r>
              <a:rPr lang="en-US" altLang="ko-KR" i="1" dirty="0">
                <a:solidFill>
                  <a:srgbClr val="FF0000"/>
                </a:solidFill>
              </a:rPr>
              <a:t>. </a:t>
            </a:r>
            <a:r>
              <a:rPr lang="ko-KR" altLang="en-US" i="1" dirty="0">
                <a:solidFill>
                  <a:srgbClr val="FF0000"/>
                </a:solidFill>
              </a:rPr>
              <a:t>가능하다면 </a:t>
            </a:r>
            <a:r>
              <a:rPr lang="en-US" altLang="ko-KR" i="1" dirty="0">
                <a:solidFill>
                  <a:srgbClr val="FF0000"/>
                </a:solidFill>
              </a:rPr>
              <a:t>Task</a:t>
            </a:r>
            <a:r>
              <a:rPr lang="ko-KR" altLang="en-US" i="1" dirty="0">
                <a:solidFill>
                  <a:srgbClr val="FF0000"/>
                </a:solidFill>
              </a:rPr>
              <a:t>별로 세분화 하는 것이 좋다</a:t>
            </a:r>
            <a:r>
              <a:rPr lang="en-US" altLang="ko-KR" i="1" dirty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920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0898832" descr="EMB0000429c5c7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1585"/>
            <a:ext cx="792088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77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6.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운영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자금 조달 및 소요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31" y="228600"/>
            <a:ext cx="43636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소요 자금 내역 및 자금 조달 방법</a:t>
            </a:r>
          </a:p>
        </p:txBody>
      </p:sp>
      <p:sp>
        <p:nvSpPr>
          <p:cNvPr id="32773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5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6" name="직사각형 10"/>
          <p:cNvSpPr>
            <a:spLocks noChangeArrowheads="1"/>
          </p:cNvSpPr>
          <p:nvPr/>
        </p:nvSpPr>
        <p:spPr bwMode="auto">
          <a:xfrm>
            <a:off x="1259632" y="764704"/>
            <a:ext cx="6742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초기 사업 투자자금에 대한 세부 내역 및 조달 방법을 제시한다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69697"/>
              </p:ext>
            </p:extLst>
          </p:nvPr>
        </p:nvGraphicFramePr>
        <p:xfrm>
          <a:off x="1115616" y="1556792"/>
          <a:ext cx="6912768" cy="3918088"/>
        </p:xfrm>
        <a:graphic>
          <a:graphicData uri="http://schemas.openxmlformats.org/drawingml/2006/table">
            <a:tbl>
              <a:tblPr/>
              <a:tblGrid>
                <a:gridCol w="234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소요내용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비 고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5563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5563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5563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5563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합계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5563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자금조달방법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비 고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자 기 자 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latin typeface="굴림"/>
                        </a:rPr>
                        <a:t>70,000,000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금 융 차 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latin typeface="굴림"/>
                        </a:rPr>
                        <a:t>70,000,000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FF0000"/>
                          </a:solidFill>
                          <a:ea typeface="굴림"/>
                        </a:rPr>
                        <a:t>두두림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IR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투자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100,000,000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2017</a:t>
                      </a:r>
                      <a:r>
                        <a:rPr lang="en-US" altLang="ko-KR" sz="1400" kern="0" spc="0" baseline="0" dirty="0">
                          <a:solidFill>
                            <a:srgbClr val="FF0000"/>
                          </a:solidFill>
                          <a:ea typeface="굴림"/>
                        </a:rPr>
                        <a:t> </a:t>
                      </a:r>
                      <a:r>
                        <a:rPr lang="ko-KR" altLang="en-US" sz="1400" kern="0" spc="0" baseline="0" dirty="0">
                          <a:solidFill>
                            <a:srgbClr val="FF0000"/>
                          </a:solidFill>
                          <a:ea typeface="굴림"/>
                        </a:rPr>
                        <a:t>창업선도대학지원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50,000,000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합 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155,000,000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848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2879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8168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재무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525716" y="209550"/>
            <a:ext cx="5618285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제품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의 주요 수익모델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34" y="332656"/>
            <a:ext cx="22092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주요 수익 모델</a:t>
            </a:r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9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800" name="직사각형 10"/>
          <p:cNvSpPr>
            <a:spLocks noChangeArrowheads="1"/>
          </p:cNvSpPr>
          <p:nvPr/>
        </p:nvSpPr>
        <p:spPr bwMode="auto">
          <a:xfrm>
            <a:off x="1115616" y="1066604"/>
            <a:ext cx="7181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제품</a:t>
            </a:r>
            <a:r>
              <a:rPr lang="en-US" altLang="ko-KR" i="1" dirty="0">
                <a:solidFill>
                  <a:srgbClr val="FF0000"/>
                </a:solidFill>
              </a:rPr>
              <a:t>(</a:t>
            </a:r>
            <a:r>
              <a:rPr lang="ko-KR" altLang="en-US" i="1" dirty="0">
                <a:solidFill>
                  <a:srgbClr val="FF0000"/>
                </a:solidFill>
              </a:rPr>
              <a:t>서비스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  <a:r>
              <a:rPr lang="ko-KR" altLang="en-US" i="1" dirty="0">
                <a:solidFill>
                  <a:srgbClr val="FF0000"/>
                </a:solidFill>
              </a:rPr>
              <a:t>의 구체적인 수익 확보 내역을 수익 항목별로 정리한다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80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380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74371"/>
              </p:ext>
            </p:extLst>
          </p:nvPr>
        </p:nvGraphicFramePr>
        <p:xfrm>
          <a:off x="1187624" y="2564904"/>
          <a:ext cx="6840760" cy="3096344"/>
        </p:xfrm>
        <a:graphic>
          <a:graphicData uri="http://schemas.openxmlformats.org/drawingml/2006/table">
            <a:tbl>
              <a:tblPr/>
              <a:tblGrid>
                <a:gridCol w="142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수익 모델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a typeface="굴림"/>
                        </a:rPr>
                        <a:t>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a typeface="굴림"/>
                        </a:rPr>
                        <a:t>금액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a typeface="굴림"/>
                        </a:rPr>
                        <a:t>예상매출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a typeface="굴림"/>
                        </a:rPr>
                        <a:t>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교육</a:t>
                      </a: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원재료 판매</a:t>
                      </a: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0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수출</a:t>
                      </a: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6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30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3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재무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525716" y="209550"/>
            <a:ext cx="5618285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추정 손익계산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32656"/>
            <a:ext cx="23759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추정 손익계산서</a:t>
            </a:r>
          </a:p>
        </p:txBody>
      </p:sp>
      <p:sp>
        <p:nvSpPr>
          <p:cNvPr id="3482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3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4" name="직사각형 10"/>
          <p:cNvSpPr>
            <a:spLocks noChangeArrowheads="1"/>
          </p:cNvSpPr>
          <p:nvPr/>
        </p:nvSpPr>
        <p:spPr bwMode="auto">
          <a:xfrm>
            <a:off x="1115616" y="896423"/>
            <a:ext cx="6689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제품</a:t>
            </a:r>
            <a:r>
              <a:rPr lang="en-US" altLang="ko-KR" i="1" dirty="0">
                <a:solidFill>
                  <a:srgbClr val="FF0000"/>
                </a:solidFill>
              </a:rPr>
              <a:t>(</a:t>
            </a:r>
            <a:r>
              <a:rPr lang="ko-KR" altLang="en-US" i="1" dirty="0">
                <a:solidFill>
                  <a:srgbClr val="FF0000"/>
                </a:solidFill>
              </a:rPr>
              <a:t>서비스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  <a:r>
              <a:rPr lang="ko-KR" altLang="en-US" i="1" dirty="0">
                <a:solidFill>
                  <a:srgbClr val="FF0000"/>
                </a:solidFill>
              </a:rPr>
              <a:t>의 종목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업태에 맞게 추정 손익계산서를 작성한다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825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482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4827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76501"/>
              </p:ext>
            </p:extLst>
          </p:nvPr>
        </p:nvGraphicFramePr>
        <p:xfrm>
          <a:off x="1210408" y="1662113"/>
          <a:ext cx="6526822" cy="4675190"/>
        </p:xfrm>
        <a:graphic>
          <a:graphicData uri="http://schemas.openxmlformats.org/drawingml/2006/table">
            <a:tbl>
              <a:tblPr/>
              <a:tblGrid>
                <a:gridCol w="191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63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a typeface="굴림"/>
                        </a:rPr>
                        <a:t>계정명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금액 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구성비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30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매출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30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원가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3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매출원가 합계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3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매출이익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3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판관비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63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판매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관리비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합계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63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영업이익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89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0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7913077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8.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향후 사업 추진 및 위기 대응</a:t>
            </a: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8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5850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5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85" y="548680"/>
            <a:ext cx="36711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사업 위협 요소와 위기 대응</a:t>
            </a:r>
          </a:p>
        </p:txBody>
      </p:sp>
      <p:sp>
        <p:nvSpPr>
          <p:cNvPr id="35853" name="직사각형 16"/>
          <p:cNvSpPr>
            <a:spLocks noChangeArrowheads="1"/>
          </p:cNvSpPr>
          <p:nvPr/>
        </p:nvSpPr>
        <p:spPr bwMode="auto">
          <a:xfrm>
            <a:off x="860850" y="1052736"/>
            <a:ext cx="74888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초기 자금조달 문제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 err="1">
                <a:solidFill>
                  <a:srgbClr val="FF0000"/>
                </a:solidFill>
              </a:rPr>
              <a:t>경쟁점</a:t>
            </a:r>
            <a:r>
              <a:rPr lang="ko-KR" altLang="en-US" i="1" dirty="0">
                <a:solidFill>
                  <a:srgbClr val="FF0000"/>
                </a:solidFill>
              </a:rPr>
              <a:t> 진출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입지 불리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사회적 불안 요인 등 위협 요소들에 대한 위기 대응 방법을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770" y="3429000"/>
            <a:ext cx="184858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</a:rPr>
              <a:t>&lt;</a:t>
            </a:r>
            <a:r>
              <a:rPr lang="ko-KR" altLang="en-US" sz="2000" b="1" dirty="0">
                <a:latin typeface="+mn-ea"/>
              </a:rPr>
              <a:t>별 첨 자 </a:t>
            </a:r>
            <a:r>
              <a:rPr lang="ko-KR" altLang="en-US" sz="2000" b="1" dirty="0" err="1">
                <a:latin typeface="+mn-ea"/>
              </a:rPr>
              <a:t>료</a:t>
            </a:r>
            <a:r>
              <a:rPr lang="en-US" altLang="ko-KR" sz="2000" b="1" dirty="0">
                <a:latin typeface="+mn-ea"/>
              </a:rPr>
              <a:t>&gt;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827584" y="3934797"/>
            <a:ext cx="74888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각종 증명서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관련 자료 첨부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51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7" name="Rectangle 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1652954" y="2543176"/>
            <a:ext cx="65151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8800" dirty="0">
                <a:latin typeface="+mn-ea"/>
                <a:ea typeface="+mn-ea"/>
              </a:rPr>
              <a:t>감사합니다</a:t>
            </a:r>
            <a:r>
              <a:rPr lang="en-US" altLang="ko-KR" sz="8800" dirty="0">
                <a:latin typeface="+mn-ea"/>
                <a:ea typeface="+mn-ea"/>
              </a:rPr>
              <a:t>.</a:t>
            </a:r>
            <a:endParaRPr lang="ko-KR" altLang="en-US" sz="8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16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개요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83344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사업 배경 및 목적</a:t>
            </a:r>
          </a:p>
        </p:txBody>
      </p:sp>
      <p:sp>
        <p:nvSpPr>
          <p:cNvPr id="15365" name="직사각형 17"/>
          <p:cNvSpPr>
            <a:spLocks noChangeArrowheads="1"/>
          </p:cNvSpPr>
          <p:nvPr/>
        </p:nvSpPr>
        <p:spPr bwMode="auto">
          <a:xfrm>
            <a:off x="1749671" y="1916832"/>
            <a:ext cx="57237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사업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창업 동기 및 배경 등을 중심으로 약술 하고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사업 목적을 제시한다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</a:p>
          <a:p>
            <a:pPr marL="285750" indent="-285750" latinLnBrk="1">
              <a:buFontTx/>
              <a:buChar char="-"/>
            </a:pPr>
            <a:r>
              <a:rPr lang="ko-KR" altLang="en-US" i="1" dirty="0"/>
              <a:t>창업동기</a:t>
            </a:r>
            <a:endParaRPr lang="en-US" altLang="ko-KR" i="1" dirty="0"/>
          </a:p>
          <a:p>
            <a:pPr marL="285750" indent="-285750" latinLnBrk="1">
              <a:buFontTx/>
              <a:buChar char="-"/>
            </a:pPr>
            <a:r>
              <a:rPr lang="en-US" altLang="ko-KR" i="1" dirty="0"/>
              <a:t>PEST </a:t>
            </a:r>
            <a:r>
              <a:rPr lang="ko-KR" altLang="en-US" i="1" dirty="0"/>
              <a:t>분석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7877" y="1238250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사업 배경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7877" y="2971800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사업 목적</a:t>
            </a:r>
          </a:p>
        </p:txBody>
      </p:sp>
      <p:sp>
        <p:nvSpPr>
          <p:cNvPr id="15368" name="직사각형 20"/>
          <p:cNvSpPr>
            <a:spLocks noChangeArrowheads="1"/>
          </p:cNvSpPr>
          <p:nvPr/>
        </p:nvSpPr>
        <p:spPr bwMode="auto">
          <a:xfrm>
            <a:off x="5917224" y="3970339"/>
            <a:ext cx="1751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이미지 활용</a:t>
            </a:r>
          </a:p>
        </p:txBody>
      </p:sp>
    </p:spTree>
    <p:extLst>
      <p:ext uri="{BB962C8B-B14F-4D97-AF65-F5344CB8AC3E}">
        <p14:creationId xmlns:p14="http://schemas.microsoft.com/office/powerpoint/2010/main" val="315211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개요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006969" y="209550"/>
            <a:ext cx="6137031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제품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아이디어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개요 및 기대효과</a:t>
            </a:r>
          </a:p>
        </p:txBody>
      </p:sp>
      <p:sp>
        <p:nvSpPr>
          <p:cNvPr id="16388" name="직사각형 6"/>
          <p:cNvSpPr>
            <a:spLocks noChangeArrowheads="1"/>
          </p:cNvSpPr>
          <p:nvPr/>
        </p:nvSpPr>
        <p:spPr bwMode="auto">
          <a:xfrm>
            <a:off x="971600" y="1955276"/>
            <a:ext cx="5723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사업 아이디어 </a:t>
            </a:r>
            <a:r>
              <a:rPr lang="en-US" altLang="ko-KR" i="1" dirty="0">
                <a:solidFill>
                  <a:srgbClr val="FF0000"/>
                </a:solidFill>
              </a:rPr>
              <a:t>or </a:t>
            </a:r>
            <a:r>
              <a:rPr lang="ko-KR" altLang="en-US" i="1" dirty="0">
                <a:solidFill>
                  <a:srgbClr val="FF0000"/>
                </a:solidFill>
              </a:rPr>
              <a:t>제품의 핵심 내용을 </a:t>
            </a:r>
            <a:r>
              <a:rPr lang="ko-KR" altLang="en-US" i="1" dirty="0" err="1">
                <a:solidFill>
                  <a:srgbClr val="FF0000"/>
                </a:solidFill>
              </a:rPr>
              <a:t>특</a:t>
            </a:r>
            <a:r>
              <a:rPr lang="en-US" altLang="ko-KR" i="1" dirty="0">
                <a:solidFill>
                  <a:srgbClr val="FF0000"/>
                </a:solidFill>
              </a:rPr>
              <a:t>․</a:t>
            </a:r>
            <a:r>
              <a:rPr lang="ko-KR" altLang="en-US" i="1" dirty="0">
                <a:solidFill>
                  <a:srgbClr val="FF0000"/>
                </a:solidFill>
              </a:rPr>
              <a:t>장점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차별성 위주로 약술한다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877" y="1238250"/>
            <a:ext cx="28151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제품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아이디어</a:t>
            </a:r>
            <a:r>
              <a:rPr lang="en-US" altLang="ko-KR" sz="2000" b="1" dirty="0">
                <a:latin typeface="+mn-ea"/>
                <a:ea typeface="+mn-ea"/>
              </a:rPr>
              <a:t>) </a:t>
            </a:r>
            <a:r>
              <a:rPr lang="ko-KR" altLang="en-US" sz="2000" b="1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423" y="3762345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기대 효과</a:t>
            </a:r>
          </a:p>
        </p:txBody>
      </p:sp>
      <p:sp>
        <p:nvSpPr>
          <p:cNvPr id="16391" name="직사각형 9"/>
          <p:cNvSpPr>
            <a:spLocks noChangeArrowheads="1"/>
          </p:cNvSpPr>
          <p:nvPr/>
        </p:nvSpPr>
        <p:spPr bwMode="auto">
          <a:xfrm>
            <a:off x="1201167" y="4221088"/>
            <a:ext cx="60930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사업 계획서의 제출 용도 및 아이템의 특성에 따라 본 사업으로 인해 얻어질 수 있는 기대효과에 대해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수익성 측면과 공익성 측면을 강조하여 약술한다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92280" y="1122899"/>
            <a:ext cx="1800200" cy="1466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i="1" dirty="0">
                <a:solidFill>
                  <a:srgbClr val="FF0000"/>
                </a:solidFill>
              </a:rPr>
              <a:t>제품 </a:t>
            </a:r>
            <a:endParaRPr lang="en-US" altLang="ko-KR" i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i="1" dirty="0">
                <a:solidFill>
                  <a:srgbClr val="FF0000"/>
                </a:solidFill>
              </a:rPr>
              <a:t>(</a:t>
            </a:r>
            <a:r>
              <a:rPr lang="ko-KR" altLang="en-US" i="1" dirty="0">
                <a:solidFill>
                  <a:srgbClr val="FF0000"/>
                </a:solidFill>
              </a:rPr>
              <a:t>아이디어 관련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  <a:r>
              <a:rPr lang="ko-KR" altLang="en-US" i="1" dirty="0">
                <a:solidFill>
                  <a:srgbClr val="FF0000"/>
                </a:solidFill>
              </a:rPr>
              <a:t>이미지 삽입</a:t>
            </a:r>
          </a:p>
        </p:txBody>
      </p:sp>
    </p:spTree>
    <p:extLst>
      <p:ext uri="{BB962C8B-B14F-4D97-AF65-F5344CB8AC3E}">
        <p14:creationId xmlns:p14="http://schemas.microsoft.com/office/powerpoint/2010/main" val="226256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회사 개요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83344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회사 현황</a:t>
            </a:r>
          </a:p>
        </p:txBody>
      </p:sp>
      <p:sp>
        <p:nvSpPr>
          <p:cNvPr id="17412" name="직사각형 6"/>
          <p:cNvSpPr>
            <a:spLocks noChangeArrowheads="1"/>
          </p:cNvSpPr>
          <p:nvPr/>
        </p:nvSpPr>
        <p:spPr bwMode="auto">
          <a:xfrm>
            <a:off x="984739" y="2170114"/>
            <a:ext cx="7007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회사명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업종 및 업태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주요사업내용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회사 위치 등을 약술 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877" y="838140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회사 현황</a:t>
            </a:r>
          </a:p>
        </p:txBody>
      </p:sp>
      <p:sp>
        <p:nvSpPr>
          <p:cNvPr id="17414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56838" y="3038475"/>
            <a:ext cx="2535642" cy="300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i="1" dirty="0">
                <a:solidFill>
                  <a:srgbClr val="FF0000"/>
                </a:solidFill>
              </a:rPr>
              <a:t>회사 관련 이미지 삽입</a:t>
            </a:r>
          </a:p>
        </p:txBody>
      </p:sp>
    </p:spTree>
    <p:extLst>
      <p:ext uri="{BB962C8B-B14F-4D97-AF65-F5344CB8AC3E}">
        <p14:creationId xmlns:p14="http://schemas.microsoft.com/office/powerpoint/2010/main" val="299398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회사 개요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83344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조직 구성 및 핵심 역량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085" y="942975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핵심 역량</a:t>
            </a:r>
          </a:p>
        </p:txBody>
      </p:sp>
      <p:sp>
        <p:nvSpPr>
          <p:cNvPr id="18437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63121" y="4725144"/>
            <a:ext cx="6022731" cy="4143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FF0000"/>
                </a:solidFill>
              </a:rPr>
              <a:t>보유 역량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자격증 기타 등등 대표와 관련된 내용 작성</a:t>
            </a:r>
          </a:p>
        </p:txBody>
      </p:sp>
      <p:sp>
        <p:nvSpPr>
          <p:cNvPr id="18485" name="직사각형 71"/>
          <p:cNvSpPr>
            <a:spLocks noChangeArrowheads="1"/>
          </p:cNvSpPr>
          <p:nvPr/>
        </p:nvSpPr>
        <p:spPr bwMode="auto">
          <a:xfrm>
            <a:off x="4572000" y="895350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창업자의 전문성 사업 아이템과 관련된 이력 등을 중심으로 핵심 역량을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4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20551"/>
              </p:ext>
            </p:extLst>
          </p:nvPr>
        </p:nvGraphicFramePr>
        <p:xfrm>
          <a:off x="997927" y="1476375"/>
          <a:ext cx="7099788" cy="3840528"/>
        </p:xfrm>
        <a:graphic>
          <a:graphicData uri="http://schemas.openxmlformats.org/drawingml/2006/table">
            <a:tbl>
              <a:tblPr/>
              <a:tblGrid>
                <a:gridCol w="70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2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a typeface="맑은 고딕"/>
                        </a:rPr>
                        <a:t>성 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a typeface="맑은 고딕"/>
                        </a:rPr>
                        <a:t>학 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a typeface="맑은 고딕"/>
                        </a:rPr>
                        <a:t>주 요 경 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a typeface="맑은 고딕"/>
                        </a:rPr>
                        <a:t>담 당 업 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홍길동</a:t>
                      </a: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OO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대학교 졸업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게임 기획전문가 자격증 보유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예원대 게임 기획공모전 은상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05)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전주 게임엑스포 게임 기획공모전 우수상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06)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㈜ 게임러쉬 기획팀 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07.02 ~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08.08)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창업넷 창업교육과정 수료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11)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사업 총괄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게임 기획자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마케팅 총괄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5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홍길순</a:t>
                      </a: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OO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대학교 재학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정보처리기사 자격증 보유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게임 어플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(iPhone)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배틀 오목 메인 개발자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(’10)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게임 어플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(iPhone) Add Ten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메인 개발자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(’10)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게임 어플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(iPhone)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마을 지킴이 메인 개발자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(’10)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메인 프로그래머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6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홍길자</a:t>
                      </a: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현재</a:t>
                      </a:r>
                      <a:br>
                        <a:rPr lang="en-US" altLang="ko-KR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OO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대학교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학년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예원대 스토리보드 공모전 우수상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05)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전주영상진흥원 스마트폰과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SNS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비즈니스 기획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 교육 수료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10)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한국 콘텐츠아카데미 게임 캐릭터 디자인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과정 수료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11)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한국 콘텐츠아카데미 배경그래픽 과정 수료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11)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캐릭터 디자이너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0" name="직사각형 5"/>
          <p:cNvSpPr>
            <a:spLocks noChangeArrowheads="1"/>
          </p:cNvSpPr>
          <p:nvPr/>
        </p:nvSpPr>
        <p:spPr bwMode="auto">
          <a:xfrm>
            <a:off x="4355976" y="434630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사업 아이템과 관련된 이력 등을 중심으로 조직원의 핵심 역량을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회사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85" y="942975"/>
            <a:ext cx="21194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구성원의 약력</a:t>
            </a:r>
          </a:p>
        </p:txBody>
      </p:sp>
      <p:sp>
        <p:nvSpPr>
          <p:cNvPr id="19494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3608" y="6093296"/>
            <a:ext cx="6022731" cy="4143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FF0000"/>
                </a:solidFill>
              </a:rPr>
              <a:t>보유 역량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외부 자문의원 명시</a:t>
            </a:r>
          </a:p>
        </p:txBody>
      </p:sp>
    </p:spTree>
    <p:extLst>
      <p:ext uri="{BB962C8B-B14F-4D97-AF65-F5344CB8AC3E}">
        <p14:creationId xmlns:p14="http://schemas.microsoft.com/office/powerpoint/2010/main" val="260189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회사 개요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83344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활용 가능 자원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5" y="942975"/>
            <a:ext cx="27222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3. </a:t>
            </a:r>
            <a:r>
              <a:rPr lang="ko-KR" altLang="en-US" sz="2000" b="1" dirty="0">
                <a:latin typeface="+mn-ea"/>
                <a:ea typeface="+mn-ea"/>
              </a:rPr>
              <a:t>활용 가능 네트워크</a:t>
            </a:r>
          </a:p>
        </p:txBody>
      </p:sp>
      <p:sp>
        <p:nvSpPr>
          <p:cNvPr id="20485" name="직사각형 7"/>
          <p:cNvSpPr>
            <a:spLocks noChangeArrowheads="1"/>
          </p:cNvSpPr>
          <p:nvPr/>
        </p:nvSpPr>
        <p:spPr bwMode="auto">
          <a:xfrm>
            <a:off x="1043608" y="2276872"/>
            <a:ext cx="6742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 err="1">
                <a:solidFill>
                  <a:srgbClr val="FF0000"/>
                </a:solidFill>
              </a:rPr>
              <a:t>제휴사</a:t>
            </a:r>
            <a:r>
              <a:rPr lang="ko-KR" altLang="en-US" i="1" dirty="0">
                <a:solidFill>
                  <a:srgbClr val="FF0000"/>
                </a:solidFill>
              </a:rPr>
              <a:t> 소개 및 네트워크 등을 통한 활용 가능 자원을 어필한다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5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시장환경 분석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시장 규모와 전망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85" y="620688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시장 규모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642" y="3501008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시장 전망</a:t>
            </a:r>
          </a:p>
        </p:txBody>
      </p:sp>
      <p:sp>
        <p:nvSpPr>
          <p:cNvPr id="21510" name="직사각형 11"/>
          <p:cNvSpPr>
            <a:spLocks noChangeArrowheads="1"/>
          </p:cNvSpPr>
          <p:nvPr/>
        </p:nvSpPr>
        <p:spPr bwMode="auto">
          <a:xfrm>
            <a:off x="755576" y="1484784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각종 자료를 수집하여 시장 규모를 파악하고 향후 시장에서의 위치 및 </a:t>
            </a:r>
            <a:r>
              <a:rPr lang="en-US" altLang="ko-KR" i="1" dirty="0">
                <a:solidFill>
                  <a:srgbClr val="FF0000"/>
                </a:solidFill>
              </a:rPr>
              <a:t>Market Share</a:t>
            </a:r>
            <a:r>
              <a:rPr lang="ko-KR" altLang="en-US" i="1" dirty="0">
                <a:solidFill>
                  <a:srgbClr val="FF0000"/>
                </a:solidFill>
              </a:rPr>
              <a:t>에 대한 전망을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708920"/>
            <a:ext cx="6159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i="1" dirty="0"/>
              <a:t>신문기사</a:t>
            </a:r>
            <a:r>
              <a:rPr lang="en-US" altLang="ko-KR" i="1" dirty="0"/>
              <a:t>,  </a:t>
            </a:r>
            <a:r>
              <a:rPr lang="ko-KR" altLang="en-US" i="1" dirty="0"/>
              <a:t>기타 잡지</a:t>
            </a:r>
            <a:r>
              <a:rPr lang="en-US" altLang="ko-KR" i="1" dirty="0"/>
              <a:t>,  </a:t>
            </a:r>
            <a:r>
              <a:rPr lang="ko-KR" altLang="en-US" i="1" dirty="0"/>
              <a:t>타사 홈페이지 등이 자료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666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1253</Words>
  <Application>Microsoft Office PowerPoint</Application>
  <PresentationFormat>화면 슬라이드 쇼(4:3)</PresentationFormat>
  <Paragraphs>288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굴림</vt:lpstr>
      <vt:lpstr>Arial</vt:lpstr>
      <vt:lpstr>맑은 고딕</vt:lpstr>
      <vt:lpstr>Office 테마</vt:lpstr>
      <vt:lpstr>표    지</vt:lpstr>
      <vt:lpstr>목 차 Index</vt:lpstr>
      <vt:lpstr> 1. 사업 개요</vt:lpstr>
      <vt:lpstr> 1. 사업 개요</vt:lpstr>
      <vt:lpstr> 2. 회사 개요</vt:lpstr>
      <vt:lpstr> 2. 회사 개요</vt:lpstr>
      <vt:lpstr> 2. 회사 개요</vt:lpstr>
      <vt:lpstr> 2. 회사 개요</vt:lpstr>
      <vt:lpstr> 3. 시장환경 분석</vt:lpstr>
      <vt:lpstr> 3. 시장환경 분석</vt:lpstr>
      <vt:lpstr> 3. 시장환경 분석</vt:lpstr>
      <vt:lpstr> 3. 시장환경 분석</vt:lpstr>
      <vt:lpstr> 4. 제품 및 서비스</vt:lpstr>
      <vt:lpstr> 4. 제품 및 서비스</vt:lpstr>
      <vt:lpstr> 4. 제품 및 서비스</vt:lpstr>
      <vt:lpstr> 4. 제품 및 서비스</vt:lpstr>
      <vt:lpstr> 6. 사업 운영 계획</vt:lpstr>
      <vt:lpstr> 6. 사업 운영 계획</vt:lpstr>
      <vt:lpstr>PowerPoint 프레젠테이션</vt:lpstr>
      <vt:lpstr> 6. 사업 운영 계획</vt:lpstr>
      <vt:lpstr> 6. 사업 운영 계획</vt:lpstr>
      <vt:lpstr> 7. 재무 계획</vt:lpstr>
      <vt:lpstr> 7. 재무 계획</vt:lpstr>
      <vt:lpstr> 8. 향후 사업 추진 및 위기 대응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이상우</cp:lastModifiedBy>
  <cp:revision>53</cp:revision>
  <dcterms:created xsi:type="dcterms:W3CDTF">2016-07-28T13:14:10Z</dcterms:created>
  <dcterms:modified xsi:type="dcterms:W3CDTF">2018-11-01T12:23:37Z</dcterms:modified>
</cp:coreProperties>
</file>