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7" r:id="rId4"/>
    <p:sldId id="267" r:id="rId5"/>
    <p:sldId id="268" r:id="rId6"/>
    <p:sldId id="279" r:id="rId7"/>
    <p:sldId id="289" r:id="rId8"/>
    <p:sldId id="280" r:id="rId9"/>
    <p:sldId id="283" r:id="rId10"/>
    <p:sldId id="297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8B"/>
    <a:srgbClr val="001545"/>
    <a:srgbClr val="00216C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5059" autoAdjust="0"/>
  </p:normalViewPr>
  <p:slideViewPr>
    <p:cSldViewPr snapToGrid="0">
      <p:cViewPr varScale="1">
        <p:scale>
          <a:sx n="108" d="100"/>
          <a:sy n="108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11-02T14:10:31.741"/>
    </inkml:context>
    <inkml:brush xml:id="br0">
      <inkml:brushProperty name="width" value="0.33333" units="cm"/>
      <inkml:brushProperty name="height" value="0.66667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71 0,'26'0'188,"2"0"-173,-1 0-15,-1 0 0,1 0 0,1 0 16,-2 0-16,1 0 0,1 0 0,-2-28 0,1 28 16,1 0-16,-2 0 0,1 0 0,1 0 93,-2 0-77,1 0-16,0 0 0,0 0 16,0 0-16,0 0 0,0 0 0,0 0 0,0 0 15,-1 0-15,2 0 16,-1 0 46,-1 0-62,2 0 16,-1 0 0,-1 0-16,2 0 15,-2 0-15,1 0 16,0 0 78,0 0-94,0 0 15,0 0 1,0 0-16,0 0 0,0 0 16,0 0 77,0 0-93,0 0 16,-1 0-16,2 0 0,-1 0 16,-1 0-16,-26 28 31,28-28 109,-1 0-77,-1 0-63,2 0 16,-1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11-02T14:10:48.025"/>
    </inkml:context>
    <inkml:brush xml:id="br0">
      <inkml:brushProperty name="width" value="0.33333" units="cm"/>
      <inkml:brushProperty name="height" value="0.66667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0-1 0,'27'0'234,"0"0"-125,0 0-77,0 0-17,-1 0-15,2 0 16,-1 0-16,-1 0 0,2 0 0,-1 0 15,-1 0 251,1 0-266,1 0 16,-2 0-16,1 0 0,1 0 15,-2 0-15,1 0 16,0 0 78,0 0-94,0 0 15,0 0-15,-1 0 0,2 0 0,-1 0 0,-1 0 16,2 0-16,-2 0 0,1 0 0,0 0 0,0 0 203,0 0-187,0 0-16,0 0 15,0 0-15,-27 27 0,27-27 16,-1 0 109,2 0-109,-1 0-16,-1 0 0,2 0 218,-1 0-171,-27 29-16,26-29-31,1 0 16,1 0 0,-2 0 406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31710"/>
            <a:ext cx="3703782" cy="83127"/>
          </a:xfrm>
          <a:prstGeom prst="rect">
            <a:avLst/>
          </a:prstGeom>
          <a:solidFill>
            <a:srgbClr val="002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703782" y="6631710"/>
            <a:ext cx="3703782" cy="83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407564" y="6631710"/>
            <a:ext cx="3703782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7362A7-6CC3-435D-8AD6-790DCDB90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776" t="3396" r="43047" b="90414"/>
          <a:stretch/>
        </p:blipFill>
        <p:spPr>
          <a:xfrm>
            <a:off x="11277600" y="6007785"/>
            <a:ext cx="766619" cy="78556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5236" y="708406"/>
            <a:ext cx="11453092" cy="21267"/>
          </a:xfrm>
          <a:prstGeom prst="line">
            <a:avLst/>
          </a:prstGeom>
          <a:ln w="57150">
            <a:solidFill>
              <a:srgbClr val="00154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95858" y="551863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 </a:t>
            </a:r>
            <a:r>
              <a:rPr lang="en-US" altLang="ko-KR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상 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540327" y="1563363"/>
            <a:ext cx="8266546" cy="2124364"/>
          </a:xfrm>
          <a:prstGeom prst="rect">
            <a:avLst/>
          </a:prstGeom>
          <a:solidFill>
            <a:srgbClr val="30318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946" y="2625545"/>
            <a:ext cx="711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장애인의 사고를 지켜주는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IOT KIT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362A7-6CC3-435D-8AD6-790DCDB90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76" t="3396" r="43047" b="90414"/>
          <a:stretch/>
        </p:blipFill>
        <p:spPr>
          <a:xfrm>
            <a:off x="645273" y="1839985"/>
            <a:ext cx="823309" cy="785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4982" y="604982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외 김기태 정서윤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이다빈</a:t>
            </a:r>
            <a:r>
              <a:rPr lang="ko-KR" altLang="en-US" dirty="0"/>
              <a:t> </a:t>
            </a:r>
            <a:r>
              <a:rPr lang="ko-KR" altLang="en-US" dirty="0" err="1"/>
              <a:t>우건희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0803" y="4267200"/>
            <a:ext cx="997527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290258" y="4100945"/>
            <a:ext cx="332510" cy="332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617822" y="4100945"/>
            <a:ext cx="332510" cy="332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261895" y="4100945"/>
            <a:ext cx="332510" cy="332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466913" y="4100945"/>
            <a:ext cx="332510" cy="3325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6912" y="4618182"/>
            <a:ext cx="821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2019                                  2020                      2020                                             2023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951B2B-C9A2-4755-B466-2ED24E34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68" y="1646061"/>
            <a:ext cx="1833170" cy="1833168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B951B2B-C9A2-4755-B466-2ED24E34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32" y="1692940"/>
            <a:ext cx="1833170" cy="1833168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C01CF0D-317E-43CF-8442-1330F5348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58" y="1692940"/>
            <a:ext cx="1833170" cy="1833170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580015B-481C-4253-A1F4-A38BCBF3E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294" y="1646067"/>
            <a:ext cx="1833170" cy="1833162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직선 연결선 6"/>
          <p:cNvCxnSpPr>
            <a:stCxn id="4" idx="7"/>
          </p:cNvCxnSpPr>
          <p:nvPr/>
        </p:nvCxnSpPr>
        <p:spPr>
          <a:xfrm flipV="1">
            <a:off x="1574073" y="3433747"/>
            <a:ext cx="722949" cy="71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8" idx="0"/>
          </p:cNvCxnSpPr>
          <p:nvPr/>
        </p:nvCxnSpPr>
        <p:spPr>
          <a:xfrm flipV="1">
            <a:off x="3784077" y="3432142"/>
            <a:ext cx="600546" cy="668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0"/>
            <a:endCxn id="24" idx="3"/>
          </p:cNvCxnSpPr>
          <p:nvPr/>
        </p:nvCxnSpPr>
        <p:spPr>
          <a:xfrm flipV="1">
            <a:off x="5428150" y="3257648"/>
            <a:ext cx="876570" cy="8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7"/>
          </p:cNvCxnSpPr>
          <p:nvPr/>
        </p:nvCxnSpPr>
        <p:spPr>
          <a:xfrm flipV="1">
            <a:off x="8750728" y="2964873"/>
            <a:ext cx="1286366" cy="118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7776" y="34093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5848" y="28551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11496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3637" y="1385454"/>
            <a:ext cx="2473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300" dirty="0">
                <a:latin typeface="Bauhaus 93" panose="04030905020B02020C02" pitchFamily="82" charset="0"/>
              </a:rPr>
              <a:t>E.O.D</a:t>
            </a:r>
            <a:endParaRPr lang="ko-KR" altLang="en-US" sz="6000" spc="300" dirty="0">
              <a:latin typeface="Bauhaus 93" panose="04030905020B02020C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8725" y="2216451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atin typeface="Bauhaus 93" panose="04030905020B02020C02" pitchFamily="82" charset="0"/>
              </a:rPr>
              <a:t>Thank you</a:t>
            </a:r>
            <a:endParaRPr lang="ko-KR" altLang="en-US" spc="300" dirty="0">
              <a:latin typeface="Bauhaus 93" panose="04030905020B02020C02" pitchFamily="82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74182" y="4313382"/>
            <a:ext cx="3435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28000" y="6077527"/>
            <a:ext cx="3435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F7362A7-6CC3-435D-8AD6-790DCDB90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76" t="3396" r="43047" b="90414"/>
          <a:stretch/>
        </p:blipFill>
        <p:spPr>
          <a:xfrm>
            <a:off x="8274509" y="4407351"/>
            <a:ext cx="766619" cy="7855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23251" y="1607125"/>
            <a:ext cx="4025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모두가</a:t>
            </a:r>
            <a:r>
              <a:rPr lang="en-US" altLang="ko-KR" sz="1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안전하고 행복한 세상</a:t>
            </a:r>
            <a:endParaRPr lang="en-US" altLang="ko-KR" sz="16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장애인과 노약자가 존중 받는 세상</a:t>
            </a:r>
            <a:endParaRPr lang="en-US" altLang="ko-KR" sz="16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닥터 윌이 해내겠습니다</a:t>
            </a:r>
            <a:r>
              <a:rPr lang="en-US" altLang="ko-KR" sz="16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ko-KR" altLang="en-US" sz="16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28291" y="1597890"/>
            <a:ext cx="0" cy="987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0086" y="446459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이상우 김기태</a:t>
            </a:r>
            <a:r>
              <a:rPr lang="en-US" altLang="ko-KR" dirty="0"/>
              <a:t> </a:t>
            </a:r>
            <a:r>
              <a:rPr lang="ko-KR" altLang="en-US" dirty="0"/>
              <a:t>정서윤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이다빈</a:t>
            </a:r>
            <a:r>
              <a:rPr lang="ko-KR" altLang="en-US" dirty="0"/>
              <a:t> </a:t>
            </a:r>
            <a:r>
              <a:rPr lang="ko-KR" altLang="en-US" dirty="0" err="1"/>
              <a:t>우건희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591638" y="5522784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 이상우 </a:t>
            </a:r>
            <a:r>
              <a:rPr lang="en-US" altLang="ko-KR" dirty="0"/>
              <a:t>010.5003.4508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8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2346" y="0"/>
            <a:ext cx="2294270" cy="6858000"/>
          </a:xfrm>
          <a:prstGeom prst="rect">
            <a:avLst/>
          </a:prstGeom>
          <a:solidFill>
            <a:srgbClr val="30318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3910" y="539342"/>
            <a:ext cx="1715074" cy="82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 차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596466" y="2488435"/>
            <a:ext cx="83384" cy="30718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DE56A7-3DA9-4496-8682-2315770AFB7D}"/>
              </a:ext>
            </a:extLst>
          </p:cNvPr>
          <p:cNvGrpSpPr/>
          <p:nvPr/>
        </p:nvGrpSpPr>
        <p:grpSpPr>
          <a:xfrm>
            <a:off x="4016399" y="1478051"/>
            <a:ext cx="2430283" cy="4367825"/>
            <a:chOff x="3945954" y="1815403"/>
            <a:chExt cx="2430283" cy="43678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8F3075-5D8C-4F13-97BD-DD6846B62E7A}"/>
                </a:ext>
              </a:extLst>
            </p:cNvPr>
            <p:cNvGrpSpPr/>
            <p:nvPr/>
          </p:nvGrpSpPr>
          <p:grpSpPr>
            <a:xfrm>
              <a:off x="3945954" y="1815403"/>
              <a:ext cx="2430283" cy="3721617"/>
              <a:chOff x="3706248" y="1815403"/>
              <a:chExt cx="2430283" cy="372161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713635" y="1815403"/>
                <a:ext cx="584507" cy="4616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01</a:t>
                </a:r>
                <a:endPara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415605" y="1832050"/>
                <a:ext cx="1083951" cy="46166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팀  소개</a:t>
                </a:r>
                <a:endParaRPr lang="en-US" altLang="ko-KR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06248" y="3140891"/>
                <a:ext cx="584507" cy="4616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03</a:t>
                </a:r>
                <a:endPara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326420" y="3120627"/>
                <a:ext cx="1287532" cy="46166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시장 분석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6249" y="3787649"/>
                <a:ext cx="584507" cy="4616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04</a:t>
                </a:r>
                <a:endPara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326952" y="3749987"/>
                <a:ext cx="1287532" cy="46166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제품 소개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15463" y="2462163"/>
                <a:ext cx="584507" cy="4616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02</a:t>
                </a:r>
                <a:endPara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61975" y="2466507"/>
                <a:ext cx="1287532" cy="46166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사업 배경</a:t>
                </a:r>
                <a:endParaRPr lang="en-US" altLang="ko-KR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13635" y="4416891"/>
                <a:ext cx="584507" cy="4616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05</a:t>
                </a:r>
                <a:endPara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310315" y="4433960"/>
                <a:ext cx="1287532" cy="46166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제품 작동</a:t>
                </a:r>
                <a:endParaRPr lang="en-US" altLang="ko-KR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29740" y="5058286"/>
                <a:ext cx="584507" cy="4616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06</a:t>
                </a:r>
                <a:endPara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326420" y="5075355"/>
                <a:ext cx="1810111" cy="461665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비즈니스 모델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90F05B-D81E-4EDE-8929-A8B19B941DCD}"/>
                </a:ext>
              </a:extLst>
            </p:cNvPr>
            <p:cNvSpPr txBox="1"/>
            <p:nvPr/>
          </p:nvSpPr>
          <p:spPr>
            <a:xfrm>
              <a:off x="3969446" y="5721563"/>
              <a:ext cx="584507" cy="4616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07</a:t>
              </a:r>
              <a:endPara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946E9-36FE-4E60-B663-FB2D4844CB07}"/>
                </a:ext>
              </a:extLst>
            </p:cNvPr>
            <p:cNvSpPr/>
            <p:nvPr/>
          </p:nvSpPr>
          <p:spPr>
            <a:xfrm>
              <a:off x="4530461" y="5721563"/>
              <a:ext cx="1518364" cy="461665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향 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1496290"/>
            <a:ext cx="11778578" cy="420336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6F3C7-7D91-4B10-9394-779A8D32DBDC}"/>
              </a:ext>
            </a:extLst>
          </p:cNvPr>
          <p:cNvSpPr txBox="1"/>
          <p:nvPr/>
        </p:nvSpPr>
        <p:spPr>
          <a:xfrm>
            <a:off x="1028117" y="190932"/>
            <a:ext cx="1210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A86F70-B4ED-49A8-8D83-996B95BC18E9}"/>
              </a:ext>
            </a:extLst>
          </p:cNvPr>
          <p:cNvGrpSpPr/>
          <p:nvPr/>
        </p:nvGrpSpPr>
        <p:grpSpPr>
          <a:xfrm>
            <a:off x="1297582" y="1765668"/>
            <a:ext cx="2910773" cy="2120123"/>
            <a:chOff x="550961" y="1718941"/>
            <a:chExt cx="2910773" cy="21201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B67C5-D099-43D4-AA29-DD86D62E9CD7}"/>
                </a:ext>
              </a:extLst>
            </p:cNvPr>
            <p:cNvSpPr txBox="1"/>
            <p:nvPr/>
          </p:nvSpPr>
          <p:spPr>
            <a:xfrm>
              <a:off x="550961" y="171894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팀장 이상우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6BB3BE2-B67C-47BE-9603-A8CC5DCC11AD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786120-BEA3-4524-B544-A6DD7F6F64EE}"/>
                </a:ext>
              </a:extLst>
            </p:cNvPr>
            <p:cNvSpPr txBox="1"/>
            <p:nvPr/>
          </p:nvSpPr>
          <p:spPr>
            <a:xfrm>
              <a:off x="587229" y="2269404"/>
              <a:ext cx="287450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컴퓨터공학과 재학</a:t>
              </a:r>
              <a:endParaRPr lang="en-US" altLang="ko-KR" sz="12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다수 로봇 대회 출전 및 </a:t>
              </a:r>
              <a:r>
                <a:rPr lang="en-US" altLang="ko-KR" sz="1200" dirty="0"/>
                <a:t>WRO </a:t>
              </a:r>
              <a:r>
                <a:rPr lang="ko-KR" altLang="en-US" sz="1200" dirty="0"/>
                <a:t>국가대표</a:t>
              </a:r>
              <a:endParaRPr lang="en-US" altLang="ko-KR" sz="12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200" dirty="0"/>
                <a:t>C, JAVA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200" dirty="0"/>
                <a:t>Lab View</a:t>
              </a:r>
              <a:r>
                <a:rPr lang="ko-KR" altLang="en-US" sz="1200" dirty="0"/>
                <a:t> 프로그래밍 가능</a:t>
              </a:r>
              <a:endPara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C20B77-A593-458F-B438-032150A67E94}"/>
              </a:ext>
            </a:extLst>
          </p:cNvPr>
          <p:cNvGrpSpPr/>
          <p:nvPr/>
        </p:nvGrpSpPr>
        <p:grpSpPr>
          <a:xfrm>
            <a:off x="5102170" y="1762615"/>
            <a:ext cx="2558112" cy="2304789"/>
            <a:chOff x="550961" y="1718941"/>
            <a:chExt cx="2558112" cy="23047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FA881-99B4-419D-B463-841570B68C9A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개발팀장 김기태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8F7A6A2-8B12-42CE-A58F-F7D749AD1A39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3EFCC0-EF5F-4086-BF0F-841701517630}"/>
                </a:ext>
              </a:extLst>
            </p:cNvPr>
            <p:cNvSpPr txBox="1"/>
            <p:nvPr/>
          </p:nvSpPr>
          <p:spPr>
            <a:xfrm>
              <a:off x="587229" y="2269404"/>
              <a:ext cx="252184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컴퓨터공학과 재학</a:t>
              </a: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네트워크 관리사 자격증 소지</a:t>
              </a: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프로그램 개발 동아리 활동</a:t>
              </a: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안드로이드 프로그램 제작 경험</a:t>
              </a: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DF992B-6E7B-4210-82CA-898FF5435F7A}"/>
              </a:ext>
            </a:extLst>
          </p:cNvPr>
          <p:cNvGrpSpPr/>
          <p:nvPr/>
        </p:nvGrpSpPr>
        <p:grpSpPr>
          <a:xfrm>
            <a:off x="8699373" y="2567403"/>
            <a:ext cx="2250336" cy="1935458"/>
            <a:chOff x="550961" y="1718941"/>
            <a:chExt cx="2250336" cy="19354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116139-7E6B-4185-8CD4-A407DB7A52F5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개발팀원 </a:t>
              </a:r>
              <a:r>
                <a:rPr lang="ko-KR" altLang="en-US" b="1" dirty="0" err="1"/>
                <a:t>우건희</a:t>
              </a:r>
              <a:endParaRPr lang="ko-KR" altLang="en-US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FE35F44-B92D-40A5-A320-CAF2EC52082B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CD6F80-4328-4025-BB11-E24F5DE7358A}"/>
                </a:ext>
              </a:extLst>
            </p:cNvPr>
            <p:cNvSpPr txBox="1"/>
            <p:nvPr/>
          </p:nvSpPr>
          <p:spPr>
            <a:xfrm>
              <a:off x="587229" y="2269404"/>
              <a:ext cx="221406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ko-KR" altLang="en-US" sz="1200" dirty="0"/>
                <a:t>컴퓨터공학과 재학</a:t>
              </a:r>
              <a:endParaRPr lang="en-US" altLang="ko-KR" sz="1200" dirty="0"/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endParaRPr lang="en-US" altLang="ko-KR" sz="1200" dirty="0"/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ko-KR" altLang="en-US" sz="1200" dirty="0"/>
                <a:t>프로그램 개발 동아리 활동</a:t>
              </a:r>
              <a:endParaRPr lang="en-US" altLang="ko-KR" sz="1200" dirty="0"/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endParaRPr lang="en-US" altLang="ko-KR" sz="1200" dirty="0"/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en-US" altLang="ko-KR" sz="1200" dirty="0"/>
                <a:t>C, JAVA </a:t>
              </a:r>
              <a:r>
                <a:rPr lang="ko-KR" altLang="en-US" sz="1200" dirty="0"/>
                <a:t>프로그래밍 가능</a:t>
              </a:r>
            </a:p>
            <a:p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19E71FB-2637-4CB4-9553-B56A47B9D15E}"/>
              </a:ext>
            </a:extLst>
          </p:cNvPr>
          <p:cNvGrpSpPr/>
          <p:nvPr/>
        </p:nvGrpSpPr>
        <p:grpSpPr>
          <a:xfrm>
            <a:off x="1297582" y="4318195"/>
            <a:ext cx="3282670" cy="1381460"/>
            <a:chOff x="550961" y="1718941"/>
            <a:chExt cx="3282670" cy="13814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80E3CF-91C0-4A4A-9FE8-7086FB78DD03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기획팀원 </a:t>
              </a:r>
              <a:r>
                <a:rPr lang="ko-KR" altLang="en-US" b="1" dirty="0" err="1"/>
                <a:t>이다빈</a:t>
              </a:r>
              <a:endParaRPr lang="ko-KR" altLang="en-US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0C18F3-2BBA-442C-928A-476D933FFD63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50C223-D177-444E-BEE8-3E0D6E69DEFC}"/>
                </a:ext>
              </a:extLst>
            </p:cNvPr>
            <p:cNvSpPr txBox="1"/>
            <p:nvPr/>
          </p:nvSpPr>
          <p:spPr>
            <a:xfrm>
              <a:off x="587229" y="2269404"/>
              <a:ext cx="3246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금융재무학과 재학</a:t>
              </a:r>
              <a:endParaRPr lang="en-US" altLang="ko-KR" sz="12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고령 친화 관련 창업동아리에서 활동 경험</a:t>
              </a: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25DC15A-56C3-4AFC-A06E-FCB52330FD96}"/>
              </a:ext>
            </a:extLst>
          </p:cNvPr>
          <p:cNvGrpSpPr/>
          <p:nvPr/>
        </p:nvGrpSpPr>
        <p:grpSpPr>
          <a:xfrm>
            <a:off x="5170755" y="4318195"/>
            <a:ext cx="1898624" cy="827462"/>
            <a:chOff x="550961" y="1718941"/>
            <a:chExt cx="1898624" cy="82746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1F6783-6C2F-4563-8C59-5ADBEF6F72AF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기획팀장 정서윤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8F33DC6-AB9F-4C25-9F7A-E9F3B1B457EC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518A73-DBA3-480F-81AB-B404C26674F9}"/>
                </a:ext>
              </a:extLst>
            </p:cNvPr>
            <p:cNvSpPr txBox="1"/>
            <p:nvPr/>
          </p:nvSpPr>
          <p:spPr>
            <a:xfrm>
              <a:off x="587229" y="2269404"/>
              <a:ext cx="1451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200" dirty="0"/>
                <a:t>경영학과 재학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8057" y="264018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15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000" dirty="0">
              <a:solidFill>
                <a:srgbClr val="00154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6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40" y="2363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사업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057" y="26401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15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4000" dirty="0">
              <a:solidFill>
                <a:srgbClr val="0015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3" y="971904"/>
            <a:ext cx="5289350" cy="5133332"/>
          </a:xfrm>
          <a:prstGeom prst="rect">
            <a:avLst/>
          </a:prstGeom>
          <a:ln w="38100"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77" y="971904"/>
            <a:ext cx="5116698" cy="50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073165" y="812800"/>
            <a:ext cx="8934108" cy="5340081"/>
            <a:chOff x="3073165" y="1352631"/>
            <a:chExt cx="8509236" cy="4800250"/>
          </a:xfrm>
        </p:grpSpPr>
        <p:pic>
          <p:nvPicPr>
            <p:cNvPr id="11" name="_x249983472" descr="EMB00001a94416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165" y="1352631"/>
              <a:ext cx="8509236" cy="48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/>
                <p14:cNvContentPartPr/>
                <p14:nvPr/>
              </p14:nvContentPartPr>
              <p14:xfrm>
                <a:off x="10917447" y="2452487"/>
                <a:ext cx="490320" cy="23400"/>
              </p14:xfrm>
            </p:contentPart>
          </mc:Choice>
          <mc:Fallback xmlns="">
            <p:pic>
              <p:nvPicPr>
                <p:cNvPr id="6" name="잉크 5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60186" y="2343937"/>
                  <a:ext cx="604842" cy="240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/>
                <p14:cNvContentPartPr/>
                <p14:nvPr/>
              </p14:nvContentPartPr>
              <p14:xfrm>
                <a:off x="10963527" y="3408647"/>
                <a:ext cx="425160" cy="19080"/>
              </p14:xfrm>
            </p:contentPart>
          </mc:Choice>
          <mc:Fallback xmlns="">
            <p:pic>
              <p:nvPicPr>
                <p:cNvPr id="12" name="잉크 11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06268" y="3300958"/>
                  <a:ext cx="539679" cy="23445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006763" y="25094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시장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57" y="26401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57" y="2669309"/>
            <a:ext cx="6705923" cy="36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1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32CDA22-0771-4BE3-B201-ACA7DB59DAE7}"/>
              </a:ext>
            </a:extLst>
          </p:cNvPr>
          <p:cNvSpPr/>
          <p:nvPr/>
        </p:nvSpPr>
        <p:spPr>
          <a:xfrm>
            <a:off x="3014736" y="4660622"/>
            <a:ext cx="1200426" cy="1187798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665858-625B-4AFD-BC00-6B58D8567116}"/>
              </a:ext>
            </a:extLst>
          </p:cNvPr>
          <p:cNvSpPr/>
          <p:nvPr/>
        </p:nvSpPr>
        <p:spPr>
          <a:xfrm>
            <a:off x="5218765" y="3364836"/>
            <a:ext cx="1518363" cy="1534463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Dr.</a:t>
            </a:r>
          </a:p>
          <a:p>
            <a:pPr algn="ctr"/>
            <a:r>
              <a:rPr lang="en-US" altLang="ko-KR" sz="2000" b="1" dirty="0"/>
              <a:t>Will</a:t>
            </a:r>
            <a:endParaRPr lang="ko-KR" altLang="en-US" sz="20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62D4EE-73E6-4BEE-BFF0-D9FD5ABDBAE3}"/>
              </a:ext>
            </a:extLst>
          </p:cNvPr>
          <p:cNvSpPr/>
          <p:nvPr/>
        </p:nvSpPr>
        <p:spPr>
          <a:xfrm>
            <a:off x="7787755" y="4669263"/>
            <a:ext cx="1200426" cy="1187798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보호자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FB1B20-D3C3-45C2-A42C-15B9ACC6BBFC}"/>
              </a:ext>
            </a:extLst>
          </p:cNvPr>
          <p:cNvSpPr/>
          <p:nvPr/>
        </p:nvSpPr>
        <p:spPr>
          <a:xfrm>
            <a:off x="5346845" y="1832692"/>
            <a:ext cx="1200426" cy="11877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109F91-A65B-470E-AB27-11FB1BBDB66F}"/>
              </a:ext>
            </a:extLst>
          </p:cNvPr>
          <p:cNvCxnSpPr/>
          <p:nvPr/>
        </p:nvCxnSpPr>
        <p:spPr>
          <a:xfrm flipV="1">
            <a:off x="3692153" y="2533460"/>
            <a:ext cx="1612744" cy="2104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B3DDD-E5CB-4A3C-9DFD-D22ACCFF4E28}"/>
              </a:ext>
            </a:extLst>
          </p:cNvPr>
          <p:cNvSpPr txBox="1"/>
          <p:nvPr/>
        </p:nvSpPr>
        <p:spPr>
          <a:xfrm>
            <a:off x="3096040" y="322969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위급상황발생신호송출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8641AF-29D7-4250-BDA1-EBA075A8D5AC}"/>
              </a:ext>
            </a:extLst>
          </p:cNvPr>
          <p:cNvCxnSpPr/>
          <p:nvPr/>
        </p:nvCxnSpPr>
        <p:spPr>
          <a:xfrm>
            <a:off x="6566591" y="2556333"/>
            <a:ext cx="1725122" cy="2104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FF6F8B-C09E-4605-8A02-BF231F92578D}"/>
              </a:ext>
            </a:extLst>
          </p:cNvPr>
          <p:cNvSpPr txBox="1"/>
          <p:nvPr/>
        </p:nvSpPr>
        <p:spPr>
          <a:xfrm>
            <a:off x="7699196" y="314681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위급상황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알람발송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(Google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지도기반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상황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AE67F7-758C-4F51-BB97-CAB360988977}"/>
              </a:ext>
            </a:extLst>
          </p:cNvPr>
          <p:cNvCxnSpPr/>
          <p:nvPr/>
        </p:nvCxnSpPr>
        <p:spPr>
          <a:xfrm flipH="1">
            <a:off x="4309014" y="5255512"/>
            <a:ext cx="3337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288C27-6D7E-4108-9016-20F984A0C7ED}"/>
              </a:ext>
            </a:extLst>
          </p:cNvPr>
          <p:cNvSpPr txBox="1"/>
          <p:nvPr/>
        </p:nvSpPr>
        <p:spPr>
          <a:xfrm>
            <a:off x="5322931" y="118856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GPS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등의 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시스템을 통한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위급상황 판단 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FD3CFE-B371-4E44-A49D-4563FBE96EDC}"/>
              </a:ext>
            </a:extLst>
          </p:cNvPr>
          <p:cNvSpPr txBox="1"/>
          <p:nvPr/>
        </p:nvSpPr>
        <p:spPr>
          <a:xfrm>
            <a:off x="5322931" y="5330867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전화를 통한 확인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전화불통 등 상황발생시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119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등에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신고 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C9F99-7570-41F6-B1CE-A53F40A005AC}"/>
              </a:ext>
            </a:extLst>
          </p:cNvPr>
          <p:cNvSpPr txBox="1"/>
          <p:nvPr/>
        </p:nvSpPr>
        <p:spPr>
          <a:xfrm>
            <a:off x="2728956" y="31835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97E65-1095-4739-A5F3-E015558A61FC}"/>
              </a:ext>
            </a:extLst>
          </p:cNvPr>
          <p:cNvSpPr txBox="1"/>
          <p:nvPr/>
        </p:nvSpPr>
        <p:spPr>
          <a:xfrm>
            <a:off x="4907433" y="1318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A9D91-270D-4738-9AB8-70BFBED4010B}"/>
              </a:ext>
            </a:extLst>
          </p:cNvPr>
          <p:cNvSpPr txBox="1"/>
          <p:nvPr/>
        </p:nvSpPr>
        <p:spPr>
          <a:xfrm>
            <a:off x="7368302" y="3175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BDCA9-CCFD-43D0-9A52-DE75E3F2C08B}"/>
              </a:ext>
            </a:extLst>
          </p:cNvPr>
          <p:cNvSpPr txBox="1"/>
          <p:nvPr/>
        </p:nvSpPr>
        <p:spPr>
          <a:xfrm>
            <a:off x="4942421" y="5396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5999" y="264018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제품 소개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9447" y="26401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1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005848" y="28551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제품 작동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296" y="285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59" y="801255"/>
            <a:ext cx="3026829" cy="5135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801255"/>
            <a:ext cx="2998086" cy="513541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71304" y="3288145"/>
            <a:ext cx="914391" cy="6188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3" y="1607127"/>
            <a:ext cx="3136936" cy="3980872"/>
          </a:xfrm>
          <a:prstGeom prst="rect">
            <a:avLst/>
          </a:prstGeom>
        </p:spPr>
      </p:pic>
      <p:sp>
        <p:nvSpPr>
          <p:cNvPr id="37" name="오른쪽 화살표 36"/>
          <p:cNvSpPr/>
          <p:nvPr/>
        </p:nvSpPr>
        <p:spPr>
          <a:xfrm>
            <a:off x="3623745" y="3288145"/>
            <a:ext cx="914391" cy="6188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7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69296" y="285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301F86-FA81-4426-A65E-7884F7F9A1B2}"/>
              </a:ext>
            </a:extLst>
          </p:cNvPr>
          <p:cNvSpPr/>
          <p:nvPr/>
        </p:nvSpPr>
        <p:spPr>
          <a:xfrm>
            <a:off x="5221681" y="1329906"/>
            <a:ext cx="1217901" cy="1182383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Dr.</a:t>
            </a:r>
          </a:p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Will</a:t>
            </a:r>
            <a:endParaRPr lang="ko-KR" altLang="en-US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E670-D981-46C1-8E99-D4D90409F21E}"/>
              </a:ext>
            </a:extLst>
          </p:cNvPr>
          <p:cNvSpPr/>
          <p:nvPr/>
        </p:nvSpPr>
        <p:spPr>
          <a:xfrm>
            <a:off x="2382976" y="1329905"/>
            <a:ext cx="1217901" cy="1182383"/>
          </a:xfrm>
          <a:prstGeom prst="ellipse">
            <a:avLst/>
          </a:prstGeom>
          <a:solidFill>
            <a:srgbClr val="00216C"/>
          </a:solidFill>
          <a:ln w="12700">
            <a:solidFill>
              <a:srgbClr val="001545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C096DC-3418-4623-9B3E-459E53FFF9CD}"/>
              </a:ext>
            </a:extLst>
          </p:cNvPr>
          <p:cNvSpPr/>
          <p:nvPr/>
        </p:nvSpPr>
        <p:spPr>
          <a:xfrm>
            <a:off x="8060386" y="1329904"/>
            <a:ext cx="1217901" cy="1182383"/>
          </a:xfrm>
          <a:prstGeom prst="ellipse">
            <a:avLst/>
          </a:prstGeom>
          <a:solidFill>
            <a:srgbClr val="00216C"/>
          </a:solidFill>
          <a:ln w="12700">
            <a:solidFill>
              <a:srgbClr val="001545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보호자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AD24CD-9A68-4352-A48A-08085C643858}"/>
              </a:ext>
            </a:extLst>
          </p:cNvPr>
          <p:cNvSpPr/>
          <p:nvPr/>
        </p:nvSpPr>
        <p:spPr>
          <a:xfrm>
            <a:off x="3536875" y="4537376"/>
            <a:ext cx="1217901" cy="118238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교통정보</a:t>
            </a:r>
            <a:endParaRPr lang="en-US" altLang="ko-KR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휠체어</a:t>
            </a:r>
            <a:endParaRPr lang="en-US" altLang="ko-KR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이동가능정보</a:t>
            </a:r>
            <a:endParaRPr lang="en-US" altLang="ko-KR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2F86B9-BC52-4F3F-A300-DC8ADC834F6B}"/>
              </a:ext>
            </a:extLst>
          </p:cNvPr>
          <p:cNvSpPr/>
          <p:nvPr/>
        </p:nvSpPr>
        <p:spPr>
          <a:xfrm>
            <a:off x="4886527" y="4537376"/>
            <a:ext cx="1217901" cy="118238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장애인</a:t>
            </a:r>
            <a:endParaRPr lang="en-US" altLang="ko-KR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모임정보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D2EA70-5B84-4503-A2F2-FAB1C7D00EFD}"/>
              </a:ext>
            </a:extLst>
          </p:cNvPr>
          <p:cNvSpPr/>
          <p:nvPr/>
        </p:nvSpPr>
        <p:spPr>
          <a:xfrm>
            <a:off x="6228753" y="4526479"/>
            <a:ext cx="1217901" cy="118238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식당정보</a:t>
            </a:r>
            <a:endParaRPr lang="ko-KR" altLang="en-US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731F31-45A5-4B81-83A2-7DC6A38287E4}"/>
              </a:ext>
            </a:extLst>
          </p:cNvPr>
          <p:cNvSpPr/>
          <p:nvPr/>
        </p:nvSpPr>
        <p:spPr>
          <a:xfrm>
            <a:off x="7598891" y="4545362"/>
            <a:ext cx="1217901" cy="118238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건강정보</a:t>
            </a:r>
            <a:endParaRPr lang="ko-KR" altLang="en-US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E7C3F5-EE12-4AAD-AAC1-B3B1060191BD}"/>
              </a:ext>
            </a:extLst>
          </p:cNvPr>
          <p:cNvSpPr/>
          <p:nvPr/>
        </p:nvSpPr>
        <p:spPr>
          <a:xfrm>
            <a:off x="8941311" y="4545362"/>
            <a:ext cx="1217901" cy="118238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장비정보</a:t>
            </a:r>
            <a:endParaRPr lang="ko-KR" altLang="en-US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151E2D-10D1-4275-8B22-A5D46C6183C0}"/>
              </a:ext>
            </a:extLst>
          </p:cNvPr>
          <p:cNvSpPr/>
          <p:nvPr/>
        </p:nvSpPr>
        <p:spPr>
          <a:xfrm>
            <a:off x="2166737" y="4537376"/>
            <a:ext cx="1217901" cy="118238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</a:t>
            </a:r>
            <a:endParaRPr lang="en-US" altLang="ko-KR" sz="13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3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장비정보</a:t>
            </a:r>
          </a:p>
        </p:txBody>
      </p: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id="{1DDE628B-D5DC-4AB2-BF42-16EB8016CA02}"/>
              </a:ext>
            </a:extLst>
          </p:cNvPr>
          <p:cNvSpPr/>
          <p:nvPr/>
        </p:nvSpPr>
        <p:spPr>
          <a:xfrm>
            <a:off x="1708727" y="4243543"/>
            <a:ext cx="8601425" cy="1748254"/>
          </a:xfrm>
          <a:prstGeom prst="roundRect">
            <a:avLst>
              <a:gd name="adj" fmla="val 18252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751721-D48C-4A5B-A271-1C8177476A1B}"/>
              </a:ext>
            </a:extLst>
          </p:cNvPr>
          <p:cNvCxnSpPr>
            <a:stCxn id="3" idx="2"/>
          </p:cNvCxnSpPr>
          <p:nvPr/>
        </p:nvCxnSpPr>
        <p:spPr>
          <a:xfrm>
            <a:off x="5830631" y="3100094"/>
            <a:ext cx="0" cy="8290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9EF743-084E-48F5-BFE9-88FF4AD1EE8D}"/>
              </a:ext>
            </a:extLst>
          </p:cNvPr>
          <p:cNvSpPr txBox="1"/>
          <p:nvPr/>
        </p:nvSpPr>
        <p:spPr>
          <a:xfrm>
            <a:off x="4754776" y="3989578"/>
            <a:ext cx="236600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위치기반 종합 정보제공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4B50D-A8E7-4582-8B15-A2DE740B1580}"/>
              </a:ext>
            </a:extLst>
          </p:cNvPr>
          <p:cNvSpPr txBox="1"/>
          <p:nvPr/>
        </p:nvSpPr>
        <p:spPr>
          <a:xfrm>
            <a:off x="5886393" y="3175504"/>
            <a:ext cx="2173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AutoNum type="arabicPeriod"/>
            </a:pPr>
            <a:r>
              <a:rPr lang="ko-KR" altLang="en-US" sz="1400" b="1" dirty="0"/>
              <a:t>개별확보</a:t>
            </a:r>
            <a:endParaRPr lang="en-US" altLang="ko-KR" sz="1400" b="1" dirty="0"/>
          </a:p>
          <a:p>
            <a:pPr marL="457189" indent="-457189">
              <a:buAutoNum type="arabicPeriod"/>
            </a:pPr>
            <a:r>
              <a:rPr lang="en-US" altLang="ko-KR" sz="1400" b="1" dirty="0"/>
              <a:t>Community </a:t>
            </a:r>
            <a:r>
              <a:rPr lang="ko-KR" altLang="en-US" sz="1400" b="1" dirty="0"/>
              <a:t>연계</a:t>
            </a:r>
            <a:endParaRPr lang="en-US" altLang="ko-KR" sz="1400" b="1" dirty="0"/>
          </a:p>
          <a:p>
            <a:pPr marL="457189" indent="-457189">
              <a:buAutoNum type="arabicPeriod"/>
            </a:pPr>
            <a:r>
              <a:rPr lang="ko-KR" altLang="en-US" sz="1400" b="1" dirty="0"/>
              <a:t>공공정보 </a:t>
            </a:r>
            <a:r>
              <a:rPr lang="en-US" altLang="ko-KR" sz="1400" b="1" dirty="0"/>
              <a:t>Crawling</a:t>
            </a:r>
            <a:endParaRPr lang="ko-KR" altLang="en-US" sz="14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3BF191-75F9-4D33-A5D0-A30C45602AF8}"/>
              </a:ext>
            </a:extLst>
          </p:cNvPr>
          <p:cNvCxnSpPr>
            <a:stCxn id="8" idx="2"/>
            <a:endCxn id="9" idx="6"/>
          </p:cNvCxnSpPr>
          <p:nvPr/>
        </p:nvCxnSpPr>
        <p:spPr>
          <a:xfrm flipH="1">
            <a:off x="3765233" y="1921098"/>
            <a:ext cx="1456449" cy="19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BF0ADD-1612-4B0B-875A-2B395AF8829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6439582" y="1921098"/>
            <a:ext cx="1359947" cy="87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2EE01A-BD60-4E4C-B9D5-409995599183}"/>
              </a:ext>
            </a:extLst>
          </p:cNvPr>
          <p:cNvSpPr txBox="1"/>
          <p:nvPr/>
        </p:nvSpPr>
        <p:spPr>
          <a:xfrm>
            <a:off x="4099871" y="196616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Pushing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CB1DC1-89D6-4883-A5DC-E06D37800023}"/>
              </a:ext>
            </a:extLst>
          </p:cNvPr>
          <p:cNvSpPr txBox="1"/>
          <p:nvPr/>
        </p:nvSpPr>
        <p:spPr>
          <a:xfrm>
            <a:off x="6727953" y="19809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Pushing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5442" y="2520936"/>
            <a:ext cx="2990378" cy="579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사용자와 보호자 정보 확보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허브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(hub)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역할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5848" y="28551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비즈니스 모델</a:t>
            </a:r>
          </a:p>
        </p:txBody>
      </p:sp>
    </p:spTree>
    <p:extLst>
      <p:ext uri="{BB962C8B-B14F-4D97-AF65-F5344CB8AC3E}">
        <p14:creationId xmlns:p14="http://schemas.microsoft.com/office/powerpoint/2010/main" val="317987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4BFB26-76A3-4514-BCA9-6041CD99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715"/>
              </p:ext>
            </p:extLst>
          </p:nvPr>
        </p:nvGraphicFramePr>
        <p:xfrm>
          <a:off x="1279236" y="981364"/>
          <a:ext cx="9633529" cy="50592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2271">
                  <a:extLst>
                    <a:ext uri="{9D8B030D-6E8A-4147-A177-3AD203B41FA5}">
                      <a16:colId xmlns:a16="http://schemas.microsoft.com/office/drawing/2014/main" val="1151304484"/>
                    </a:ext>
                  </a:extLst>
                </a:gridCol>
                <a:gridCol w="1362022">
                  <a:extLst>
                    <a:ext uri="{9D8B030D-6E8A-4147-A177-3AD203B41FA5}">
                      <a16:colId xmlns:a16="http://schemas.microsoft.com/office/drawing/2014/main" val="727530817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4092934163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820441928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3543323099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3250703102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1551813340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427996834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667377058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3609851444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728116999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805702734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1450007820"/>
                    </a:ext>
                  </a:extLst>
                </a:gridCol>
                <a:gridCol w="616603">
                  <a:extLst>
                    <a:ext uri="{9D8B030D-6E8A-4147-A177-3AD203B41FA5}">
                      <a16:colId xmlns:a16="http://schemas.microsoft.com/office/drawing/2014/main" val="2895012998"/>
                    </a:ext>
                  </a:extLst>
                </a:gridCol>
              </a:tblGrid>
              <a:tr h="2684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2019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99560"/>
                  </a:ext>
                </a:extLst>
              </a:tr>
              <a:tr h="26841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Q1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Q2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M7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M8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M9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M10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M11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M12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Q1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Q2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Q3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Q4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63855"/>
                  </a:ext>
                </a:extLst>
              </a:tr>
              <a:tr h="26841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</a:t>
                      </a:r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하드웨어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52141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앱 개발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15285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 개발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86636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양산화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08343"/>
                  </a:ext>
                </a:extLst>
              </a:tr>
              <a:tr h="422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시장조사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84949"/>
                  </a:ext>
                </a:extLst>
              </a:tr>
              <a:tr h="26841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마케팅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판촉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291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커뮤니티조사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07877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앱 광고</a:t>
                      </a:r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7579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판촉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81933"/>
                  </a:ext>
                </a:extLst>
              </a:tr>
              <a:tr h="26841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자금조달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크라운드</a:t>
                      </a:r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5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펀딩</a:t>
                      </a:r>
                      <a:endParaRPr lang="ko-KR" altLang="en-US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22122"/>
                  </a:ext>
                </a:extLst>
              </a:tr>
              <a:tr h="43922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상생서포터즈</a:t>
                      </a:r>
                      <a:r>
                        <a:rPr lang="ko-KR" altLang="en-US" sz="1050" kern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청년</a:t>
                      </a:r>
                      <a:r>
                        <a:rPr lang="en-US" altLang="ko-KR" sz="1050" kern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50" kern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창업 프로그램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275718"/>
                  </a:ext>
                </a:extLst>
              </a:tr>
              <a:tr h="43922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기술혁신형 창업기업 지원사업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2922"/>
                  </a:ext>
                </a:extLst>
              </a:tr>
              <a:tr h="268415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회사 설립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30018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시제품</a:t>
                      </a:r>
                      <a:r>
                        <a:rPr lang="en-US" altLang="ko-KR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33053"/>
                  </a:ext>
                </a:extLst>
              </a:tr>
              <a:tr h="2684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소셜 마켓 입점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166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3956" y="31322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848" y="28551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추진 일정</a:t>
            </a:r>
          </a:p>
        </p:txBody>
      </p:sp>
    </p:spTree>
    <p:extLst>
      <p:ext uri="{BB962C8B-B14F-4D97-AF65-F5344CB8AC3E}">
        <p14:creationId xmlns:p14="http://schemas.microsoft.com/office/powerpoint/2010/main" val="407835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Regular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283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HY견고딕</vt:lpstr>
      <vt:lpstr>굴림</vt:lpstr>
      <vt:lpstr>나눔스퀘어</vt:lpstr>
      <vt:lpstr>나눔스퀘어 Bold</vt:lpstr>
      <vt:lpstr>나눔스퀘어라운드 Bold</vt:lpstr>
      <vt:lpstr>나눔스퀘어라운드 ExtraBold</vt:lpstr>
      <vt:lpstr>나눔스퀘어라운드 Regular</vt:lpstr>
      <vt:lpstr>Arial</vt:lpstr>
      <vt:lpstr>Bauhaus 93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이상우</cp:lastModifiedBy>
  <cp:revision>87</cp:revision>
  <dcterms:created xsi:type="dcterms:W3CDTF">2018-06-13T11:24:55Z</dcterms:created>
  <dcterms:modified xsi:type="dcterms:W3CDTF">2019-01-29T02:30:01Z</dcterms:modified>
</cp:coreProperties>
</file>