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7" r:id="rId2"/>
    <p:sldId id="266" r:id="rId3"/>
    <p:sldId id="256" r:id="rId4"/>
    <p:sldId id="258" r:id="rId5"/>
    <p:sldId id="259" r:id="rId6"/>
    <p:sldId id="265" r:id="rId7"/>
    <p:sldId id="260" r:id="rId8"/>
    <p:sldId id="261" r:id="rId9"/>
    <p:sldId id="262" r:id="rId10"/>
    <p:sldId id="263" r:id="rId11"/>
    <p:sldId id="264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embeddedFontLst>
    <p:embeddedFont>
      <p:font typeface="a타이틀고딕1" panose="02020600000000000000" pitchFamily="18" charset="-127"/>
      <p:regular r:id="rId20"/>
    </p:embeddedFont>
    <p:embeddedFont>
      <p:font typeface="a타이틀고딕2" panose="02020600000000000000" pitchFamily="18" charset="-127"/>
      <p:regular r:id="rId21"/>
    </p:embeddedFont>
    <p:embeddedFont>
      <p:font typeface="맑은 고딕" panose="020B0503020000020004" pitchFamily="50" charset="-127"/>
      <p:regular r:id="rId22"/>
      <p:bold r:id="rId23"/>
    </p:embeddedFont>
    <p:embeddedFont>
      <p:font typeface="함초롬바탕" panose="02030604000101010101" pitchFamily="18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5" autoAdjust="0"/>
    <p:restoredTop sz="94343" autoAdjust="0"/>
  </p:normalViewPr>
  <p:slideViewPr>
    <p:cSldViewPr>
      <p:cViewPr varScale="1">
        <p:scale>
          <a:sx n="70" d="100"/>
          <a:sy n="70" d="100"/>
        </p:scale>
        <p:origin x="660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4A5CB0-F50D-4090-BE38-717A5697F533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FC7E17-F964-4195-A3C2-2F6F9B19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927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FC7E17-F964-4195-A3C2-2F6F9B1936D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55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112 </a:t>
            </a:r>
            <a:r>
              <a:rPr lang="ko-KR" altLang="en-US" dirty="0"/>
              <a:t>단점 </a:t>
            </a:r>
            <a:r>
              <a:rPr lang="en-US" altLang="ko-KR" dirty="0"/>
              <a:t>: 18</a:t>
            </a:r>
            <a:r>
              <a:rPr lang="ko-KR" altLang="en-US" dirty="0"/>
              <a:t>년 기준 오작동 건수가 </a:t>
            </a:r>
            <a:r>
              <a:rPr lang="en-US" altLang="ko-KR" dirty="0"/>
              <a:t>20% </a:t>
            </a:r>
            <a:r>
              <a:rPr lang="ko-KR" altLang="en-US" dirty="0"/>
              <a:t>그러나 취소 버튼이 없음</a:t>
            </a:r>
            <a:endParaRPr lang="en-US" altLang="ko-KR" dirty="0"/>
          </a:p>
          <a:p>
            <a:r>
              <a:rPr lang="ko-KR" altLang="en-US" dirty="0" err="1"/>
              <a:t>지니콜</a:t>
            </a:r>
            <a:r>
              <a:rPr lang="ko-KR" altLang="en-US" dirty="0"/>
              <a:t> 단점 </a:t>
            </a:r>
            <a:r>
              <a:rPr lang="en-US" altLang="ko-KR" dirty="0"/>
              <a:t>: </a:t>
            </a:r>
            <a:r>
              <a:rPr lang="ko-KR" altLang="en-US" dirty="0" err="1"/>
              <a:t>에스원의</a:t>
            </a:r>
            <a:r>
              <a:rPr lang="ko-KR" altLang="en-US" dirty="0"/>
              <a:t> </a:t>
            </a:r>
            <a:r>
              <a:rPr lang="ko-KR" altLang="en-US" dirty="0" err="1"/>
              <a:t>지니콜</a:t>
            </a:r>
            <a:r>
              <a:rPr lang="ko-KR" altLang="en-US" dirty="0"/>
              <a:t> </a:t>
            </a:r>
            <a:r>
              <a:rPr lang="ko-KR" altLang="en-US" dirty="0" err="1"/>
              <a:t>홈페ㅣ지를</a:t>
            </a:r>
            <a:r>
              <a:rPr lang="ko-KR" altLang="en-US" dirty="0"/>
              <a:t> 통해 </a:t>
            </a:r>
            <a:r>
              <a:rPr lang="ko-KR" altLang="en-US" dirty="0" err="1"/>
              <a:t>지니콜</a:t>
            </a:r>
            <a:r>
              <a:rPr lang="ko-KR" altLang="en-US" dirty="0"/>
              <a:t> </a:t>
            </a:r>
            <a:r>
              <a:rPr lang="ko-KR" altLang="en-US" dirty="0" err="1"/>
              <a:t>에스</a:t>
            </a:r>
            <a:r>
              <a:rPr lang="ko-KR" altLang="en-US" dirty="0"/>
              <a:t> 서비스 가입해야 가능함 </a:t>
            </a:r>
            <a:r>
              <a:rPr lang="en-US" altLang="ko-KR" dirty="0"/>
              <a:t>/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FC7E17-F964-4195-A3C2-2F6F9B1936D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85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6895-4473-427B-8879-8F3D6D139551}" type="datetime1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FAB4E-0A4C-42F8-B42A-20F9E446B1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053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480CC-FBD0-4622-A9D5-A0C1818D6FE3}" type="datetime1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FAB4E-0A4C-42F8-B42A-20F9E446B1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905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8E81-14AC-43B3-8B24-A13538999B55}" type="datetime1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FAB4E-0A4C-42F8-B42A-20F9E446B1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50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842C-04CE-40C7-8797-52E3FF4C510F}" type="datetime1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FAB4E-0A4C-42F8-B42A-20F9E446B1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177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32-2364-447B-B9A8-6C9793620A01}" type="datetime1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FAB4E-0A4C-42F8-B42A-20F9E446B1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36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2725-655C-4A7B-BD11-B9962047E4C5}" type="datetime1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FAB4E-0A4C-42F8-B42A-20F9E446B1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021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AFBB-FD34-4696-ADB3-60181CA74A42}" type="datetime1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FAB4E-0A4C-42F8-B42A-20F9E446B1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26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1054-08F1-4E28-AE34-69A737A2995B}" type="datetime1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FAB4E-0A4C-42F8-B42A-20F9E446B1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33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D953-E750-4EB1-AD05-2D3371B6DBD1}" type="datetime1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FAB4E-0A4C-42F8-B42A-20F9E446B1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057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D7878-7E86-457F-A3D9-D3AF4D033FFC}" type="datetime1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FAB4E-0A4C-42F8-B42A-20F9E446B1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988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EC17-92AC-4A92-A439-2CC2B64BB5FF}" type="datetime1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FAB4E-0A4C-42F8-B42A-20F9E446B1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493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01325-3933-4514-ABF8-275F52EC18EE}" type="datetime1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FAB4E-0A4C-42F8-B42A-20F9E446B1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428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7E59D17-8548-4BAB-A5B6-7D947C2E87A1}"/>
              </a:ext>
            </a:extLst>
          </p:cNvPr>
          <p:cNvSpPr/>
          <p:nvPr/>
        </p:nvSpPr>
        <p:spPr>
          <a:xfrm>
            <a:off x="0" y="1412776"/>
            <a:ext cx="10488488" cy="295232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B631CE-9F13-426E-A7F3-CAE1182F56A9}"/>
              </a:ext>
            </a:extLst>
          </p:cNvPr>
          <p:cNvSpPr txBox="1"/>
          <p:nvPr/>
        </p:nvSpPr>
        <p:spPr>
          <a:xfrm>
            <a:off x="1991544" y="2204865"/>
            <a:ext cx="48245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여성들의 안전을 위한 자동경보 호출 시스템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2D1B27-38DB-4BA2-B7F1-05E006BFAF35}"/>
              </a:ext>
            </a:extLst>
          </p:cNvPr>
          <p:cNvSpPr txBox="1"/>
          <p:nvPr/>
        </p:nvSpPr>
        <p:spPr>
          <a:xfrm>
            <a:off x="7320136" y="2924944"/>
            <a:ext cx="28083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한림대학교 창업동아리 </a:t>
            </a:r>
            <a:r>
              <a:rPr lang="en-US" altLang="ko-KR" sz="1400" dirty="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SD</a:t>
            </a:r>
          </a:p>
          <a:p>
            <a:pPr algn="r"/>
            <a:endParaRPr lang="en-US" altLang="ko-KR" sz="1400" dirty="0">
              <a:solidFill>
                <a:schemeClr val="bg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  <a:p>
            <a:pPr algn="r"/>
            <a:r>
              <a:rPr lang="ko-KR" altLang="en-US" sz="1400" dirty="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이상우</a:t>
            </a:r>
            <a:endParaRPr lang="en-US" altLang="ko-KR" sz="1400" dirty="0">
              <a:solidFill>
                <a:schemeClr val="bg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  <a:p>
            <a:pPr algn="r"/>
            <a:r>
              <a:rPr lang="ko-KR" altLang="en-US" sz="1400" dirty="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김기태</a:t>
            </a:r>
            <a:endParaRPr lang="en-US" altLang="ko-KR" sz="1400" dirty="0">
              <a:solidFill>
                <a:schemeClr val="bg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  <a:p>
            <a:pPr algn="r"/>
            <a:r>
              <a:rPr lang="ko-KR" altLang="en-US" sz="1400" dirty="0" err="1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유안나</a:t>
            </a:r>
            <a:endParaRPr lang="ko-KR" altLang="en-US" sz="1400" dirty="0">
              <a:solidFill>
                <a:schemeClr val="bg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9B98A7-A5D4-4ECF-9C23-00FE28BEE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FAB4E-0A4C-42F8-B42A-20F9E446B19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623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순서도: 처리 24">
            <a:extLst>
              <a:ext uri="{FF2B5EF4-FFF2-40B4-BE49-F238E27FC236}">
                <a16:creationId xmlns:a16="http://schemas.microsoft.com/office/drawing/2014/main" id="{9D6984BE-A318-4681-96D5-551F36C1575C}"/>
              </a:ext>
            </a:extLst>
          </p:cNvPr>
          <p:cNvSpPr/>
          <p:nvPr/>
        </p:nvSpPr>
        <p:spPr>
          <a:xfrm>
            <a:off x="9048328" y="5589240"/>
            <a:ext cx="792088" cy="916662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순서도: 처리 25">
            <a:extLst>
              <a:ext uri="{FF2B5EF4-FFF2-40B4-BE49-F238E27FC236}">
                <a16:creationId xmlns:a16="http://schemas.microsoft.com/office/drawing/2014/main" id="{C0E64256-CE08-486E-BFBF-A544180DF18E}"/>
              </a:ext>
            </a:extLst>
          </p:cNvPr>
          <p:cNvSpPr/>
          <p:nvPr/>
        </p:nvSpPr>
        <p:spPr>
          <a:xfrm>
            <a:off x="2351584" y="5589240"/>
            <a:ext cx="792088" cy="916662"/>
          </a:xfrm>
          <a:prstGeom prst="flowChartProcess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00003889-3CE2-4582-B899-311F8C8DFFF0}"/>
              </a:ext>
            </a:extLst>
          </p:cNvPr>
          <p:cNvSpPr/>
          <p:nvPr/>
        </p:nvSpPr>
        <p:spPr>
          <a:xfrm>
            <a:off x="9048328" y="1628800"/>
            <a:ext cx="792088" cy="916662"/>
          </a:xfrm>
          <a:prstGeom prst="flowChartProcess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24019064-6D4A-4783-8E56-077AE5F1C89C}"/>
              </a:ext>
            </a:extLst>
          </p:cNvPr>
          <p:cNvSpPr/>
          <p:nvPr/>
        </p:nvSpPr>
        <p:spPr>
          <a:xfrm>
            <a:off x="2351584" y="1628800"/>
            <a:ext cx="792088" cy="916662"/>
          </a:xfrm>
          <a:prstGeom prst="flowChartProcess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772D525-A555-4C1F-A2F6-A8924FABAFB4}"/>
              </a:ext>
            </a:extLst>
          </p:cNvPr>
          <p:cNvGrpSpPr/>
          <p:nvPr/>
        </p:nvGrpSpPr>
        <p:grpSpPr>
          <a:xfrm>
            <a:off x="-1" y="0"/>
            <a:ext cx="4601497" cy="1340768"/>
            <a:chOff x="0" y="0"/>
            <a:chExt cx="4583832" cy="1268760"/>
          </a:xfrm>
          <a:solidFill>
            <a:schemeClr val="tx2"/>
          </a:solidFill>
        </p:grpSpPr>
        <p:sp>
          <p:nvSpPr>
            <p:cNvPr id="7" name="순서도: 처리 6">
              <a:extLst>
                <a:ext uri="{FF2B5EF4-FFF2-40B4-BE49-F238E27FC236}">
                  <a16:creationId xmlns:a16="http://schemas.microsoft.com/office/drawing/2014/main" id="{B93D3C04-CC54-4A46-BA98-C336E08B5CFF}"/>
                </a:ext>
              </a:extLst>
            </p:cNvPr>
            <p:cNvSpPr/>
            <p:nvPr/>
          </p:nvSpPr>
          <p:spPr>
            <a:xfrm>
              <a:off x="0" y="0"/>
              <a:ext cx="4223792" cy="126876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D7D8DDFF-B8D4-473E-A04C-0C046E31BA85}"/>
                </a:ext>
              </a:extLst>
            </p:cNvPr>
            <p:cNvSpPr/>
            <p:nvPr/>
          </p:nvSpPr>
          <p:spPr>
            <a:xfrm>
              <a:off x="4223792" y="0"/>
              <a:ext cx="360040" cy="126876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37B2726-2BE1-41DB-8740-203C0BE91F26}"/>
              </a:ext>
            </a:extLst>
          </p:cNvPr>
          <p:cNvSpPr txBox="1"/>
          <p:nvPr/>
        </p:nvSpPr>
        <p:spPr>
          <a:xfrm>
            <a:off x="335360" y="188640"/>
            <a:ext cx="59766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600" b="1" dirty="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08  </a:t>
            </a:r>
            <a:r>
              <a:rPr lang="en-US" altLang="ko-KR" sz="3600" b="1" dirty="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SWOT</a:t>
            </a:r>
            <a:r>
              <a:rPr lang="ko-KR" altLang="en-US" sz="3600" b="1" dirty="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분석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897AE3A-38F0-4538-84CE-80ADEEAEB00B}"/>
              </a:ext>
            </a:extLst>
          </p:cNvPr>
          <p:cNvCxnSpPr>
            <a:cxnSpLocks/>
          </p:cNvCxnSpPr>
          <p:nvPr/>
        </p:nvCxnSpPr>
        <p:spPr>
          <a:xfrm>
            <a:off x="3215680" y="1268760"/>
            <a:ext cx="897632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처리 10">
            <a:extLst>
              <a:ext uri="{FF2B5EF4-FFF2-40B4-BE49-F238E27FC236}">
                <a16:creationId xmlns:a16="http://schemas.microsoft.com/office/drawing/2014/main" id="{CC409CCF-A191-4321-8996-92969B68B5F0}"/>
              </a:ext>
            </a:extLst>
          </p:cNvPr>
          <p:cNvSpPr/>
          <p:nvPr/>
        </p:nvSpPr>
        <p:spPr>
          <a:xfrm>
            <a:off x="0" y="6669360"/>
            <a:ext cx="12192000" cy="188640"/>
          </a:xfrm>
          <a:prstGeom prst="flowChartProcess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83C98EA3-5FD9-4D57-B3E2-C2E88E47F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FAB4E-0A4C-42F8-B42A-20F9E446B19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5" name="순서도: 처리 14">
            <a:extLst>
              <a:ext uri="{FF2B5EF4-FFF2-40B4-BE49-F238E27FC236}">
                <a16:creationId xmlns:a16="http://schemas.microsoft.com/office/drawing/2014/main" id="{B433E5FB-D170-426B-A5F1-8B27C4D4BCA1}"/>
              </a:ext>
            </a:extLst>
          </p:cNvPr>
          <p:cNvSpPr/>
          <p:nvPr/>
        </p:nvSpPr>
        <p:spPr>
          <a:xfrm>
            <a:off x="2351584" y="1628800"/>
            <a:ext cx="3528392" cy="2364023"/>
          </a:xfrm>
          <a:prstGeom prst="flowChartProcess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13FF7605-752B-48AB-87D1-B769247F2E84}"/>
              </a:ext>
            </a:extLst>
          </p:cNvPr>
          <p:cNvSpPr/>
          <p:nvPr/>
        </p:nvSpPr>
        <p:spPr>
          <a:xfrm>
            <a:off x="2351584" y="4149080"/>
            <a:ext cx="3528392" cy="2364023"/>
          </a:xfrm>
          <a:prstGeom prst="flowChartProcess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처리 16">
            <a:extLst>
              <a:ext uri="{FF2B5EF4-FFF2-40B4-BE49-F238E27FC236}">
                <a16:creationId xmlns:a16="http://schemas.microsoft.com/office/drawing/2014/main" id="{42CE756C-3A81-4033-9FBD-FAA959E8CC3B}"/>
              </a:ext>
            </a:extLst>
          </p:cNvPr>
          <p:cNvSpPr/>
          <p:nvPr/>
        </p:nvSpPr>
        <p:spPr>
          <a:xfrm>
            <a:off x="6312024" y="1628800"/>
            <a:ext cx="3528392" cy="2364023"/>
          </a:xfrm>
          <a:prstGeom prst="flowChartProcess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처리 17">
            <a:extLst>
              <a:ext uri="{FF2B5EF4-FFF2-40B4-BE49-F238E27FC236}">
                <a16:creationId xmlns:a16="http://schemas.microsoft.com/office/drawing/2014/main" id="{1A9F7F7A-0D06-49B8-AAA9-0522B168E3C6}"/>
              </a:ext>
            </a:extLst>
          </p:cNvPr>
          <p:cNvSpPr/>
          <p:nvPr/>
        </p:nvSpPr>
        <p:spPr>
          <a:xfrm>
            <a:off x="6312024" y="4149080"/>
            <a:ext cx="3528392" cy="2364023"/>
          </a:xfrm>
          <a:prstGeom prst="flowChartProcess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1CA427-25E3-4059-B5F0-6CB2FF5ED101}"/>
              </a:ext>
            </a:extLst>
          </p:cNvPr>
          <p:cNvSpPr txBox="1"/>
          <p:nvPr/>
        </p:nvSpPr>
        <p:spPr>
          <a:xfrm>
            <a:off x="2495600" y="5733256"/>
            <a:ext cx="792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O</a:t>
            </a:r>
            <a:endParaRPr lang="ko-KR" altLang="en-US" sz="4000" b="1" dirty="0">
              <a:solidFill>
                <a:schemeClr val="bg1"/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122F9E-9060-4D5B-AC55-B01513424489}"/>
              </a:ext>
            </a:extLst>
          </p:cNvPr>
          <p:cNvSpPr txBox="1"/>
          <p:nvPr/>
        </p:nvSpPr>
        <p:spPr>
          <a:xfrm>
            <a:off x="9192344" y="5733256"/>
            <a:ext cx="792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T</a:t>
            </a:r>
            <a:endParaRPr lang="ko-KR" altLang="en-US" sz="4000" b="1" dirty="0">
              <a:solidFill>
                <a:schemeClr val="bg1"/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8C980B-70A0-489D-8721-4DBEA92A9309}"/>
              </a:ext>
            </a:extLst>
          </p:cNvPr>
          <p:cNvSpPr txBox="1"/>
          <p:nvPr/>
        </p:nvSpPr>
        <p:spPr>
          <a:xfrm>
            <a:off x="9192344" y="1772816"/>
            <a:ext cx="792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W</a:t>
            </a:r>
            <a:endParaRPr lang="ko-KR" altLang="en-US" sz="4000" b="1" dirty="0">
              <a:solidFill>
                <a:schemeClr val="bg1"/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376493-E172-49A2-AACA-A842E60ADF7D}"/>
              </a:ext>
            </a:extLst>
          </p:cNvPr>
          <p:cNvSpPr txBox="1"/>
          <p:nvPr/>
        </p:nvSpPr>
        <p:spPr>
          <a:xfrm>
            <a:off x="2495600" y="1772816"/>
            <a:ext cx="792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S</a:t>
            </a:r>
            <a:endParaRPr lang="ko-KR" altLang="en-US" sz="4000" b="1" dirty="0">
              <a:solidFill>
                <a:schemeClr val="bg1"/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4BD6DE-B433-45EA-B72A-9699B577C025}"/>
              </a:ext>
            </a:extLst>
          </p:cNvPr>
          <p:cNvSpPr txBox="1"/>
          <p:nvPr/>
        </p:nvSpPr>
        <p:spPr>
          <a:xfrm>
            <a:off x="3575720" y="191683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우리의 </a:t>
            </a:r>
            <a:r>
              <a:rPr lang="ko-KR" altLang="en-US" dirty="0">
                <a:highlight>
                  <a:srgbClr val="FFFF00"/>
                </a:highlight>
                <a:latin typeface="a타이틀고딕1" panose="02020600000000000000" pitchFamily="18" charset="-127"/>
                <a:ea typeface="a타이틀고딕1" panose="02020600000000000000" pitchFamily="18" charset="-127"/>
              </a:rPr>
              <a:t>강점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A8424D-8C17-4250-B17E-4E8AEDB8446A}"/>
              </a:ext>
            </a:extLst>
          </p:cNvPr>
          <p:cNvSpPr txBox="1"/>
          <p:nvPr/>
        </p:nvSpPr>
        <p:spPr>
          <a:xfrm>
            <a:off x="7104112" y="191683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우리의 </a:t>
            </a:r>
            <a:r>
              <a:rPr lang="ko-KR" altLang="en-US" dirty="0">
                <a:highlight>
                  <a:srgbClr val="FFFF00"/>
                </a:highlight>
                <a:latin typeface="a타이틀고딕1" panose="02020600000000000000" pitchFamily="18" charset="-127"/>
                <a:ea typeface="a타이틀고딕1" panose="02020600000000000000" pitchFamily="18" charset="-127"/>
              </a:rPr>
              <a:t>약점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636213-04D8-4AF4-B10A-1A98461DC337}"/>
              </a:ext>
            </a:extLst>
          </p:cNvPr>
          <p:cNvSpPr txBox="1"/>
          <p:nvPr/>
        </p:nvSpPr>
        <p:spPr>
          <a:xfrm>
            <a:off x="3575720" y="436510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우리의 </a:t>
            </a:r>
            <a:r>
              <a:rPr lang="ko-KR" altLang="en-US" dirty="0">
                <a:highlight>
                  <a:srgbClr val="FFFF00"/>
                </a:highlight>
                <a:latin typeface="a타이틀고딕1" panose="02020600000000000000" pitchFamily="18" charset="-127"/>
                <a:ea typeface="a타이틀고딕1" panose="02020600000000000000" pitchFamily="18" charset="-127"/>
              </a:rPr>
              <a:t>기회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2614B1-B11B-4FC4-9DD1-AC6AB707EDDA}"/>
              </a:ext>
            </a:extLst>
          </p:cNvPr>
          <p:cNvSpPr txBox="1"/>
          <p:nvPr/>
        </p:nvSpPr>
        <p:spPr>
          <a:xfrm>
            <a:off x="7104112" y="436510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우리의 </a:t>
            </a:r>
            <a:r>
              <a:rPr lang="ko-KR" altLang="en-US" dirty="0">
                <a:highlight>
                  <a:srgbClr val="FFFF00"/>
                </a:highlight>
                <a:latin typeface="a타이틀고딕1" panose="02020600000000000000" pitchFamily="18" charset="-127"/>
                <a:ea typeface="a타이틀고딕1" panose="02020600000000000000" pitchFamily="18" charset="-127"/>
              </a:rPr>
              <a:t>위험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B6B64F-656D-4CF4-8703-6A6040C4C366}"/>
              </a:ext>
            </a:extLst>
          </p:cNvPr>
          <p:cNvSpPr txBox="1"/>
          <p:nvPr/>
        </p:nvSpPr>
        <p:spPr>
          <a:xfrm>
            <a:off x="3143672" y="2564904"/>
            <a:ext cx="26642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기기 사용의 편리성</a:t>
            </a:r>
            <a:endParaRPr lang="en-US" altLang="ko-KR" sz="16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위험상황에서 타 제품보다 빠른 대처 가능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F50C3D-33BB-41E4-AC0A-316645A90DBD}"/>
              </a:ext>
            </a:extLst>
          </p:cNvPr>
          <p:cNvSpPr txBox="1"/>
          <p:nvPr/>
        </p:nvSpPr>
        <p:spPr>
          <a:xfrm>
            <a:off x="6528048" y="2420888"/>
            <a:ext cx="2664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브랜드 가치 작음</a:t>
            </a:r>
          </a:p>
          <a:p>
            <a:r>
              <a:rPr lang="ko-KR" altLang="en-US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 </a:t>
            </a:r>
            <a:r>
              <a:rPr lang="en-US" altLang="ko-KR" sz="1600" b="1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- </a:t>
            </a:r>
            <a:r>
              <a:rPr lang="ko-KR" altLang="en-US" sz="1600" b="1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저렴한 비용으로 제공</a:t>
            </a:r>
            <a:endParaRPr lang="en-US" altLang="ko-KR" sz="1600" b="1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endParaRPr lang="ko-KR" altLang="en-US" sz="16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자급력 부족</a:t>
            </a:r>
          </a:p>
          <a:p>
            <a:r>
              <a:rPr lang="ko-KR" altLang="en-US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 </a:t>
            </a:r>
            <a:r>
              <a:rPr lang="en-US" altLang="ko-KR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- </a:t>
            </a:r>
            <a:r>
              <a:rPr lang="ko-KR" altLang="en-US" sz="1600" b="1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정부 지원금 확보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95211A-FDF9-4E7A-B252-0A56DE8AD408}"/>
              </a:ext>
            </a:extLst>
          </p:cNvPr>
          <p:cNvSpPr txBox="1"/>
          <p:nvPr/>
        </p:nvSpPr>
        <p:spPr>
          <a:xfrm>
            <a:off x="3215680" y="4941168"/>
            <a:ext cx="24482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호신용품 시장의 </a:t>
            </a:r>
            <a:endParaRPr lang="en-US" altLang="ko-KR" sz="16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en-US" altLang="ko-KR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    </a:t>
            </a:r>
            <a:r>
              <a:rPr lang="ko-KR" altLang="en-US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지속적인 증가</a:t>
            </a:r>
            <a:endParaRPr lang="en-US" altLang="ko-KR" sz="16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아동</a:t>
            </a:r>
            <a:r>
              <a:rPr lang="en-US" altLang="ko-KR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, </a:t>
            </a:r>
            <a:r>
              <a:rPr lang="ko-KR" altLang="en-US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노인</a:t>
            </a:r>
            <a:r>
              <a:rPr lang="en-US" altLang="ko-KR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, </a:t>
            </a:r>
            <a:r>
              <a:rPr lang="ko-KR" altLang="en-US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장애인 등의 약자에게도 판매 가능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6078CBC-20D4-46D1-AA8E-0FDF43D8A8BD}"/>
              </a:ext>
            </a:extLst>
          </p:cNvPr>
          <p:cNvSpPr txBox="1"/>
          <p:nvPr/>
        </p:nvSpPr>
        <p:spPr>
          <a:xfrm>
            <a:off x="6456040" y="4797152"/>
            <a:ext cx="30963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기존 여성 관련 호신용품 많음</a:t>
            </a:r>
            <a:endParaRPr lang="en-US" altLang="ko-KR" sz="16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ko-KR" altLang="en-US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 </a:t>
            </a:r>
            <a:r>
              <a:rPr lang="en-US" altLang="ko-KR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- </a:t>
            </a:r>
            <a:r>
              <a:rPr lang="ko-KR" altLang="en-US" sz="1600" b="1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가속도와 충격 측정 유일함</a:t>
            </a:r>
            <a:endParaRPr lang="en-US" altLang="ko-KR" sz="1600" b="1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endParaRPr lang="en-US" altLang="ko-KR" sz="1600" b="1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ko-KR" altLang="en-US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</a:t>
            </a:r>
            <a:r>
              <a:rPr lang="en-US" altLang="ko-KR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- </a:t>
            </a:r>
            <a:r>
              <a:rPr lang="ko-KR" altLang="en-US" sz="1600" b="1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사전예방과 후속조치 빠름</a:t>
            </a:r>
          </a:p>
        </p:txBody>
      </p:sp>
    </p:spTree>
    <p:extLst>
      <p:ext uri="{BB962C8B-B14F-4D97-AF65-F5344CB8AC3E}">
        <p14:creationId xmlns:p14="http://schemas.microsoft.com/office/powerpoint/2010/main" val="615926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60A088C8-33CE-4111-AAEE-9C518B624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557385"/>
              </p:ext>
            </p:extLst>
          </p:nvPr>
        </p:nvGraphicFramePr>
        <p:xfrm>
          <a:off x="1271464" y="1412776"/>
          <a:ext cx="9865097" cy="5217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407">
                  <a:extLst>
                    <a:ext uri="{9D8B030D-6E8A-4147-A177-3AD203B41FA5}">
                      <a16:colId xmlns:a16="http://schemas.microsoft.com/office/drawing/2014/main" val="4286014157"/>
                    </a:ext>
                  </a:extLst>
                </a:gridCol>
                <a:gridCol w="2800615">
                  <a:extLst>
                    <a:ext uri="{9D8B030D-6E8A-4147-A177-3AD203B41FA5}">
                      <a16:colId xmlns:a16="http://schemas.microsoft.com/office/drawing/2014/main" val="828844280"/>
                    </a:ext>
                  </a:extLst>
                </a:gridCol>
                <a:gridCol w="3526999">
                  <a:extLst>
                    <a:ext uri="{9D8B030D-6E8A-4147-A177-3AD203B41FA5}">
                      <a16:colId xmlns:a16="http://schemas.microsoft.com/office/drawing/2014/main" val="1663156741"/>
                    </a:ext>
                  </a:extLst>
                </a:gridCol>
                <a:gridCol w="2581076">
                  <a:extLst>
                    <a:ext uri="{9D8B030D-6E8A-4147-A177-3AD203B41FA5}">
                      <a16:colId xmlns:a16="http://schemas.microsoft.com/office/drawing/2014/main" val="3733950118"/>
                    </a:ext>
                  </a:extLst>
                </a:gridCol>
              </a:tblGrid>
              <a:tr h="245665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112 </a:t>
                      </a:r>
                      <a:r>
                        <a:rPr lang="ko-KR" altLang="en-US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긴급신고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지니콜</a:t>
                      </a:r>
                      <a:r>
                        <a:rPr lang="en-US" altLang="ko-KR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s</a:t>
                      </a:r>
                      <a:endParaRPr lang="ko-KR" altLang="en-US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119 </a:t>
                      </a:r>
                      <a:r>
                        <a:rPr lang="ko-KR" altLang="en-US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신고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501513"/>
                  </a:ext>
                </a:extLst>
              </a:tr>
              <a:tr h="2251148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450230"/>
                  </a:ext>
                </a:extLst>
              </a:tr>
              <a:tr h="4442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위치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848809"/>
                  </a:ext>
                </a:extLst>
              </a:tr>
              <a:tr h="467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알림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긴급 신고하기 버튼 클릭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긴급 신고하기 버튼 클릭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긴급 신고하기 버튼 클릭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195179"/>
                  </a:ext>
                </a:extLst>
              </a:tr>
              <a:tr h="4502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가격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무료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무료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무료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633421"/>
                  </a:ext>
                </a:extLst>
              </a:tr>
              <a:tr h="1238745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err="1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문제첨</a:t>
                      </a:r>
                      <a:endParaRPr lang="en-US" altLang="ko-KR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  <a:p>
                      <a:pPr algn="ctr" latinLnBrk="1"/>
                      <a:endParaRPr lang="ko-KR" altLang="en-US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실수로 신고할 시</a:t>
                      </a:r>
                      <a:endParaRPr lang="en-US" altLang="ko-KR" sz="1600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 취소 버튼 없음 </a:t>
                      </a:r>
                      <a:r>
                        <a:rPr lang="en-US" altLang="ko-KR" sz="1600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600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 직접 경찰서로 전화해야 함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endParaRPr lang="en-US" altLang="ko-KR" sz="1600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  <a:p>
                      <a:pPr algn="just" latinLnBrk="1"/>
                      <a:r>
                        <a:rPr lang="ko-KR" altLang="en-US" sz="1600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지원되지 않는 스마트폰 단말기 많음</a:t>
                      </a:r>
                      <a:endParaRPr lang="en-US" altLang="ko-KR" sz="1600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  <a:p>
                      <a:pPr algn="just" latinLnBrk="1"/>
                      <a:r>
                        <a:rPr lang="ko-KR" altLang="en-US" sz="1600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어플을 실행시키고 버튼을 눌러야 하기 때문에 긴급상황에 적합하지 않음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매뉴얼 페이지 없음</a:t>
                      </a:r>
                      <a:endParaRPr lang="en-US" altLang="ko-KR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신고 후 취소 버튼 없음</a:t>
                      </a:r>
                      <a:endParaRPr lang="en-US" altLang="ko-KR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908320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C12CA5B1-A1AF-4F20-BD52-B6191E7297CA}"/>
              </a:ext>
            </a:extLst>
          </p:cNvPr>
          <p:cNvGrpSpPr/>
          <p:nvPr/>
        </p:nvGrpSpPr>
        <p:grpSpPr>
          <a:xfrm>
            <a:off x="0" y="0"/>
            <a:ext cx="4655840" cy="1340768"/>
            <a:chOff x="0" y="0"/>
            <a:chExt cx="4583832" cy="1268760"/>
          </a:xfrm>
          <a:solidFill>
            <a:schemeClr val="tx2"/>
          </a:solidFill>
        </p:grpSpPr>
        <p:sp>
          <p:nvSpPr>
            <p:cNvPr id="6" name="순서도: 처리 5">
              <a:extLst>
                <a:ext uri="{FF2B5EF4-FFF2-40B4-BE49-F238E27FC236}">
                  <a16:creationId xmlns:a16="http://schemas.microsoft.com/office/drawing/2014/main" id="{E318F3AC-C9EB-45B3-B797-E9F1414E6CA8}"/>
                </a:ext>
              </a:extLst>
            </p:cNvPr>
            <p:cNvSpPr/>
            <p:nvPr/>
          </p:nvSpPr>
          <p:spPr>
            <a:xfrm>
              <a:off x="0" y="0"/>
              <a:ext cx="4223792" cy="126876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31D1AB21-5843-4DB9-B8FE-9426D4985F1E}"/>
                </a:ext>
              </a:extLst>
            </p:cNvPr>
            <p:cNvSpPr/>
            <p:nvPr/>
          </p:nvSpPr>
          <p:spPr>
            <a:xfrm>
              <a:off x="4223792" y="0"/>
              <a:ext cx="360040" cy="126876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C49AC23-C51F-4FE6-9281-D28CE9841C9C}"/>
              </a:ext>
            </a:extLst>
          </p:cNvPr>
          <p:cNvSpPr txBox="1"/>
          <p:nvPr/>
        </p:nvSpPr>
        <p:spPr>
          <a:xfrm>
            <a:off x="335360" y="188640"/>
            <a:ext cx="59766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600" b="1" dirty="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09  </a:t>
            </a:r>
            <a:r>
              <a:rPr lang="ko-KR" altLang="en-US" sz="3600" b="1" dirty="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경쟁사 분석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77D10FE-3BDB-4B50-94DE-920115784476}"/>
              </a:ext>
            </a:extLst>
          </p:cNvPr>
          <p:cNvCxnSpPr>
            <a:cxnSpLocks/>
          </p:cNvCxnSpPr>
          <p:nvPr/>
        </p:nvCxnSpPr>
        <p:spPr>
          <a:xfrm>
            <a:off x="3215680" y="1268760"/>
            <a:ext cx="897632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6FAB61F-2B88-4CB2-8156-6F171A44A59C}"/>
              </a:ext>
            </a:extLst>
          </p:cNvPr>
          <p:cNvGrpSpPr/>
          <p:nvPr/>
        </p:nvGrpSpPr>
        <p:grpSpPr>
          <a:xfrm>
            <a:off x="-19744" y="2704"/>
            <a:ext cx="4891608" cy="1340768"/>
            <a:chOff x="0" y="0"/>
            <a:chExt cx="4583832" cy="1268760"/>
          </a:xfrm>
          <a:solidFill>
            <a:schemeClr val="tx2"/>
          </a:solidFill>
        </p:grpSpPr>
        <p:sp>
          <p:nvSpPr>
            <p:cNvPr id="12" name="순서도: 처리 11">
              <a:extLst>
                <a:ext uri="{FF2B5EF4-FFF2-40B4-BE49-F238E27FC236}">
                  <a16:creationId xmlns:a16="http://schemas.microsoft.com/office/drawing/2014/main" id="{BC29E3A1-4F68-4651-8163-A4A177BB9A52}"/>
                </a:ext>
              </a:extLst>
            </p:cNvPr>
            <p:cNvSpPr/>
            <p:nvPr/>
          </p:nvSpPr>
          <p:spPr>
            <a:xfrm>
              <a:off x="0" y="0"/>
              <a:ext cx="4223792" cy="126876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96F8A33F-5738-475E-90FE-1F2028F5F076}"/>
                </a:ext>
              </a:extLst>
            </p:cNvPr>
            <p:cNvSpPr/>
            <p:nvPr/>
          </p:nvSpPr>
          <p:spPr>
            <a:xfrm>
              <a:off x="4223792" y="0"/>
              <a:ext cx="360040" cy="126876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5B388B1-4296-47C9-9BD4-DEF852D3F4EF}"/>
              </a:ext>
            </a:extLst>
          </p:cNvPr>
          <p:cNvSpPr txBox="1"/>
          <p:nvPr/>
        </p:nvSpPr>
        <p:spPr>
          <a:xfrm>
            <a:off x="315616" y="191344"/>
            <a:ext cx="59766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600" b="1" dirty="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09  </a:t>
            </a:r>
            <a:r>
              <a:rPr lang="ko-KR" altLang="en-US" sz="3600" b="1" dirty="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경쟁사 분석</a:t>
            </a: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1AE41FD-3A02-488C-8B2F-E08995AB4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FAB4E-0A4C-42F8-B42A-20F9E446B19C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1026" name="Picture 2" descr="112 신고 어플리케이션에 대한 이미지 검색결과">
            <a:extLst>
              <a:ext uri="{FF2B5EF4-FFF2-40B4-BE49-F238E27FC236}">
                <a16:creationId xmlns:a16="http://schemas.microsoft.com/office/drawing/2014/main" id="{DCD65DC1-EEB9-43D9-A281-297D2FB51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1916832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지니콜s에 대한 이미지 검색결과">
            <a:extLst>
              <a:ext uri="{FF2B5EF4-FFF2-40B4-BE49-F238E27FC236}">
                <a16:creationId xmlns:a16="http://schemas.microsoft.com/office/drawing/2014/main" id="{EB21C6CB-5979-4D78-841A-7FF7ADA90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976" y="1844824"/>
            <a:ext cx="1872208" cy="1872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EE65405-BE68-4192-A3B4-465E8B59DB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2304" y="1844824"/>
            <a:ext cx="1904231" cy="1872208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1A865698-63A3-41C4-B285-4668AF49F23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346542-CD26-4FEF-BDB5-09D251B3C417}"/>
              </a:ext>
            </a:extLst>
          </p:cNvPr>
          <p:cNvSpPr txBox="1"/>
          <p:nvPr/>
        </p:nvSpPr>
        <p:spPr>
          <a:xfrm>
            <a:off x="3665730" y="548680"/>
            <a:ext cx="48605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여성들의 안전을 위한 자동경보 호출 시스템</a:t>
            </a:r>
            <a:endParaRPr lang="en-US" altLang="ko-KR" sz="4000" b="1" dirty="0">
              <a:solidFill>
                <a:schemeClr val="bg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427323-E810-43A9-9F56-F394D787D60A}"/>
              </a:ext>
            </a:extLst>
          </p:cNvPr>
          <p:cNvSpPr txBox="1"/>
          <p:nvPr/>
        </p:nvSpPr>
        <p:spPr>
          <a:xfrm>
            <a:off x="1199456" y="2132856"/>
            <a:ext cx="97930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위치 알림 시스템</a:t>
            </a:r>
            <a:endParaRPr lang="en-US" altLang="ko-KR" sz="2400" dirty="0">
              <a:solidFill>
                <a:schemeClr val="bg1"/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marL="342900" indent="-342900">
              <a:buAutoNum type="arabicPeriod"/>
            </a:pPr>
            <a:endParaRPr lang="en-US" altLang="ko-KR" sz="2400" dirty="0">
              <a:solidFill>
                <a:schemeClr val="bg1"/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알림 시스템 </a:t>
            </a:r>
            <a:endParaRPr lang="en-US" altLang="ko-KR" sz="2400" dirty="0">
              <a:solidFill>
                <a:schemeClr val="bg1"/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marL="342900" indent="-342900">
              <a:buAutoNum type="arabicPeriod"/>
            </a:pPr>
            <a:endParaRPr lang="en-US" altLang="ko-KR" sz="2400" dirty="0">
              <a:solidFill>
                <a:schemeClr val="bg1"/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1) </a:t>
            </a:r>
            <a:r>
              <a:rPr lang="ko-KR" altLang="en-US" sz="2400" dirty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긴급 신고하기 버튼 </a:t>
            </a:r>
            <a:endParaRPr lang="en-US" altLang="ko-KR" sz="2400" dirty="0">
              <a:solidFill>
                <a:schemeClr val="bg1"/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 2) </a:t>
            </a:r>
            <a:r>
              <a:rPr lang="ko-KR" altLang="en-US" sz="2400" dirty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기기에 달린 버튼 누름 </a:t>
            </a:r>
            <a:endParaRPr lang="en-US" altLang="ko-KR" sz="2400" dirty="0">
              <a:solidFill>
                <a:schemeClr val="bg1"/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 3) </a:t>
            </a:r>
            <a:r>
              <a:rPr lang="ko-KR" altLang="en-US" sz="2400" dirty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기기와 사용자의 거리 </a:t>
            </a:r>
            <a:r>
              <a:rPr lang="en-US" altLang="ko-KR" sz="2400" dirty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1km</a:t>
            </a:r>
            <a:r>
              <a:rPr lang="ko-KR" altLang="en-US" sz="2400" dirty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 멀어질 경우 신호 </a:t>
            </a:r>
            <a:endParaRPr lang="en-US" altLang="ko-KR" sz="2400" dirty="0">
              <a:solidFill>
                <a:schemeClr val="bg1"/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 4) </a:t>
            </a:r>
            <a:r>
              <a:rPr lang="ko-KR" altLang="en-US" sz="2400" dirty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기기가 </a:t>
            </a:r>
            <a:r>
              <a:rPr lang="ko-KR" altLang="en-US" sz="2400" dirty="0" err="1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어딘가에</a:t>
            </a:r>
            <a:r>
              <a:rPr lang="ko-KR" altLang="en-US" sz="2400" dirty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 부딪히거나 떨어졌을 경우 가속도와 충격을 계산해서 알림</a:t>
            </a:r>
            <a:endParaRPr lang="en-US" altLang="ko-KR" sz="2400" dirty="0">
              <a:solidFill>
                <a:schemeClr val="bg1"/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marL="342900" indent="-342900">
              <a:buAutoNum type="arabicPeriod"/>
            </a:pPr>
            <a:endParaRPr lang="en-US" altLang="ko-KR" sz="2400" dirty="0">
              <a:solidFill>
                <a:schemeClr val="bg1"/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     =  </a:t>
            </a:r>
            <a:r>
              <a:rPr lang="en-US" altLang="ko-KR" sz="2400" dirty="0">
                <a:highlight>
                  <a:srgbClr val="FFFF00"/>
                </a:highlight>
                <a:latin typeface="a타이틀고딕1" panose="02020600000000000000" pitchFamily="18" charset="-127"/>
                <a:ea typeface="a타이틀고딕1" panose="02020600000000000000" pitchFamily="18" charset="-127"/>
              </a:rPr>
              <a:t>1</a:t>
            </a:r>
            <a:r>
              <a:rPr lang="ko-KR" altLang="en-US" sz="2400" dirty="0">
                <a:highlight>
                  <a:srgbClr val="FFFF00"/>
                </a:highlight>
                <a:latin typeface="a타이틀고딕1" panose="02020600000000000000" pitchFamily="18" charset="-127"/>
                <a:ea typeface="a타이틀고딕1" panose="02020600000000000000" pitchFamily="18" charset="-127"/>
              </a:rPr>
              <a:t>분 내로 </a:t>
            </a:r>
            <a:r>
              <a:rPr lang="ko-KR" altLang="en-US" sz="2400" dirty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취소버튼 누르면 </a:t>
            </a:r>
            <a:r>
              <a:rPr lang="ko-KR" altLang="en-US" sz="2400" dirty="0">
                <a:highlight>
                  <a:srgbClr val="FFFF00"/>
                </a:highlight>
                <a:latin typeface="a타이틀고딕1" panose="02020600000000000000" pitchFamily="18" charset="-127"/>
                <a:ea typeface="a타이틀고딕1" panose="02020600000000000000" pitchFamily="18" charset="-127"/>
              </a:rPr>
              <a:t>취소 가능</a:t>
            </a:r>
            <a:r>
              <a:rPr lang="ko-KR" altLang="en-US" sz="2400" dirty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함 </a:t>
            </a:r>
            <a:r>
              <a:rPr lang="en-US" altLang="ko-KR" sz="2400" dirty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+ </a:t>
            </a:r>
            <a:r>
              <a:rPr lang="ko-KR" altLang="en-US" sz="2400" dirty="0">
                <a:highlight>
                  <a:srgbClr val="FFFF00"/>
                </a:highlight>
                <a:latin typeface="a타이틀고딕1" panose="02020600000000000000" pitchFamily="18" charset="-127"/>
                <a:ea typeface="a타이틀고딕1" panose="02020600000000000000" pitchFamily="18" charset="-127"/>
              </a:rPr>
              <a:t>매뉴얼 페이지 </a:t>
            </a:r>
            <a:r>
              <a:rPr lang="ko-KR" altLang="en-US" sz="2400" dirty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있음</a:t>
            </a:r>
            <a:endParaRPr lang="en-US" altLang="ko-KR" sz="2400" dirty="0">
              <a:solidFill>
                <a:schemeClr val="bg1"/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267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0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884AB7-5E4A-4E44-81F1-41652A036799}"/>
              </a:ext>
            </a:extLst>
          </p:cNvPr>
          <p:cNvCxnSpPr>
            <a:cxnSpLocks/>
          </p:cNvCxnSpPr>
          <p:nvPr/>
        </p:nvCxnSpPr>
        <p:spPr>
          <a:xfrm>
            <a:off x="3215680" y="1268760"/>
            <a:ext cx="897632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7E4C44B7-E253-484E-AC6F-8F90C8C18792}"/>
              </a:ext>
            </a:extLst>
          </p:cNvPr>
          <p:cNvSpPr/>
          <p:nvPr/>
        </p:nvSpPr>
        <p:spPr>
          <a:xfrm>
            <a:off x="0" y="6669360"/>
            <a:ext cx="12192000" cy="188640"/>
          </a:xfrm>
          <a:prstGeom prst="flowChartProcess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6AD8B13-0639-4C8C-9669-0DFA8D5F8E38}"/>
              </a:ext>
            </a:extLst>
          </p:cNvPr>
          <p:cNvGrpSpPr/>
          <p:nvPr/>
        </p:nvGrpSpPr>
        <p:grpSpPr>
          <a:xfrm>
            <a:off x="-19744" y="2704"/>
            <a:ext cx="4819600" cy="1340768"/>
            <a:chOff x="0" y="0"/>
            <a:chExt cx="4583832" cy="1268760"/>
          </a:xfrm>
          <a:solidFill>
            <a:schemeClr val="tx2"/>
          </a:solidFill>
        </p:grpSpPr>
        <p:sp>
          <p:nvSpPr>
            <p:cNvPr id="6" name="순서도: 처리 5">
              <a:extLst>
                <a:ext uri="{FF2B5EF4-FFF2-40B4-BE49-F238E27FC236}">
                  <a16:creationId xmlns:a16="http://schemas.microsoft.com/office/drawing/2014/main" id="{743C0CD7-9058-41B1-95DD-DBA37E6A1D82}"/>
                </a:ext>
              </a:extLst>
            </p:cNvPr>
            <p:cNvSpPr/>
            <p:nvPr/>
          </p:nvSpPr>
          <p:spPr>
            <a:xfrm>
              <a:off x="0" y="0"/>
              <a:ext cx="4223792" cy="126876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FF4FC621-F17C-45C1-A3F7-B8816C7175ED}"/>
                </a:ext>
              </a:extLst>
            </p:cNvPr>
            <p:cNvSpPr/>
            <p:nvPr/>
          </p:nvSpPr>
          <p:spPr>
            <a:xfrm>
              <a:off x="4223792" y="0"/>
              <a:ext cx="360040" cy="126876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1D9CE34-5CDE-4468-A22D-981B1C1152B8}"/>
              </a:ext>
            </a:extLst>
          </p:cNvPr>
          <p:cNvSpPr txBox="1"/>
          <p:nvPr/>
        </p:nvSpPr>
        <p:spPr>
          <a:xfrm>
            <a:off x="315616" y="191344"/>
            <a:ext cx="59766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600" b="1" dirty="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10  </a:t>
            </a:r>
            <a:r>
              <a:rPr lang="ko-KR" altLang="en-US" sz="3600" b="1" dirty="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포지셔닝 맵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36AA70-0FDA-4D53-BAB2-5B35DB350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FAB4E-0A4C-42F8-B42A-20F9E446B19C}" type="slidenum">
              <a:rPr lang="ko-KR" altLang="en-US" smtClean="0"/>
              <a:t>12</a:t>
            </a:fld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EB0B9A6-B366-464D-846E-9456B76D1868}"/>
              </a:ext>
            </a:extLst>
          </p:cNvPr>
          <p:cNvCxnSpPr>
            <a:cxnSpLocks/>
          </p:cNvCxnSpPr>
          <p:nvPr/>
        </p:nvCxnSpPr>
        <p:spPr>
          <a:xfrm>
            <a:off x="2639616" y="6309320"/>
            <a:ext cx="6912768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1B2EBCC-2332-4E06-B540-7E64BD79C531}"/>
              </a:ext>
            </a:extLst>
          </p:cNvPr>
          <p:cNvSpPr txBox="1"/>
          <p:nvPr/>
        </p:nvSpPr>
        <p:spPr>
          <a:xfrm>
            <a:off x="2351584" y="1412776"/>
            <a:ext cx="89698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44E117-7B5E-4E65-A798-1C2121477DA1}"/>
              </a:ext>
            </a:extLst>
          </p:cNvPr>
          <p:cNvSpPr txBox="1"/>
          <p:nvPr/>
        </p:nvSpPr>
        <p:spPr>
          <a:xfrm>
            <a:off x="9552384" y="6021288"/>
            <a:ext cx="13846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/>
              <a:t> 가격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98D0479-50DB-4339-B49E-3971A649686A}"/>
              </a:ext>
            </a:extLst>
          </p:cNvPr>
          <p:cNvCxnSpPr>
            <a:cxnSpLocks/>
          </p:cNvCxnSpPr>
          <p:nvPr/>
        </p:nvCxnSpPr>
        <p:spPr>
          <a:xfrm flipV="1">
            <a:off x="2639811" y="1844824"/>
            <a:ext cx="0" cy="449783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F6F8669E-4E76-400B-AAA8-6D7B996C8101}"/>
              </a:ext>
            </a:extLst>
          </p:cNvPr>
          <p:cNvSpPr/>
          <p:nvPr/>
        </p:nvSpPr>
        <p:spPr>
          <a:xfrm>
            <a:off x="4655840" y="1749976"/>
            <a:ext cx="1656184" cy="165618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SD</a:t>
            </a:r>
            <a:endParaRPr lang="ko-KR" altLang="en-US" sz="4400" b="1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E0EBF04-0457-4DDE-B738-FDF09F6974C0}"/>
              </a:ext>
            </a:extLst>
          </p:cNvPr>
          <p:cNvSpPr/>
          <p:nvPr/>
        </p:nvSpPr>
        <p:spPr>
          <a:xfrm>
            <a:off x="2981005" y="5229200"/>
            <a:ext cx="954756" cy="89509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119</a:t>
            </a:r>
            <a:r>
              <a:rPr lang="ko-KR" altLang="en-US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신고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05C413F-B96C-4F2F-A3CA-AC5688B78E48}"/>
              </a:ext>
            </a:extLst>
          </p:cNvPr>
          <p:cNvSpPr/>
          <p:nvPr/>
        </p:nvSpPr>
        <p:spPr>
          <a:xfrm>
            <a:off x="2999656" y="4221088"/>
            <a:ext cx="954756" cy="89509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112</a:t>
            </a:r>
            <a:r>
              <a:rPr lang="ko-KR" altLang="en-US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신고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A0B5238-4C89-45EC-AFFB-69F63B551F53}"/>
              </a:ext>
            </a:extLst>
          </p:cNvPr>
          <p:cNvSpPr/>
          <p:nvPr/>
        </p:nvSpPr>
        <p:spPr>
          <a:xfrm>
            <a:off x="4151784" y="5229200"/>
            <a:ext cx="954756" cy="89509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latin typeface="a타이틀고딕1" panose="02020600000000000000" pitchFamily="18" charset="-127"/>
                <a:ea typeface="a타이틀고딕1" panose="02020600000000000000" pitchFamily="18" charset="-127"/>
              </a:rPr>
              <a:t>지니콜</a:t>
            </a:r>
            <a:r>
              <a:rPr lang="en-US" altLang="ko-KR" sz="14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S</a:t>
            </a:r>
            <a:endParaRPr lang="ko-KR" altLang="en-US" sz="14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2634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4578380-7B38-49A7-9504-A1FD9C80FB9C}"/>
              </a:ext>
            </a:extLst>
          </p:cNvPr>
          <p:cNvCxnSpPr>
            <a:cxnSpLocks/>
          </p:cNvCxnSpPr>
          <p:nvPr/>
        </p:nvCxnSpPr>
        <p:spPr>
          <a:xfrm>
            <a:off x="3215680" y="1268760"/>
            <a:ext cx="897632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순서도: 처리 2">
            <a:extLst>
              <a:ext uri="{FF2B5EF4-FFF2-40B4-BE49-F238E27FC236}">
                <a16:creationId xmlns:a16="http://schemas.microsoft.com/office/drawing/2014/main" id="{3CCE4558-1375-4698-BF17-85AD0A6462B5}"/>
              </a:ext>
            </a:extLst>
          </p:cNvPr>
          <p:cNvSpPr/>
          <p:nvPr/>
        </p:nvSpPr>
        <p:spPr>
          <a:xfrm>
            <a:off x="0" y="6669360"/>
            <a:ext cx="12192000" cy="188640"/>
          </a:xfrm>
          <a:prstGeom prst="flowChartProcess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DF61EC7-0301-4AFF-B38F-F6921537517D}"/>
              </a:ext>
            </a:extLst>
          </p:cNvPr>
          <p:cNvGrpSpPr/>
          <p:nvPr/>
        </p:nvGrpSpPr>
        <p:grpSpPr>
          <a:xfrm>
            <a:off x="-19744" y="2704"/>
            <a:ext cx="4171528" cy="1340768"/>
            <a:chOff x="0" y="0"/>
            <a:chExt cx="4583832" cy="1268760"/>
          </a:xfrm>
          <a:solidFill>
            <a:schemeClr val="tx2"/>
          </a:solidFill>
        </p:grpSpPr>
        <p:sp>
          <p:nvSpPr>
            <p:cNvPr id="5" name="순서도: 처리 4">
              <a:extLst>
                <a:ext uri="{FF2B5EF4-FFF2-40B4-BE49-F238E27FC236}">
                  <a16:creationId xmlns:a16="http://schemas.microsoft.com/office/drawing/2014/main" id="{60F711E8-A38B-459D-B812-2AF34F91E0C4}"/>
                </a:ext>
              </a:extLst>
            </p:cNvPr>
            <p:cNvSpPr/>
            <p:nvPr/>
          </p:nvSpPr>
          <p:spPr>
            <a:xfrm>
              <a:off x="0" y="0"/>
              <a:ext cx="4223792" cy="126876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696BFA7F-707A-4C0C-9EAD-B0036C181D58}"/>
                </a:ext>
              </a:extLst>
            </p:cNvPr>
            <p:cNvSpPr/>
            <p:nvPr/>
          </p:nvSpPr>
          <p:spPr>
            <a:xfrm>
              <a:off x="4223792" y="0"/>
              <a:ext cx="360040" cy="126876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DD5ECE6-5B4F-4169-B756-657C87BBEE0A}"/>
              </a:ext>
            </a:extLst>
          </p:cNvPr>
          <p:cNvSpPr txBox="1"/>
          <p:nvPr/>
        </p:nvSpPr>
        <p:spPr>
          <a:xfrm>
            <a:off x="315616" y="191344"/>
            <a:ext cx="59766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600" b="1" dirty="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11  </a:t>
            </a:r>
            <a:r>
              <a:rPr lang="ko-KR" altLang="en-US" sz="3600" b="1" dirty="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추진 일정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A670014A-43CB-46F8-9191-120ABBA98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FAB4E-0A4C-42F8-B42A-20F9E446B19C}" type="slidenum">
              <a:rPr lang="ko-KR" altLang="en-US" smtClean="0"/>
              <a:t>13</a:t>
            </a:fld>
            <a:endParaRPr lang="ko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4CDCD42-B0D8-4468-AC1A-04F1B666CC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432360"/>
              </p:ext>
            </p:extLst>
          </p:nvPr>
        </p:nvGraphicFramePr>
        <p:xfrm>
          <a:off x="1279235" y="1340768"/>
          <a:ext cx="9633529" cy="5263372"/>
        </p:xfrm>
        <a:graphic>
          <a:graphicData uri="http://schemas.openxmlformats.org/drawingml/2006/table">
            <a:tbl>
              <a:tblPr firstRow="1" bandRow="1"/>
              <a:tblGrid>
                <a:gridCol w="872271">
                  <a:extLst>
                    <a:ext uri="{9D8B030D-6E8A-4147-A177-3AD203B41FA5}">
                      <a16:colId xmlns:a16="http://schemas.microsoft.com/office/drawing/2014/main" val="1151304484"/>
                    </a:ext>
                  </a:extLst>
                </a:gridCol>
                <a:gridCol w="1362022">
                  <a:extLst>
                    <a:ext uri="{9D8B030D-6E8A-4147-A177-3AD203B41FA5}">
                      <a16:colId xmlns:a16="http://schemas.microsoft.com/office/drawing/2014/main" val="727530817"/>
                    </a:ext>
                  </a:extLst>
                </a:gridCol>
                <a:gridCol w="616603">
                  <a:extLst>
                    <a:ext uri="{9D8B030D-6E8A-4147-A177-3AD203B41FA5}">
                      <a16:colId xmlns:a16="http://schemas.microsoft.com/office/drawing/2014/main" val="4092934163"/>
                    </a:ext>
                  </a:extLst>
                </a:gridCol>
                <a:gridCol w="616603">
                  <a:extLst>
                    <a:ext uri="{9D8B030D-6E8A-4147-A177-3AD203B41FA5}">
                      <a16:colId xmlns:a16="http://schemas.microsoft.com/office/drawing/2014/main" val="820441928"/>
                    </a:ext>
                  </a:extLst>
                </a:gridCol>
                <a:gridCol w="616603">
                  <a:extLst>
                    <a:ext uri="{9D8B030D-6E8A-4147-A177-3AD203B41FA5}">
                      <a16:colId xmlns:a16="http://schemas.microsoft.com/office/drawing/2014/main" val="3543323099"/>
                    </a:ext>
                  </a:extLst>
                </a:gridCol>
                <a:gridCol w="616603">
                  <a:extLst>
                    <a:ext uri="{9D8B030D-6E8A-4147-A177-3AD203B41FA5}">
                      <a16:colId xmlns:a16="http://schemas.microsoft.com/office/drawing/2014/main" val="3250703102"/>
                    </a:ext>
                  </a:extLst>
                </a:gridCol>
                <a:gridCol w="616603">
                  <a:extLst>
                    <a:ext uri="{9D8B030D-6E8A-4147-A177-3AD203B41FA5}">
                      <a16:colId xmlns:a16="http://schemas.microsoft.com/office/drawing/2014/main" val="1551813340"/>
                    </a:ext>
                  </a:extLst>
                </a:gridCol>
                <a:gridCol w="616603">
                  <a:extLst>
                    <a:ext uri="{9D8B030D-6E8A-4147-A177-3AD203B41FA5}">
                      <a16:colId xmlns:a16="http://schemas.microsoft.com/office/drawing/2014/main" val="2427996834"/>
                    </a:ext>
                  </a:extLst>
                </a:gridCol>
                <a:gridCol w="616603">
                  <a:extLst>
                    <a:ext uri="{9D8B030D-6E8A-4147-A177-3AD203B41FA5}">
                      <a16:colId xmlns:a16="http://schemas.microsoft.com/office/drawing/2014/main" val="2667377058"/>
                    </a:ext>
                  </a:extLst>
                </a:gridCol>
                <a:gridCol w="616603">
                  <a:extLst>
                    <a:ext uri="{9D8B030D-6E8A-4147-A177-3AD203B41FA5}">
                      <a16:colId xmlns:a16="http://schemas.microsoft.com/office/drawing/2014/main" val="3609851444"/>
                    </a:ext>
                  </a:extLst>
                </a:gridCol>
                <a:gridCol w="616603">
                  <a:extLst>
                    <a:ext uri="{9D8B030D-6E8A-4147-A177-3AD203B41FA5}">
                      <a16:colId xmlns:a16="http://schemas.microsoft.com/office/drawing/2014/main" val="728116999"/>
                    </a:ext>
                  </a:extLst>
                </a:gridCol>
                <a:gridCol w="616603">
                  <a:extLst>
                    <a:ext uri="{9D8B030D-6E8A-4147-A177-3AD203B41FA5}">
                      <a16:colId xmlns:a16="http://schemas.microsoft.com/office/drawing/2014/main" val="2805702734"/>
                    </a:ext>
                  </a:extLst>
                </a:gridCol>
                <a:gridCol w="616603">
                  <a:extLst>
                    <a:ext uri="{9D8B030D-6E8A-4147-A177-3AD203B41FA5}">
                      <a16:colId xmlns:a16="http://schemas.microsoft.com/office/drawing/2014/main" val="1450007820"/>
                    </a:ext>
                  </a:extLst>
                </a:gridCol>
                <a:gridCol w="616603">
                  <a:extLst>
                    <a:ext uri="{9D8B030D-6E8A-4147-A177-3AD203B41FA5}">
                      <a16:colId xmlns:a16="http://schemas.microsoft.com/office/drawing/2014/main" val="2895012998"/>
                    </a:ext>
                  </a:extLst>
                </a:gridCol>
              </a:tblGrid>
              <a:tr h="12439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5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254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5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254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8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2019</a:t>
                      </a:r>
                      <a:endParaRPr lang="ko-KR" altLang="en-US" sz="18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254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800" b="0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2020</a:t>
                      </a:r>
                      <a:endParaRPr lang="ko-KR" altLang="en-US" sz="1800" b="0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254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899560"/>
                  </a:ext>
                </a:extLst>
              </a:tr>
              <a:tr h="26841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5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254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5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254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5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Q1</a:t>
                      </a:r>
                      <a:endParaRPr lang="ko-KR" altLang="en-US" sz="105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254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5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Q2</a:t>
                      </a:r>
                      <a:endParaRPr lang="ko-KR" altLang="en-US" sz="105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254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5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M7</a:t>
                      </a:r>
                      <a:endParaRPr lang="ko-KR" altLang="en-US" sz="105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254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5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M8</a:t>
                      </a:r>
                      <a:endParaRPr lang="ko-KR" altLang="en-US" sz="105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254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5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M9</a:t>
                      </a:r>
                      <a:endParaRPr lang="ko-KR" altLang="en-US" sz="105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254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5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M10</a:t>
                      </a:r>
                      <a:endParaRPr lang="ko-KR" altLang="en-US" sz="105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254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5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M11</a:t>
                      </a:r>
                      <a:endParaRPr lang="ko-KR" altLang="en-US" sz="105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254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5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M12</a:t>
                      </a:r>
                      <a:endParaRPr lang="ko-KR" altLang="en-US" sz="105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254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5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Q1</a:t>
                      </a:r>
                      <a:endParaRPr lang="ko-KR" altLang="en-US" sz="105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254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5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Q2</a:t>
                      </a:r>
                      <a:endParaRPr lang="ko-KR" altLang="en-US" sz="105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254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5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Q3</a:t>
                      </a:r>
                      <a:endParaRPr lang="ko-KR" altLang="en-US" sz="105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254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5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Q4</a:t>
                      </a:r>
                      <a:endParaRPr lang="ko-KR" altLang="en-US" sz="105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254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363855"/>
                  </a:ext>
                </a:extLst>
              </a:tr>
              <a:tr h="268415"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en-US" altLang="ko-KR" sz="1400" b="0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  <a:p>
                      <a:pPr algn="ctr" latinLnBrk="1"/>
                      <a:endParaRPr lang="en-US" altLang="ko-KR" sz="1400" b="0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개발</a:t>
                      </a:r>
                      <a:endParaRPr lang="en-US" altLang="ko-KR" sz="1400" b="0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하드웨어</a:t>
                      </a: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652141"/>
                  </a:ext>
                </a:extLst>
              </a:tr>
              <a:tr h="26841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앱 개발</a:t>
                      </a: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315285"/>
                  </a:ext>
                </a:extLst>
              </a:tr>
              <a:tr h="26841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웹 개발</a:t>
                      </a: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886636"/>
                  </a:ext>
                </a:extLst>
              </a:tr>
              <a:tr h="26841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양산화</a:t>
                      </a: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208343"/>
                  </a:ext>
                </a:extLst>
              </a:tr>
              <a:tr h="42295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0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기획</a:t>
                      </a: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시장조사</a:t>
                      </a: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en-US" altLang="ko-KR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584949"/>
                  </a:ext>
                </a:extLst>
              </a:tr>
              <a:tr h="268415"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마케팅</a:t>
                      </a: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1</a:t>
                      </a:r>
                      <a:r>
                        <a:rPr lang="ko-KR" altLang="en-US" sz="1200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차 판촉</a:t>
                      </a: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786291"/>
                  </a:ext>
                </a:extLst>
              </a:tr>
              <a:tr h="26841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커뮤니티조사</a:t>
                      </a: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007877"/>
                  </a:ext>
                </a:extLst>
              </a:tr>
              <a:tr h="268415"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앱 광고</a:t>
                      </a:r>
                      <a:r>
                        <a:rPr lang="en-US" altLang="ko-KR" sz="1200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 </a:t>
                      </a:r>
                      <a:r>
                        <a:rPr lang="ko-KR" altLang="en-US" sz="1200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개제</a:t>
                      </a: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67579"/>
                  </a:ext>
                </a:extLst>
              </a:tr>
              <a:tr h="268415"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2</a:t>
                      </a:r>
                      <a:r>
                        <a:rPr lang="ko-KR" altLang="en-US" sz="1200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차 판촉</a:t>
                      </a: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081933"/>
                  </a:ext>
                </a:extLst>
              </a:tr>
              <a:tr h="268415">
                <a:tc row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en-US" altLang="ko-KR" sz="1400" b="0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  <a:p>
                      <a:pPr algn="ctr" latinLnBrk="1"/>
                      <a:endParaRPr lang="en-US" altLang="ko-KR" sz="1400" b="0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자금조달</a:t>
                      </a: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 err="1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크라운드</a:t>
                      </a:r>
                      <a:r>
                        <a:rPr lang="ko-KR" altLang="en-US" sz="1200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 </a:t>
                      </a:r>
                      <a:r>
                        <a:rPr lang="ko-KR" altLang="en-US" sz="1200" dirty="0" err="1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펀딩</a:t>
                      </a:r>
                      <a:endParaRPr lang="ko-KR" altLang="en-US" sz="1200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722122"/>
                  </a:ext>
                </a:extLst>
              </a:tr>
              <a:tr h="439225"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>
                          <a:effectLst/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상생서포터즈</a:t>
                      </a:r>
                      <a:r>
                        <a:rPr lang="ko-KR" altLang="en-US" sz="1200" kern="1200" dirty="0">
                          <a:effectLst/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 청년</a:t>
                      </a:r>
                      <a:r>
                        <a:rPr lang="en-US" altLang="ko-KR" sz="1200" kern="1200" dirty="0">
                          <a:effectLst/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·</a:t>
                      </a:r>
                      <a:r>
                        <a:rPr lang="ko-KR" altLang="en-US" sz="1200" kern="1200" dirty="0">
                          <a:effectLst/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창업 프로그램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effectLst/>
                        <a:latin typeface="a타이틀고딕1" panose="02020600000000000000" pitchFamily="18" charset="-127"/>
                        <a:ea typeface="a타이틀고딕1" panose="02020600000000000000" pitchFamily="18" charset="-127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275718"/>
                  </a:ext>
                </a:extLst>
              </a:tr>
              <a:tr h="439225"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effectLst/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기술혁신형 창업기업 지원사업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effectLst/>
                        <a:latin typeface="a타이틀고딕1" panose="02020600000000000000" pitchFamily="18" charset="-127"/>
                        <a:ea typeface="a타이틀고딕1" panose="02020600000000000000" pitchFamily="18" charset="-127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52922"/>
                  </a:ext>
                </a:extLst>
              </a:tr>
              <a:tr h="268415">
                <a:tc row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en-US" altLang="ko-KR" sz="1400" b="0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영업</a:t>
                      </a: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회사 설립</a:t>
                      </a: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330018"/>
                  </a:ext>
                </a:extLst>
              </a:tr>
              <a:tr h="268415"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시제품</a:t>
                      </a:r>
                      <a:r>
                        <a:rPr lang="en-US" altLang="ko-KR" sz="1200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 </a:t>
                      </a:r>
                      <a:r>
                        <a:rPr lang="ko-KR" altLang="en-US" sz="1200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출시</a:t>
                      </a: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333053"/>
                  </a:ext>
                </a:extLst>
              </a:tr>
              <a:tr h="26841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소셜 마켓 입점</a:t>
                      </a: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스퀘어라운드 Regular"/>
                          <a:ea typeface="나눔스퀘어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116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7033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4578380-7B38-49A7-9504-A1FD9C80FB9C}"/>
              </a:ext>
            </a:extLst>
          </p:cNvPr>
          <p:cNvCxnSpPr>
            <a:cxnSpLocks/>
          </p:cNvCxnSpPr>
          <p:nvPr/>
        </p:nvCxnSpPr>
        <p:spPr>
          <a:xfrm>
            <a:off x="3215680" y="1268760"/>
            <a:ext cx="897632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순서도: 처리 2">
            <a:extLst>
              <a:ext uri="{FF2B5EF4-FFF2-40B4-BE49-F238E27FC236}">
                <a16:creationId xmlns:a16="http://schemas.microsoft.com/office/drawing/2014/main" id="{3CCE4558-1375-4698-BF17-85AD0A6462B5}"/>
              </a:ext>
            </a:extLst>
          </p:cNvPr>
          <p:cNvSpPr/>
          <p:nvPr/>
        </p:nvSpPr>
        <p:spPr>
          <a:xfrm>
            <a:off x="0" y="6669360"/>
            <a:ext cx="12192000" cy="188640"/>
          </a:xfrm>
          <a:prstGeom prst="flowChartProcess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DF61EC7-0301-4AFF-B38F-F6921537517D}"/>
              </a:ext>
            </a:extLst>
          </p:cNvPr>
          <p:cNvGrpSpPr/>
          <p:nvPr/>
        </p:nvGrpSpPr>
        <p:grpSpPr>
          <a:xfrm>
            <a:off x="-19744" y="2704"/>
            <a:ext cx="4171528" cy="1340768"/>
            <a:chOff x="0" y="0"/>
            <a:chExt cx="4583832" cy="1268760"/>
          </a:xfrm>
          <a:solidFill>
            <a:schemeClr val="tx2"/>
          </a:solidFill>
        </p:grpSpPr>
        <p:sp>
          <p:nvSpPr>
            <p:cNvPr id="5" name="순서도: 처리 4">
              <a:extLst>
                <a:ext uri="{FF2B5EF4-FFF2-40B4-BE49-F238E27FC236}">
                  <a16:creationId xmlns:a16="http://schemas.microsoft.com/office/drawing/2014/main" id="{60F711E8-A38B-459D-B812-2AF34F91E0C4}"/>
                </a:ext>
              </a:extLst>
            </p:cNvPr>
            <p:cNvSpPr/>
            <p:nvPr/>
          </p:nvSpPr>
          <p:spPr>
            <a:xfrm>
              <a:off x="0" y="0"/>
              <a:ext cx="4223792" cy="126876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696BFA7F-707A-4C0C-9EAD-B0036C181D58}"/>
                </a:ext>
              </a:extLst>
            </p:cNvPr>
            <p:cNvSpPr/>
            <p:nvPr/>
          </p:nvSpPr>
          <p:spPr>
            <a:xfrm>
              <a:off x="4223792" y="0"/>
              <a:ext cx="360040" cy="126876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DD5ECE6-5B4F-4169-B756-657C87BBEE0A}"/>
              </a:ext>
            </a:extLst>
          </p:cNvPr>
          <p:cNvSpPr txBox="1"/>
          <p:nvPr/>
        </p:nvSpPr>
        <p:spPr>
          <a:xfrm>
            <a:off x="315616" y="191344"/>
            <a:ext cx="59766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600" b="1" dirty="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12  </a:t>
            </a:r>
            <a:r>
              <a:rPr lang="ko-KR" altLang="en-US" sz="3600" b="1" dirty="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재무계획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5DF9C5-B5B6-4258-B0DA-7678A5160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FAB4E-0A4C-42F8-B42A-20F9E446B19C}" type="slidenum">
              <a:rPr lang="ko-KR" altLang="en-US" smtClean="0"/>
              <a:t>14</a:t>
            </a:fld>
            <a:endParaRPr lang="ko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07BB4A6-36D2-4637-A059-0DC3BAA94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200468"/>
              </p:ext>
            </p:extLst>
          </p:nvPr>
        </p:nvGraphicFramePr>
        <p:xfrm>
          <a:off x="623392" y="3216287"/>
          <a:ext cx="4880628" cy="2732991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813438">
                  <a:extLst>
                    <a:ext uri="{9D8B030D-6E8A-4147-A177-3AD203B41FA5}">
                      <a16:colId xmlns:a16="http://schemas.microsoft.com/office/drawing/2014/main" val="2396449682"/>
                    </a:ext>
                  </a:extLst>
                </a:gridCol>
                <a:gridCol w="813438">
                  <a:extLst>
                    <a:ext uri="{9D8B030D-6E8A-4147-A177-3AD203B41FA5}">
                      <a16:colId xmlns:a16="http://schemas.microsoft.com/office/drawing/2014/main" val="1934600918"/>
                    </a:ext>
                  </a:extLst>
                </a:gridCol>
                <a:gridCol w="813438">
                  <a:extLst>
                    <a:ext uri="{9D8B030D-6E8A-4147-A177-3AD203B41FA5}">
                      <a16:colId xmlns:a16="http://schemas.microsoft.com/office/drawing/2014/main" val="2224439386"/>
                    </a:ext>
                  </a:extLst>
                </a:gridCol>
                <a:gridCol w="813438">
                  <a:extLst>
                    <a:ext uri="{9D8B030D-6E8A-4147-A177-3AD203B41FA5}">
                      <a16:colId xmlns:a16="http://schemas.microsoft.com/office/drawing/2014/main" val="247716228"/>
                    </a:ext>
                  </a:extLst>
                </a:gridCol>
                <a:gridCol w="813438">
                  <a:extLst>
                    <a:ext uri="{9D8B030D-6E8A-4147-A177-3AD203B41FA5}">
                      <a16:colId xmlns:a16="http://schemas.microsoft.com/office/drawing/2014/main" val="405380163"/>
                    </a:ext>
                  </a:extLst>
                </a:gridCol>
                <a:gridCol w="813438">
                  <a:extLst>
                    <a:ext uri="{9D8B030D-6E8A-4147-A177-3AD203B41FA5}">
                      <a16:colId xmlns:a16="http://schemas.microsoft.com/office/drawing/2014/main" val="3043703675"/>
                    </a:ext>
                  </a:extLst>
                </a:gridCol>
              </a:tblGrid>
              <a:tr h="361065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 dirty="0">
                          <a:effectLst/>
                        </a:rPr>
                        <a:t>고정비</a:t>
                      </a:r>
                      <a:endParaRPr lang="ko-KR" altLang="en-US" sz="1000" b="1" kern="100" spc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100" spc="0" dirty="0">
                          <a:effectLst/>
                        </a:rPr>
                        <a:t>변동비 단위 </a:t>
                      </a:r>
                      <a:r>
                        <a:rPr lang="en-US" altLang="ko-KR" sz="1050" kern="100" spc="0" dirty="0">
                          <a:effectLst/>
                        </a:rPr>
                        <a:t>: </a:t>
                      </a:r>
                      <a:r>
                        <a:rPr lang="ko-KR" altLang="en-US" sz="1050" kern="100" spc="0" dirty="0">
                          <a:effectLst/>
                        </a:rPr>
                        <a:t>천원</a:t>
                      </a:r>
                      <a:endParaRPr lang="ko-KR" altLang="en-US" sz="1050" b="1" kern="100" spc="0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673490"/>
                  </a:ext>
                </a:extLst>
              </a:tr>
              <a:tr h="36106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effectLst/>
                        </a:rPr>
                        <a:t>종류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effectLst/>
                        </a:rPr>
                        <a:t>수량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 dirty="0">
                          <a:effectLst/>
                        </a:rPr>
                        <a:t>가격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effectLst/>
                        </a:rPr>
                        <a:t>종류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effectLst/>
                        </a:rPr>
                        <a:t>수량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effectLst/>
                        </a:rPr>
                        <a:t>가격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81758"/>
                  </a:ext>
                </a:extLst>
              </a:tr>
              <a:tr h="57683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effectLst/>
                        </a:rPr>
                        <a:t>건물 임대비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</a:rPr>
                        <a:t>동아리실 사용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 dirty="0">
                          <a:effectLst/>
                        </a:rPr>
                        <a:t>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 dirty="0" err="1">
                          <a:effectLst/>
                        </a:rPr>
                        <a:t>마케팅비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effectLst/>
                        </a:rPr>
                        <a:t>1000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6441613"/>
                  </a:ext>
                </a:extLst>
              </a:tr>
              <a:tr h="53648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effectLst/>
                        </a:rPr>
                        <a:t>서버 임대료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effectLst/>
                        </a:rPr>
                        <a:t>12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effectLst/>
                        </a:rPr>
                        <a:t>75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effectLst/>
                        </a:rPr>
                        <a:t>외주 가공비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 dirty="0">
                          <a:effectLst/>
                        </a:rPr>
                        <a:t>1000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 dirty="0">
                          <a:effectLst/>
                        </a:rPr>
                        <a:t>55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9210680"/>
                  </a:ext>
                </a:extLst>
              </a:tr>
              <a:tr h="53648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effectLst/>
                        </a:rPr>
                        <a:t>공과금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effectLst/>
                        </a:rPr>
                        <a:t>12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effectLst/>
                        </a:rPr>
                        <a:t>100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3240120"/>
                  </a:ext>
                </a:extLst>
              </a:tr>
              <a:tr h="36106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effectLst/>
                        </a:rPr>
                        <a:t>총 가격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</a:rPr>
                        <a:t>2100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effectLst/>
                        </a:rPr>
                        <a:t>총 가격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 dirty="0">
                          <a:effectLst/>
                        </a:rPr>
                        <a:t>56000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303455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859CEDB-70BF-4BD8-B2AC-EC448877B1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489285"/>
              </p:ext>
            </p:extLst>
          </p:nvPr>
        </p:nvGraphicFramePr>
        <p:xfrm>
          <a:off x="6240016" y="3223144"/>
          <a:ext cx="5688630" cy="2726135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1896210">
                  <a:extLst>
                    <a:ext uri="{9D8B030D-6E8A-4147-A177-3AD203B41FA5}">
                      <a16:colId xmlns:a16="http://schemas.microsoft.com/office/drawing/2014/main" val="2626024126"/>
                    </a:ext>
                  </a:extLst>
                </a:gridCol>
                <a:gridCol w="948105">
                  <a:extLst>
                    <a:ext uri="{9D8B030D-6E8A-4147-A177-3AD203B41FA5}">
                      <a16:colId xmlns:a16="http://schemas.microsoft.com/office/drawing/2014/main" val="452972855"/>
                    </a:ext>
                  </a:extLst>
                </a:gridCol>
                <a:gridCol w="948105">
                  <a:extLst>
                    <a:ext uri="{9D8B030D-6E8A-4147-A177-3AD203B41FA5}">
                      <a16:colId xmlns:a16="http://schemas.microsoft.com/office/drawing/2014/main" val="1972474163"/>
                    </a:ext>
                  </a:extLst>
                </a:gridCol>
                <a:gridCol w="948105">
                  <a:extLst>
                    <a:ext uri="{9D8B030D-6E8A-4147-A177-3AD203B41FA5}">
                      <a16:colId xmlns:a16="http://schemas.microsoft.com/office/drawing/2014/main" val="2879930440"/>
                    </a:ext>
                  </a:extLst>
                </a:gridCol>
                <a:gridCol w="948105">
                  <a:extLst>
                    <a:ext uri="{9D8B030D-6E8A-4147-A177-3AD203B41FA5}">
                      <a16:colId xmlns:a16="http://schemas.microsoft.com/office/drawing/2014/main" val="3984625527"/>
                    </a:ext>
                  </a:extLst>
                </a:gridCol>
              </a:tblGrid>
              <a:tr h="256278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 dirty="0">
                          <a:effectLst/>
                        </a:rPr>
                        <a:t>소요자금 </a:t>
                      </a:r>
                      <a:endParaRPr lang="ko-KR" altLang="en-US" sz="1000" b="1" kern="100" spc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100" spc="0" dirty="0">
                          <a:effectLst/>
                        </a:rPr>
                        <a:t>조달 계획 단위 </a:t>
                      </a:r>
                      <a:r>
                        <a:rPr lang="en-US" altLang="ko-KR" sz="1050" kern="100" spc="0" dirty="0">
                          <a:effectLst/>
                        </a:rPr>
                        <a:t>: </a:t>
                      </a:r>
                      <a:r>
                        <a:rPr lang="ko-KR" altLang="en-US" sz="1050" kern="100" spc="0" dirty="0">
                          <a:effectLst/>
                        </a:rPr>
                        <a:t>천원</a:t>
                      </a:r>
                      <a:endParaRPr lang="ko-KR" altLang="en-US" sz="1050" b="1" kern="100" spc="0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759669"/>
                  </a:ext>
                </a:extLst>
              </a:tr>
              <a:tr h="2562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effectLst/>
                        </a:rPr>
                        <a:t>내용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effectLst/>
                        </a:rPr>
                        <a:t>금액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 dirty="0">
                          <a:effectLst/>
                        </a:rPr>
                        <a:t>조달방법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 dirty="0">
                          <a:effectLst/>
                        </a:rPr>
                        <a:t>내용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effectLst/>
                        </a:rPr>
                        <a:t>금액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5953394"/>
                  </a:ext>
                </a:extLst>
              </a:tr>
              <a:tr h="4015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effectLst/>
                        </a:rPr>
                        <a:t>건물 임대비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effectLst/>
                        </a:rPr>
                        <a:t>6,000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850" kern="1200" dirty="0">
                          <a:effectLst/>
                        </a:rPr>
                        <a:t>상생서포터즈 청년</a:t>
                      </a:r>
                      <a:r>
                        <a:rPr lang="en-US" altLang="ko-KR" sz="850" kern="1200" dirty="0">
                          <a:effectLst/>
                        </a:rPr>
                        <a:t>·</a:t>
                      </a:r>
                      <a:r>
                        <a:rPr lang="ko-KR" altLang="en-US" sz="850" kern="1200" dirty="0">
                          <a:effectLst/>
                        </a:rPr>
                        <a:t>창업 프로그램</a:t>
                      </a:r>
                      <a:endParaRPr lang="ko-KR" altLang="en-US" sz="8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spc="0" dirty="0">
                          <a:effectLst/>
                        </a:rPr>
                        <a:t>2019</a:t>
                      </a:r>
                      <a:r>
                        <a:rPr lang="ko-KR" altLang="en-US" sz="1000" kern="100" spc="0" dirty="0">
                          <a:effectLst/>
                        </a:rPr>
                        <a:t>년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 dirty="0">
                          <a:solidFill>
                            <a:schemeClr val="dk1"/>
                          </a:solidFill>
                          <a:effectLst/>
                        </a:rPr>
                        <a:t>30,000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068220"/>
                  </a:ext>
                </a:extLst>
              </a:tr>
              <a:tr h="4780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effectLst/>
                        </a:rPr>
                        <a:t>서버 임대료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effectLst/>
                        </a:rPr>
                        <a:t>450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err="1">
                          <a:effectLst/>
                        </a:rPr>
                        <a:t>기술혁신형</a:t>
                      </a:r>
                      <a:r>
                        <a:rPr lang="ko-KR" altLang="en-US" sz="900" kern="1200" dirty="0">
                          <a:effectLst/>
                        </a:rPr>
                        <a:t> 창업기업 지원사업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/>
                        <a:t>2019</a:t>
                      </a:r>
                      <a:r>
                        <a:rPr lang="ko-KR" altLang="en-US" sz="1050" dirty="0"/>
                        <a:t>년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/>
                        <a:t>30,000</a:t>
                      </a:r>
                      <a:endParaRPr lang="ko-KR" altLang="en-US" sz="1050" dirty="0"/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8777932"/>
                  </a:ext>
                </a:extLst>
              </a:tr>
              <a:tr h="3434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effectLst/>
                        </a:rPr>
                        <a:t>공과금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effectLst/>
                        </a:rPr>
                        <a:t>600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 dirty="0" err="1">
                          <a:effectLst/>
                        </a:rPr>
                        <a:t>와디즈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effectLst/>
                        </a:rPr>
                        <a:t>크라우드 펀딩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 dirty="0">
                          <a:effectLst/>
                        </a:rPr>
                        <a:t>15,000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685653"/>
                  </a:ext>
                </a:extLst>
              </a:tr>
              <a:tr h="4780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effectLst/>
                        </a:rPr>
                        <a:t>마케팅비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effectLst/>
                        </a:rPr>
                        <a:t>2,000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강원도 예비 청년창업자 육성사업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40,000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1485465"/>
                  </a:ext>
                </a:extLst>
              </a:tr>
              <a:tr h="2562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effectLst/>
                        </a:rPr>
                        <a:t>외주 생산비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effectLst/>
                        </a:rPr>
                        <a:t>41,250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2157960"/>
                  </a:ext>
                </a:extLst>
              </a:tr>
              <a:tr h="2562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effectLst/>
                        </a:rPr>
                        <a:t>합계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effectLst/>
                        </a:rPr>
                        <a:t>54,825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115,000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9605612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0A566A8-4B14-4DB2-A894-01D22E5B60FA}"/>
              </a:ext>
            </a:extLst>
          </p:cNvPr>
          <p:cNvSpPr txBox="1"/>
          <p:nvPr/>
        </p:nvSpPr>
        <p:spPr>
          <a:xfrm>
            <a:off x="1847528" y="2132856"/>
            <a:ext cx="1656184" cy="400110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000" b="1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1</a:t>
            </a:r>
            <a:r>
              <a:rPr lang="ko-KR" altLang="en-US" sz="2000" b="1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년 자금 소요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A3732F-4C32-40DF-879E-29386F7182C4}"/>
              </a:ext>
            </a:extLst>
          </p:cNvPr>
          <p:cNvSpPr txBox="1"/>
          <p:nvPr/>
        </p:nvSpPr>
        <p:spPr>
          <a:xfrm>
            <a:off x="8256240" y="2132856"/>
            <a:ext cx="1866340" cy="400110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000" b="1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6</a:t>
            </a:r>
            <a:r>
              <a:rPr lang="ko-KR" altLang="en-US" sz="2000" b="1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개월 자금 조달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F9A3456-269D-46FB-8996-8077A7ED04DB}"/>
              </a:ext>
            </a:extLst>
          </p:cNvPr>
          <p:cNvCxnSpPr>
            <a:cxnSpLocks/>
          </p:cNvCxnSpPr>
          <p:nvPr/>
        </p:nvCxnSpPr>
        <p:spPr>
          <a:xfrm>
            <a:off x="5951984" y="1268760"/>
            <a:ext cx="0" cy="558924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992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4578380-7B38-49A7-9504-A1FD9C80FB9C}"/>
              </a:ext>
            </a:extLst>
          </p:cNvPr>
          <p:cNvCxnSpPr>
            <a:cxnSpLocks/>
          </p:cNvCxnSpPr>
          <p:nvPr/>
        </p:nvCxnSpPr>
        <p:spPr>
          <a:xfrm>
            <a:off x="3215680" y="1268760"/>
            <a:ext cx="897632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순서도: 처리 2">
            <a:extLst>
              <a:ext uri="{FF2B5EF4-FFF2-40B4-BE49-F238E27FC236}">
                <a16:creationId xmlns:a16="http://schemas.microsoft.com/office/drawing/2014/main" id="{3CCE4558-1375-4698-BF17-85AD0A6462B5}"/>
              </a:ext>
            </a:extLst>
          </p:cNvPr>
          <p:cNvSpPr/>
          <p:nvPr/>
        </p:nvSpPr>
        <p:spPr>
          <a:xfrm>
            <a:off x="0" y="6669360"/>
            <a:ext cx="12192000" cy="188640"/>
          </a:xfrm>
          <a:prstGeom prst="flowChartProcess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DF61EC7-0301-4AFF-B38F-F6921537517D}"/>
              </a:ext>
            </a:extLst>
          </p:cNvPr>
          <p:cNvGrpSpPr/>
          <p:nvPr/>
        </p:nvGrpSpPr>
        <p:grpSpPr>
          <a:xfrm>
            <a:off x="-19744" y="2704"/>
            <a:ext cx="4531568" cy="1340768"/>
            <a:chOff x="0" y="0"/>
            <a:chExt cx="4583832" cy="1268760"/>
          </a:xfrm>
          <a:solidFill>
            <a:schemeClr val="tx2"/>
          </a:solidFill>
        </p:grpSpPr>
        <p:sp>
          <p:nvSpPr>
            <p:cNvPr id="5" name="순서도: 처리 4">
              <a:extLst>
                <a:ext uri="{FF2B5EF4-FFF2-40B4-BE49-F238E27FC236}">
                  <a16:creationId xmlns:a16="http://schemas.microsoft.com/office/drawing/2014/main" id="{60F711E8-A38B-459D-B812-2AF34F91E0C4}"/>
                </a:ext>
              </a:extLst>
            </p:cNvPr>
            <p:cNvSpPr/>
            <p:nvPr/>
          </p:nvSpPr>
          <p:spPr>
            <a:xfrm>
              <a:off x="0" y="0"/>
              <a:ext cx="4223792" cy="126876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696BFA7F-707A-4C0C-9EAD-B0036C181D58}"/>
                </a:ext>
              </a:extLst>
            </p:cNvPr>
            <p:cNvSpPr/>
            <p:nvPr/>
          </p:nvSpPr>
          <p:spPr>
            <a:xfrm>
              <a:off x="4223792" y="0"/>
              <a:ext cx="360040" cy="126876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DD5ECE6-5B4F-4169-B756-657C87BBEE0A}"/>
              </a:ext>
            </a:extLst>
          </p:cNvPr>
          <p:cNvSpPr txBox="1"/>
          <p:nvPr/>
        </p:nvSpPr>
        <p:spPr>
          <a:xfrm>
            <a:off x="315616" y="191344"/>
            <a:ext cx="59766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600" b="1" dirty="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13  </a:t>
            </a:r>
            <a:r>
              <a:rPr lang="ko-KR" altLang="en-US" sz="3600" b="1" dirty="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손익분기점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E043294-7951-49CA-85D2-60D27DAEF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FAB4E-0A4C-42F8-B42A-20F9E446B19C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914D871-CB71-4053-85E8-0AC504E3C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44" y="2132856"/>
            <a:ext cx="403244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320738376" descr="EMB0000293c3ebd">
            <a:extLst>
              <a:ext uri="{FF2B5EF4-FFF2-40B4-BE49-F238E27FC236}">
                <a16:creationId xmlns:a16="http://schemas.microsoft.com/office/drawing/2014/main" id="{E054A8EF-4678-4079-AC6D-E25E935D2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898" y="1484784"/>
            <a:ext cx="7692204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8E09C8-5428-46A8-91D8-834E18D1B876}"/>
              </a:ext>
            </a:extLst>
          </p:cNvPr>
          <p:cNvSpPr txBox="1"/>
          <p:nvPr/>
        </p:nvSpPr>
        <p:spPr>
          <a:xfrm>
            <a:off x="2567608" y="5805264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2020</a:t>
            </a:r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년부터 손익분기점을 넘을 것으로 예상되며 </a:t>
            </a:r>
            <a:r>
              <a:rPr lang="en-US" altLang="ko-KR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2020</a:t>
            </a:r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년 </a:t>
            </a:r>
            <a:r>
              <a:rPr lang="en-US" altLang="ko-KR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6</a:t>
            </a:r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월 이후 매출은 </a:t>
            </a:r>
          </a:p>
          <a:p>
            <a:r>
              <a:rPr lang="en-US" altLang="ko-KR" dirty="0">
                <a:highlight>
                  <a:srgbClr val="FFFF00"/>
                </a:highlight>
                <a:latin typeface="a타이틀고딕1" panose="02020600000000000000" pitchFamily="18" charset="-127"/>
                <a:ea typeface="a타이틀고딕1" panose="02020600000000000000" pitchFamily="18" charset="-127"/>
              </a:rPr>
              <a:t>109,200,000 </a:t>
            </a:r>
            <a:r>
              <a:rPr lang="ko-KR" altLang="en-US" dirty="0">
                <a:highlight>
                  <a:srgbClr val="FFFF00"/>
                </a:highlight>
                <a:latin typeface="a타이틀고딕1" panose="02020600000000000000" pitchFamily="18" charset="-127"/>
                <a:ea typeface="a타이틀고딕1" panose="02020600000000000000" pitchFamily="18" charset="-127"/>
              </a:rPr>
              <a:t>원</a:t>
            </a:r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을 예상함</a:t>
            </a:r>
          </a:p>
        </p:txBody>
      </p:sp>
    </p:spTree>
    <p:extLst>
      <p:ext uri="{BB962C8B-B14F-4D97-AF65-F5344CB8AC3E}">
        <p14:creationId xmlns:p14="http://schemas.microsoft.com/office/powerpoint/2010/main" val="3735425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4578380-7B38-49A7-9504-A1FD9C80FB9C}"/>
              </a:ext>
            </a:extLst>
          </p:cNvPr>
          <p:cNvCxnSpPr>
            <a:cxnSpLocks/>
          </p:cNvCxnSpPr>
          <p:nvPr/>
        </p:nvCxnSpPr>
        <p:spPr>
          <a:xfrm>
            <a:off x="3215680" y="1268760"/>
            <a:ext cx="897632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순서도: 처리 2">
            <a:extLst>
              <a:ext uri="{FF2B5EF4-FFF2-40B4-BE49-F238E27FC236}">
                <a16:creationId xmlns:a16="http://schemas.microsoft.com/office/drawing/2014/main" id="{3CCE4558-1375-4698-BF17-85AD0A6462B5}"/>
              </a:ext>
            </a:extLst>
          </p:cNvPr>
          <p:cNvSpPr/>
          <p:nvPr/>
        </p:nvSpPr>
        <p:spPr>
          <a:xfrm>
            <a:off x="0" y="6669360"/>
            <a:ext cx="12192000" cy="188640"/>
          </a:xfrm>
          <a:prstGeom prst="flowChartProcess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DF61EC7-0301-4AFF-B38F-F6921537517D}"/>
              </a:ext>
            </a:extLst>
          </p:cNvPr>
          <p:cNvGrpSpPr/>
          <p:nvPr/>
        </p:nvGrpSpPr>
        <p:grpSpPr>
          <a:xfrm>
            <a:off x="-19745" y="2704"/>
            <a:ext cx="4326273" cy="1340768"/>
            <a:chOff x="0" y="0"/>
            <a:chExt cx="4583832" cy="1268760"/>
          </a:xfrm>
          <a:solidFill>
            <a:schemeClr val="tx2"/>
          </a:solidFill>
        </p:grpSpPr>
        <p:sp>
          <p:nvSpPr>
            <p:cNvPr id="5" name="순서도: 처리 4">
              <a:extLst>
                <a:ext uri="{FF2B5EF4-FFF2-40B4-BE49-F238E27FC236}">
                  <a16:creationId xmlns:a16="http://schemas.microsoft.com/office/drawing/2014/main" id="{60F711E8-A38B-459D-B812-2AF34F91E0C4}"/>
                </a:ext>
              </a:extLst>
            </p:cNvPr>
            <p:cNvSpPr/>
            <p:nvPr/>
          </p:nvSpPr>
          <p:spPr>
            <a:xfrm>
              <a:off x="0" y="0"/>
              <a:ext cx="4223792" cy="126876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696BFA7F-707A-4C0C-9EAD-B0036C181D58}"/>
                </a:ext>
              </a:extLst>
            </p:cNvPr>
            <p:cNvSpPr/>
            <p:nvPr/>
          </p:nvSpPr>
          <p:spPr>
            <a:xfrm>
              <a:off x="4223792" y="0"/>
              <a:ext cx="360040" cy="126876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DD5ECE6-5B4F-4169-B756-657C87BBEE0A}"/>
              </a:ext>
            </a:extLst>
          </p:cNvPr>
          <p:cNvSpPr txBox="1"/>
          <p:nvPr/>
        </p:nvSpPr>
        <p:spPr>
          <a:xfrm>
            <a:off x="315616" y="191344"/>
            <a:ext cx="59766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600" b="1" dirty="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14  </a:t>
            </a:r>
            <a:r>
              <a:rPr lang="ko-KR" altLang="en-US" sz="3600" b="1" dirty="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향후 계획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0EAE88A3-A2D4-4865-A31F-A29F4A980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FAB4E-0A4C-42F8-B42A-20F9E446B19C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13ECED-49B5-47E7-95A7-4E9398A1F46F}"/>
              </a:ext>
            </a:extLst>
          </p:cNvPr>
          <p:cNvSpPr txBox="1"/>
          <p:nvPr/>
        </p:nvSpPr>
        <p:spPr>
          <a:xfrm>
            <a:off x="767408" y="270892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highlight>
                  <a:srgbClr val="FFFF00"/>
                </a:highlight>
                <a:latin typeface="a타이틀고딕1" panose="02020600000000000000" pitchFamily="18" charset="-127"/>
                <a:ea typeface="a타이틀고딕1" panose="02020600000000000000" pitchFamily="18" charset="-127"/>
              </a:rPr>
              <a:t>IOS </a:t>
            </a:r>
            <a:r>
              <a:rPr lang="ko-KR" altLang="en-US" sz="2400" dirty="0">
                <a:highlight>
                  <a:srgbClr val="FFFF00"/>
                </a:highlight>
                <a:latin typeface="a타이틀고딕1" panose="02020600000000000000" pitchFamily="18" charset="-127"/>
                <a:ea typeface="a타이틀고딕1" panose="02020600000000000000" pitchFamily="18" charset="-127"/>
              </a:rPr>
              <a:t>도 가능하게 </a:t>
            </a:r>
            <a:r>
              <a:rPr lang="en-US" altLang="ko-KR" sz="2400" dirty="0">
                <a:highlight>
                  <a:srgbClr val="FFFF00"/>
                </a:highlight>
                <a:latin typeface="a타이틀고딕1" panose="02020600000000000000" pitchFamily="18" charset="-127"/>
                <a:ea typeface="a타이틀고딕1" panose="02020600000000000000" pitchFamily="18" charset="-127"/>
              </a:rPr>
              <a:t>!</a:t>
            </a:r>
          </a:p>
        </p:txBody>
      </p:sp>
      <p:pic>
        <p:nvPicPr>
          <p:cNvPr id="10" name="_x356355504" descr="EMB0000292845b4">
            <a:extLst>
              <a:ext uri="{FF2B5EF4-FFF2-40B4-BE49-F238E27FC236}">
                <a16:creationId xmlns:a16="http://schemas.microsoft.com/office/drawing/2014/main" id="{D2D68FC1-4A40-4037-9352-8D4B2C71D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258" y="1852468"/>
            <a:ext cx="3296186" cy="391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_x356355216" descr="EMB0000292845b5">
            <a:extLst>
              <a:ext uri="{FF2B5EF4-FFF2-40B4-BE49-F238E27FC236}">
                <a16:creationId xmlns:a16="http://schemas.microsoft.com/office/drawing/2014/main" id="{9B77C5F7-CDF6-4DC7-9EE4-CC27F9537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752" y="1772816"/>
            <a:ext cx="3302483" cy="3986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F961EB3-8E44-463A-B215-26E472B16B7C}"/>
              </a:ext>
            </a:extLst>
          </p:cNvPr>
          <p:cNvSpPr txBox="1"/>
          <p:nvPr/>
        </p:nvSpPr>
        <p:spPr>
          <a:xfrm>
            <a:off x="839416" y="3573016"/>
            <a:ext cx="244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2020</a:t>
            </a:r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년에는 안드로이드에서 </a:t>
            </a:r>
            <a:r>
              <a:rPr lang="en-US" altLang="ko-KR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IOS</a:t>
            </a:r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까지 확장하여 애플 이용자까지 확산시킬 예정</a:t>
            </a:r>
          </a:p>
        </p:txBody>
      </p:sp>
    </p:spTree>
    <p:extLst>
      <p:ext uri="{BB962C8B-B14F-4D97-AF65-F5344CB8AC3E}">
        <p14:creationId xmlns:p14="http://schemas.microsoft.com/office/powerpoint/2010/main" val="114657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처리 1">
            <a:extLst>
              <a:ext uri="{FF2B5EF4-FFF2-40B4-BE49-F238E27FC236}">
                <a16:creationId xmlns:a16="http://schemas.microsoft.com/office/drawing/2014/main" id="{B4424F19-2C03-4F18-8A46-405A8D4BF282}"/>
              </a:ext>
            </a:extLst>
          </p:cNvPr>
          <p:cNvSpPr/>
          <p:nvPr/>
        </p:nvSpPr>
        <p:spPr>
          <a:xfrm>
            <a:off x="0" y="1124744"/>
            <a:ext cx="10200456" cy="4392488"/>
          </a:xfrm>
          <a:prstGeom prst="flowChartProcess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4BFECE-B800-47A5-8002-9FDBEC46711F}"/>
              </a:ext>
            </a:extLst>
          </p:cNvPr>
          <p:cNvSpPr txBox="1"/>
          <p:nvPr/>
        </p:nvSpPr>
        <p:spPr>
          <a:xfrm>
            <a:off x="983432" y="2348880"/>
            <a:ext cx="700704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300" dirty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모두가</a:t>
            </a:r>
            <a:r>
              <a:rPr lang="en-US" altLang="ko-KR" sz="3600" spc="300" dirty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 </a:t>
            </a:r>
            <a:r>
              <a:rPr lang="ko-KR" altLang="en-US" sz="3600" spc="300" dirty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안전하고 행복한 세상</a:t>
            </a:r>
            <a:endParaRPr lang="en-US" altLang="ko-KR" sz="3600" spc="300" dirty="0">
              <a:solidFill>
                <a:schemeClr val="bg1"/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ko-KR" altLang="en-US" sz="3600" b="1" spc="300" dirty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여성</a:t>
            </a:r>
            <a:r>
              <a:rPr lang="ko-KR" altLang="en-US" sz="3600" spc="300" dirty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이 </a:t>
            </a:r>
            <a:r>
              <a:rPr lang="ko-KR" altLang="en-US" sz="3600" spc="300" dirty="0" err="1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위험으로부터</a:t>
            </a:r>
            <a:r>
              <a:rPr lang="ko-KR" altLang="en-US" sz="3600" spc="300" dirty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 </a:t>
            </a:r>
            <a:r>
              <a:rPr lang="ko-KR" altLang="en-US" sz="3600" b="1" spc="300" dirty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안전</a:t>
            </a:r>
            <a:r>
              <a:rPr lang="ko-KR" altLang="en-US" sz="3600" spc="300" dirty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한 세상</a:t>
            </a:r>
            <a:endParaRPr lang="en-US" altLang="ko-KR" sz="3600" spc="300" dirty="0">
              <a:solidFill>
                <a:schemeClr val="bg1"/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en-US" altLang="ko-KR" sz="3600" b="1" spc="300" dirty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SD</a:t>
            </a:r>
            <a:r>
              <a:rPr lang="ko-KR" altLang="en-US" sz="3600" spc="300" dirty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가 해내겠습니다</a:t>
            </a:r>
            <a:r>
              <a:rPr lang="en-US" altLang="ko-KR" sz="3600" spc="300" dirty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.</a:t>
            </a:r>
          </a:p>
          <a:p>
            <a:endParaRPr lang="ko-KR" altLang="en-US" sz="3600" spc="300" dirty="0">
              <a:solidFill>
                <a:schemeClr val="bg1"/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9027A-742D-48E8-ABF9-C36BE80BD01C}"/>
              </a:ext>
            </a:extLst>
          </p:cNvPr>
          <p:cNvSpPr txBox="1"/>
          <p:nvPr/>
        </p:nvSpPr>
        <p:spPr>
          <a:xfrm>
            <a:off x="7248128" y="4005064"/>
            <a:ext cx="2808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한림대학교 창업동아리 </a:t>
            </a:r>
            <a:r>
              <a:rPr lang="en-US" altLang="ko-KR" sz="1600" dirty="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SD</a:t>
            </a:r>
          </a:p>
          <a:p>
            <a:pPr algn="r"/>
            <a:endParaRPr lang="en-US" altLang="ko-KR" sz="1600" dirty="0">
              <a:solidFill>
                <a:schemeClr val="bg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  <a:p>
            <a:pPr algn="r"/>
            <a:r>
              <a:rPr lang="ko-KR" altLang="en-US" sz="1600" dirty="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이상우</a:t>
            </a:r>
            <a:endParaRPr lang="en-US" altLang="ko-KR" sz="1600" dirty="0">
              <a:solidFill>
                <a:schemeClr val="bg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  <a:p>
            <a:pPr algn="r"/>
            <a:r>
              <a:rPr lang="ko-KR" altLang="en-US" sz="1600" dirty="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김기태</a:t>
            </a:r>
            <a:endParaRPr lang="en-US" altLang="ko-KR" sz="1600" dirty="0">
              <a:solidFill>
                <a:schemeClr val="bg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  <a:p>
            <a:pPr algn="r"/>
            <a:r>
              <a:rPr lang="ko-KR" altLang="en-US" sz="1600" dirty="0" err="1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유안나</a:t>
            </a:r>
            <a:endParaRPr lang="ko-KR" altLang="en-US" sz="1600" dirty="0">
              <a:solidFill>
                <a:schemeClr val="bg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A60B0B-0D49-4083-A032-11E96694B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FAB4E-0A4C-42F8-B42A-20F9E446B19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633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7">
            <a:extLst>
              <a:ext uri="{FF2B5EF4-FFF2-40B4-BE49-F238E27FC236}">
                <a16:creationId xmlns:a16="http://schemas.microsoft.com/office/drawing/2014/main" id="{5323D4F5-A796-449F-B9F5-C9CDA198AEBA}"/>
              </a:ext>
            </a:extLst>
          </p:cNvPr>
          <p:cNvSpPr txBox="1"/>
          <p:nvPr/>
        </p:nvSpPr>
        <p:spPr>
          <a:xfrm>
            <a:off x="335361" y="188640"/>
            <a:ext cx="18722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600" b="1" dirty="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목차</a:t>
            </a:r>
            <a:endParaRPr lang="ko-KR" altLang="en-US" sz="3600" b="1" dirty="0">
              <a:solidFill>
                <a:schemeClr val="bg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10" name="화살표: 오각형 4">
            <a:extLst>
              <a:ext uri="{FF2B5EF4-FFF2-40B4-BE49-F238E27FC236}">
                <a16:creationId xmlns:a16="http://schemas.microsoft.com/office/drawing/2014/main" id="{A6872BC4-252F-45A0-82FC-8B94B950F521}"/>
              </a:ext>
            </a:extLst>
          </p:cNvPr>
          <p:cNvSpPr/>
          <p:nvPr/>
        </p:nvSpPr>
        <p:spPr>
          <a:xfrm rot="5400000">
            <a:off x="794183" y="521905"/>
            <a:ext cx="1201782" cy="679268"/>
          </a:xfrm>
          <a:prstGeom prst="homePlate">
            <a:avLst/>
          </a:prstGeom>
          <a:solidFill>
            <a:schemeClr val="tx2"/>
          </a:solidFill>
          <a:ln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E269458-CA32-44DE-8A06-C897B7F0B997}"/>
              </a:ext>
            </a:extLst>
          </p:cNvPr>
          <p:cNvSpPr/>
          <p:nvPr/>
        </p:nvSpPr>
        <p:spPr>
          <a:xfrm>
            <a:off x="407368" y="280852"/>
            <a:ext cx="11305256" cy="6296297"/>
          </a:xfrm>
          <a:prstGeom prst="rect">
            <a:avLst/>
          </a:prstGeom>
          <a:noFill/>
          <a:ln w="76200"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EAE63D61-3655-40B0-A170-E59050E15911}"/>
              </a:ext>
            </a:extLst>
          </p:cNvPr>
          <p:cNvSpPr txBox="1"/>
          <p:nvPr/>
        </p:nvSpPr>
        <p:spPr>
          <a:xfrm>
            <a:off x="1847528" y="764704"/>
            <a:ext cx="18722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400" b="1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목차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65F214-319C-4A20-BB6C-A2DA22AB893C}"/>
              </a:ext>
            </a:extLst>
          </p:cNvPr>
          <p:cNvSpPr txBox="1"/>
          <p:nvPr/>
        </p:nvSpPr>
        <p:spPr>
          <a:xfrm>
            <a:off x="2711624" y="1628800"/>
            <a:ext cx="8784976" cy="784830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altLang="ko-KR" sz="2400" b="1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01</a:t>
            </a:r>
            <a:r>
              <a:rPr lang="en-US" altLang="ko-KR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</a:t>
            </a:r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팀 소개</a:t>
            </a:r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en-US" altLang="ko-KR" sz="2400" b="1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02</a:t>
            </a:r>
            <a:r>
              <a:rPr lang="en-US" altLang="ko-KR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</a:t>
            </a:r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사업배경</a:t>
            </a:r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en-US" altLang="ko-KR" sz="2400" b="1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03</a:t>
            </a:r>
            <a:r>
              <a:rPr lang="en-US" altLang="ko-KR" sz="24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</a:t>
            </a:r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시장분석</a:t>
            </a:r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en-US" altLang="ko-KR" sz="2400" b="1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04</a:t>
            </a:r>
            <a:r>
              <a:rPr lang="en-US" altLang="ko-KR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</a:t>
            </a:r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제품 소개 </a:t>
            </a:r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en-US" altLang="ko-KR" sz="2400" b="1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05</a:t>
            </a:r>
            <a:r>
              <a:rPr lang="en-US" altLang="ko-KR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</a:t>
            </a:r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제품 작동</a:t>
            </a:r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en-US" altLang="ko-KR" sz="2400" b="1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06</a:t>
            </a:r>
            <a:r>
              <a:rPr lang="en-US" altLang="ko-KR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</a:t>
            </a:r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비즈니스 모델 </a:t>
            </a:r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en-US" altLang="ko-KR" sz="2400" b="1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07</a:t>
            </a:r>
            <a:r>
              <a:rPr lang="en-US" altLang="ko-KR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</a:t>
            </a:r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향후 개발 예정 플랫폼</a:t>
            </a:r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en-US" altLang="ko-KR" sz="2400" b="1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08</a:t>
            </a:r>
            <a:r>
              <a:rPr lang="en-US" altLang="ko-KR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SWOT</a:t>
            </a:r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분석</a:t>
            </a:r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marL="342900" indent="-342900">
              <a:buAutoNum type="arabicPlain" startAt="8"/>
            </a:pPr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en-US" altLang="ko-KR" sz="2400" b="1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09</a:t>
            </a:r>
            <a:r>
              <a:rPr lang="en-US" altLang="ko-KR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</a:t>
            </a:r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경쟁사 분석</a:t>
            </a:r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</a:t>
            </a:r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en-US" altLang="ko-KR" sz="2400" b="1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10</a:t>
            </a:r>
            <a:r>
              <a:rPr lang="en-US" altLang="ko-KR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</a:t>
            </a:r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포지셔닝 맵</a:t>
            </a:r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en-US" altLang="ko-KR" sz="2400" b="1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11</a:t>
            </a:r>
            <a:r>
              <a:rPr lang="en-US" altLang="ko-KR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</a:t>
            </a:r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추진 일정 </a:t>
            </a:r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en-US" altLang="ko-KR" sz="2400" b="1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12</a:t>
            </a:r>
            <a:r>
              <a:rPr lang="en-US" altLang="ko-KR" sz="24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</a:t>
            </a:r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재무계획</a:t>
            </a:r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en-US" altLang="ko-KR" sz="2400" b="1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13</a:t>
            </a:r>
            <a:r>
              <a:rPr lang="en-US" altLang="ko-KR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</a:t>
            </a:r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손익분기점 </a:t>
            </a:r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en-US" altLang="ko-KR" sz="2400" b="1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14</a:t>
            </a:r>
            <a:r>
              <a:rPr lang="en-US" altLang="ko-KR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</a:t>
            </a:r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향후 계획</a:t>
            </a:r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marL="342900" indent="-342900">
              <a:buAutoNum type="arabicPlain" startAt="8"/>
            </a:pPr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endParaRPr lang="ko-KR" altLang="en-US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A32AAE5B-0384-40DF-83CF-3C81DB880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FAB4E-0A4C-42F8-B42A-20F9E446B19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4B10A4-EEF7-4089-95D8-8CCC2BC1A558}"/>
              </a:ext>
            </a:extLst>
          </p:cNvPr>
          <p:cNvSpPr txBox="1"/>
          <p:nvPr/>
        </p:nvSpPr>
        <p:spPr>
          <a:xfrm>
            <a:off x="911424" y="2060848"/>
            <a:ext cx="1296144" cy="1368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7240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DEC4DB37-212C-4DED-A4B2-160A0648D333}"/>
              </a:ext>
            </a:extLst>
          </p:cNvPr>
          <p:cNvGrpSpPr/>
          <p:nvPr/>
        </p:nvGrpSpPr>
        <p:grpSpPr>
          <a:xfrm>
            <a:off x="0" y="0"/>
            <a:ext cx="3935760" cy="1340768"/>
            <a:chOff x="0" y="0"/>
            <a:chExt cx="4583832" cy="1268760"/>
          </a:xfrm>
          <a:solidFill>
            <a:schemeClr val="tx2"/>
          </a:solidFill>
        </p:grpSpPr>
        <p:sp>
          <p:nvSpPr>
            <p:cNvPr id="12" name="순서도: 처리 11">
              <a:extLst>
                <a:ext uri="{FF2B5EF4-FFF2-40B4-BE49-F238E27FC236}">
                  <a16:creationId xmlns:a16="http://schemas.microsoft.com/office/drawing/2014/main" id="{8B5D61A2-08DE-43AF-B5FB-9767C3F479CF}"/>
                </a:ext>
              </a:extLst>
            </p:cNvPr>
            <p:cNvSpPr/>
            <p:nvPr/>
          </p:nvSpPr>
          <p:spPr>
            <a:xfrm>
              <a:off x="0" y="0"/>
              <a:ext cx="4223792" cy="126876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AC0A43B3-77CA-49E0-BBD3-467B12815C79}"/>
                </a:ext>
              </a:extLst>
            </p:cNvPr>
            <p:cNvSpPr/>
            <p:nvPr/>
          </p:nvSpPr>
          <p:spPr>
            <a:xfrm>
              <a:off x="4223792" y="0"/>
              <a:ext cx="360040" cy="126876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FE954D7-4CD2-4BB7-A6AF-1243F3DFE8A5}"/>
              </a:ext>
            </a:extLst>
          </p:cNvPr>
          <p:cNvSpPr txBox="1"/>
          <p:nvPr/>
        </p:nvSpPr>
        <p:spPr>
          <a:xfrm>
            <a:off x="839416" y="2348880"/>
            <a:ext cx="387071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팀장 이상우</a:t>
            </a:r>
            <a:endParaRPr lang="en-US" altLang="ko-KR" sz="2000" b="1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endParaRPr lang="en-US" altLang="ko-KR" b="1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컴퓨터공학과 재학</a:t>
            </a:r>
          </a:p>
          <a:p>
            <a:endParaRPr lang="ko-KR" altLang="en-US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다수 로봇 대회 출전 및 </a:t>
            </a:r>
            <a:r>
              <a:rPr lang="en-US" altLang="ko-KR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WRO </a:t>
            </a:r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국가대표</a:t>
            </a:r>
          </a:p>
          <a:p>
            <a:endParaRPr lang="ko-KR" altLang="en-US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en-US" altLang="ko-KR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C/C++, JAVA</a:t>
            </a:r>
          </a:p>
          <a:p>
            <a:endParaRPr lang="en-US" altLang="ko-KR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en-US" altLang="ko-KR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Lab View </a:t>
            </a:r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프로그래밍 가능</a:t>
            </a:r>
            <a:endParaRPr lang="en-US" altLang="ko-KR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4F00A1-56EC-4CE4-896B-9FA5906842B7}"/>
              </a:ext>
            </a:extLst>
          </p:cNvPr>
          <p:cNvSpPr txBox="1"/>
          <p:nvPr/>
        </p:nvSpPr>
        <p:spPr>
          <a:xfrm>
            <a:off x="4799856" y="2348880"/>
            <a:ext cx="3076483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개발팀장 김기태</a:t>
            </a:r>
            <a:endParaRPr lang="en-US" altLang="ko-KR" sz="2000" b="1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endParaRPr lang="en-US" altLang="ko-KR" b="1" dirty="0"/>
          </a:p>
          <a:p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컴퓨터공학과 재학</a:t>
            </a:r>
          </a:p>
          <a:p>
            <a:endParaRPr lang="ko-KR" altLang="en-US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네트워크 관리사 자격증 소지</a:t>
            </a:r>
          </a:p>
          <a:p>
            <a:endParaRPr lang="ko-KR" altLang="en-US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프로그램 개발 동아리 활동</a:t>
            </a:r>
          </a:p>
          <a:p>
            <a:endParaRPr lang="ko-KR" altLang="en-US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안드로이드 프로그램 제작 경험</a:t>
            </a:r>
          </a:p>
          <a:p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B751AF-BB02-4A02-8E86-AAE783AD58E5}"/>
              </a:ext>
            </a:extLst>
          </p:cNvPr>
          <p:cNvSpPr txBox="1"/>
          <p:nvPr/>
        </p:nvSpPr>
        <p:spPr>
          <a:xfrm>
            <a:off x="8688288" y="2348880"/>
            <a:ext cx="2246128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기획팀장 </a:t>
            </a:r>
            <a:r>
              <a:rPr lang="ko-KR" altLang="en-US" sz="2000" b="1" dirty="0" err="1">
                <a:latin typeface="a타이틀고딕1" panose="02020600000000000000" pitchFamily="18" charset="-127"/>
                <a:ea typeface="a타이틀고딕1" panose="02020600000000000000" pitchFamily="18" charset="-127"/>
              </a:rPr>
              <a:t>유안나</a:t>
            </a:r>
            <a:endParaRPr lang="en-US" altLang="ko-KR" sz="2000" b="1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endParaRPr lang="en-US" altLang="ko-KR" b="1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경영학과 재학</a:t>
            </a:r>
            <a:endParaRPr lang="en-US" altLang="ko-KR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endParaRPr lang="en-US" altLang="ko-KR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대외활동 기획 및 제작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603D59D5-9482-49A4-982F-942D0D7F0BB5}"/>
              </a:ext>
            </a:extLst>
          </p:cNvPr>
          <p:cNvSpPr txBox="1"/>
          <p:nvPr/>
        </p:nvSpPr>
        <p:spPr>
          <a:xfrm>
            <a:off x="335360" y="188640"/>
            <a:ext cx="30793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600" b="1" dirty="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01  </a:t>
            </a:r>
            <a:r>
              <a:rPr lang="ko-KR" altLang="en-US" sz="3600" b="1" dirty="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팀 소개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C8F4774-8C2E-4A96-87FD-A1CD96A4EBD6}"/>
              </a:ext>
            </a:extLst>
          </p:cNvPr>
          <p:cNvCxnSpPr>
            <a:cxnSpLocks/>
          </p:cNvCxnSpPr>
          <p:nvPr/>
        </p:nvCxnSpPr>
        <p:spPr>
          <a:xfrm>
            <a:off x="3791744" y="1268760"/>
            <a:ext cx="8400256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순서도: 처리 20">
            <a:extLst>
              <a:ext uri="{FF2B5EF4-FFF2-40B4-BE49-F238E27FC236}">
                <a16:creationId xmlns:a16="http://schemas.microsoft.com/office/drawing/2014/main" id="{56727479-226A-4B8E-BF4A-58AA5D61861B}"/>
              </a:ext>
            </a:extLst>
          </p:cNvPr>
          <p:cNvSpPr/>
          <p:nvPr/>
        </p:nvSpPr>
        <p:spPr>
          <a:xfrm>
            <a:off x="0" y="6669360"/>
            <a:ext cx="12192000" cy="188640"/>
          </a:xfrm>
          <a:prstGeom prst="flowChartProcess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0A755923-4C40-462D-AA74-8CA54F3FD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FAB4E-0A4C-42F8-B42A-20F9E446B19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1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_x332193296" descr="EMB000007a02c66">
            <a:extLst>
              <a:ext uri="{FF2B5EF4-FFF2-40B4-BE49-F238E27FC236}">
                <a16:creationId xmlns:a16="http://schemas.microsoft.com/office/drawing/2014/main" id="{4C759616-F741-4CE1-9FB1-16EFEB342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84" y="2636912"/>
            <a:ext cx="5040560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D2A3372B-50DD-4586-9BED-06E75CF7B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577" y="157557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22299248" descr="EMB000007a02c5f">
            <a:extLst>
              <a:ext uri="{FF2B5EF4-FFF2-40B4-BE49-F238E27FC236}">
                <a16:creationId xmlns:a16="http://schemas.microsoft.com/office/drawing/2014/main" id="{CE971C1A-2C02-4157-A419-1FCC30FC8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6" y="2780928"/>
            <a:ext cx="5544616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F7C3C50D-D104-4584-B9E8-84A8E568B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877" y="359236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334317424" descr="EMB000007a02c61">
            <a:extLst>
              <a:ext uri="{FF2B5EF4-FFF2-40B4-BE49-F238E27FC236}">
                <a16:creationId xmlns:a16="http://schemas.microsoft.com/office/drawing/2014/main" id="{AF479951-C15B-4D61-B7A2-B0D2749E9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83" y="2780928"/>
            <a:ext cx="5112569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8">
            <a:extLst>
              <a:ext uri="{FF2B5EF4-FFF2-40B4-BE49-F238E27FC236}">
                <a16:creationId xmlns:a16="http://schemas.microsoft.com/office/drawing/2014/main" id="{948A53BE-51A2-40DE-B42E-2B1979425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3940" y="-32612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1" name="_x332192432" descr="EMB000007a02c63">
            <a:extLst>
              <a:ext uri="{FF2B5EF4-FFF2-40B4-BE49-F238E27FC236}">
                <a16:creationId xmlns:a16="http://schemas.microsoft.com/office/drawing/2014/main" id="{1B08CE92-6003-4107-AC87-1D01D0EEB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6" y="2780928"/>
            <a:ext cx="5472608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0">
            <a:extLst>
              <a:ext uri="{FF2B5EF4-FFF2-40B4-BE49-F238E27FC236}">
                <a16:creationId xmlns:a16="http://schemas.microsoft.com/office/drawing/2014/main" id="{D7D210A8-5F1A-4281-BD0E-5A692E7AF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4515" y="3168258"/>
            <a:ext cx="56414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09026BF-60F8-4BA9-9066-4CB754A4A337}"/>
              </a:ext>
            </a:extLst>
          </p:cNvPr>
          <p:cNvGrpSpPr/>
          <p:nvPr/>
        </p:nvGrpSpPr>
        <p:grpSpPr>
          <a:xfrm>
            <a:off x="0" y="0"/>
            <a:ext cx="4295800" cy="1340768"/>
            <a:chOff x="0" y="0"/>
            <a:chExt cx="4583832" cy="1268760"/>
          </a:xfrm>
          <a:solidFill>
            <a:schemeClr val="tx2"/>
          </a:solidFill>
        </p:grpSpPr>
        <p:sp>
          <p:nvSpPr>
            <p:cNvPr id="23" name="순서도: 처리 22">
              <a:extLst>
                <a:ext uri="{FF2B5EF4-FFF2-40B4-BE49-F238E27FC236}">
                  <a16:creationId xmlns:a16="http://schemas.microsoft.com/office/drawing/2014/main" id="{E0A620DE-D10B-4160-A023-BD11AEDBF792}"/>
                </a:ext>
              </a:extLst>
            </p:cNvPr>
            <p:cNvSpPr/>
            <p:nvPr/>
          </p:nvSpPr>
          <p:spPr>
            <a:xfrm>
              <a:off x="0" y="0"/>
              <a:ext cx="4223792" cy="126876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EAB99C5C-C28A-435C-AA81-37E76BD348DA}"/>
                </a:ext>
              </a:extLst>
            </p:cNvPr>
            <p:cNvSpPr/>
            <p:nvPr/>
          </p:nvSpPr>
          <p:spPr>
            <a:xfrm>
              <a:off x="4223792" y="0"/>
              <a:ext cx="360040" cy="126876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7">
            <a:extLst>
              <a:ext uri="{FF2B5EF4-FFF2-40B4-BE49-F238E27FC236}">
                <a16:creationId xmlns:a16="http://schemas.microsoft.com/office/drawing/2014/main" id="{4057D7E6-B2FC-4E61-9307-2961BA2078A6}"/>
              </a:ext>
            </a:extLst>
          </p:cNvPr>
          <p:cNvSpPr txBox="1"/>
          <p:nvPr/>
        </p:nvSpPr>
        <p:spPr>
          <a:xfrm>
            <a:off x="335360" y="188640"/>
            <a:ext cx="34563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600" b="1" dirty="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02  </a:t>
            </a:r>
            <a:r>
              <a:rPr lang="ko-KR" altLang="en-US" sz="3600" b="1" dirty="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사업배경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E92AF91-9390-40CE-B03A-5C4D91EA138D}"/>
              </a:ext>
            </a:extLst>
          </p:cNvPr>
          <p:cNvCxnSpPr>
            <a:cxnSpLocks/>
          </p:cNvCxnSpPr>
          <p:nvPr/>
        </p:nvCxnSpPr>
        <p:spPr>
          <a:xfrm>
            <a:off x="3791744" y="1268760"/>
            <a:ext cx="8400256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DFA91585-AF28-4AF0-8A20-3363B577861D}"/>
              </a:ext>
            </a:extLst>
          </p:cNvPr>
          <p:cNvSpPr/>
          <p:nvPr/>
        </p:nvSpPr>
        <p:spPr>
          <a:xfrm>
            <a:off x="0" y="6669360"/>
            <a:ext cx="12192000" cy="188640"/>
          </a:xfrm>
          <a:prstGeom prst="flowChartProcess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순서도: 처리 1">
            <a:extLst>
              <a:ext uri="{FF2B5EF4-FFF2-40B4-BE49-F238E27FC236}">
                <a16:creationId xmlns:a16="http://schemas.microsoft.com/office/drawing/2014/main" id="{3CEF1D5B-B73B-43CA-A61C-FB6D77D9AAEE}"/>
              </a:ext>
            </a:extLst>
          </p:cNvPr>
          <p:cNvSpPr/>
          <p:nvPr/>
        </p:nvSpPr>
        <p:spPr>
          <a:xfrm>
            <a:off x="911424" y="2060848"/>
            <a:ext cx="144016" cy="360040"/>
          </a:xfrm>
          <a:prstGeom prst="flowChartProcess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4313BB-3CBC-4D0F-84E7-D44E7A7AAE20}"/>
              </a:ext>
            </a:extLst>
          </p:cNvPr>
          <p:cNvSpPr txBox="1"/>
          <p:nvPr/>
        </p:nvSpPr>
        <p:spPr>
          <a:xfrm>
            <a:off x="1055440" y="2060848"/>
            <a:ext cx="357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여성대상 범죄로 인한 여성의 두려움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5FA495-ADF5-48AB-8B2D-B1F0823AF144}"/>
              </a:ext>
            </a:extLst>
          </p:cNvPr>
          <p:cNvSpPr txBox="1"/>
          <p:nvPr/>
        </p:nvSpPr>
        <p:spPr>
          <a:xfrm>
            <a:off x="6672064" y="206084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호신용품 관심도 증가</a:t>
            </a:r>
          </a:p>
        </p:txBody>
      </p: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id="{37864724-CCA0-4EB7-B993-BA1B098B99DB}"/>
              </a:ext>
            </a:extLst>
          </p:cNvPr>
          <p:cNvSpPr/>
          <p:nvPr/>
        </p:nvSpPr>
        <p:spPr>
          <a:xfrm>
            <a:off x="6528048" y="2060848"/>
            <a:ext cx="144016" cy="360040"/>
          </a:xfrm>
          <a:prstGeom prst="flowChartProcess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383131-3923-4FB7-BFA9-5E3D5DEEA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FAB4E-0A4C-42F8-B42A-20F9E446B19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216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530FF7B4-E910-430B-B08F-AF83AF0D160D}"/>
              </a:ext>
            </a:extLst>
          </p:cNvPr>
          <p:cNvGrpSpPr/>
          <p:nvPr/>
        </p:nvGrpSpPr>
        <p:grpSpPr>
          <a:xfrm>
            <a:off x="0" y="0"/>
            <a:ext cx="4151784" cy="1340768"/>
            <a:chOff x="0" y="0"/>
            <a:chExt cx="4583832" cy="1268760"/>
          </a:xfrm>
          <a:solidFill>
            <a:schemeClr val="tx2"/>
          </a:solidFill>
        </p:grpSpPr>
        <p:sp>
          <p:nvSpPr>
            <p:cNvPr id="6" name="순서도: 처리 5">
              <a:extLst>
                <a:ext uri="{FF2B5EF4-FFF2-40B4-BE49-F238E27FC236}">
                  <a16:creationId xmlns:a16="http://schemas.microsoft.com/office/drawing/2014/main" id="{9628E2D2-1762-4984-807C-553D5FFC7A6A}"/>
                </a:ext>
              </a:extLst>
            </p:cNvPr>
            <p:cNvSpPr/>
            <p:nvPr/>
          </p:nvSpPr>
          <p:spPr>
            <a:xfrm>
              <a:off x="0" y="0"/>
              <a:ext cx="4223792" cy="126876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B0211F16-C29B-431D-8296-ADF205967B22}"/>
                </a:ext>
              </a:extLst>
            </p:cNvPr>
            <p:cNvSpPr/>
            <p:nvPr/>
          </p:nvSpPr>
          <p:spPr>
            <a:xfrm>
              <a:off x="4223792" y="0"/>
              <a:ext cx="360040" cy="126876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6B78801-8716-4537-A58D-6C115E4A397C}"/>
              </a:ext>
            </a:extLst>
          </p:cNvPr>
          <p:cNvSpPr txBox="1"/>
          <p:nvPr/>
        </p:nvSpPr>
        <p:spPr>
          <a:xfrm>
            <a:off x="335360" y="188640"/>
            <a:ext cx="34563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600" b="1" dirty="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03  </a:t>
            </a:r>
            <a:r>
              <a:rPr lang="ko-KR" altLang="en-US" sz="3600" b="1" dirty="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시장분석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2C4B0FC-A824-4C2A-889B-2310754BD07A}"/>
              </a:ext>
            </a:extLst>
          </p:cNvPr>
          <p:cNvCxnSpPr>
            <a:cxnSpLocks/>
          </p:cNvCxnSpPr>
          <p:nvPr/>
        </p:nvCxnSpPr>
        <p:spPr>
          <a:xfrm>
            <a:off x="3215680" y="1268760"/>
            <a:ext cx="897632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순서도: 처리 9">
            <a:extLst>
              <a:ext uri="{FF2B5EF4-FFF2-40B4-BE49-F238E27FC236}">
                <a16:creationId xmlns:a16="http://schemas.microsoft.com/office/drawing/2014/main" id="{0B92BF50-EB17-49F6-AFEC-E83B5DCE4965}"/>
              </a:ext>
            </a:extLst>
          </p:cNvPr>
          <p:cNvSpPr/>
          <p:nvPr/>
        </p:nvSpPr>
        <p:spPr>
          <a:xfrm>
            <a:off x="0" y="6669360"/>
            <a:ext cx="12192000" cy="188640"/>
          </a:xfrm>
          <a:prstGeom prst="flowChartProcess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5959A738-3E80-4015-A4B7-1173B727D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4296" y="1960637"/>
            <a:ext cx="259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3" name="_x214309360" descr="EMB0000292845a4">
            <a:extLst>
              <a:ext uri="{FF2B5EF4-FFF2-40B4-BE49-F238E27FC236}">
                <a16:creationId xmlns:a16="http://schemas.microsoft.com/office/drawing/2014/main" id="{11817AB3-E904-489F-8B51-2C22BF5DC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79976" y="2348880"/>
            <a:ext cx="5334000" cy="28803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_x214309144" descr="EMB0000292845a5">
            <a:extLst>
              <a:ext uri="{FF2B5EF4-FFF2-40B4-BE49-F238E27FC236}">
                <a16:creationId xmlns:a16="http://schemas.microsoft.com/office/drawing/2014/main" id="{EC4A37EB-7107-4081-ABBB-3B3E0FE2C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2348880"/>
            <a:ext cx="3096344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순서도: 처리 19">
            <a:extLst>
              <a:ext uri="{FF2B5EF4-FFF2-40B4-BE49-F238E27FC236}">
                <a16:creationId xmlns:a16="http://schemas.microsoft.com/office/drawing/2014/main" id="{88FB94FE-7119-4B78-BEF9-57E76F748298}"/>
              </a:ext>
            </a:extLst>
          </p:cNvPr>
          <p:cNvSpPr/>
          <p:nvPr/>
        </p:nvSpPr>
        <p:spPr>
          <a:xfrm>
            <a:off x="1343472" y="1772816"/>
            <a:ext cx="144016" cy="360040"/>
          </a:xfrm>
          <a:prstGeom prst="flowChartProcess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36AF85-E6B3-4003-B047-FBE86D297365}"/>
              </a:ext>
            </a:extLst>
          </p:cNvPr>
          <p:cNvSpPr txBox="1"/>
          <p:nvPr/>
        </p:nvSpPr>
        <p:spPr>
          <a:xfrm>
            <a:off x="1487488" y="1772816"/>
            <a:ext cx="357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한국 호신용품 시장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CEDCF6-771C-4012-81FF-26AED348E735}"/>
              </a:ext>
            </a:extLst>
          </p:cNvPr>
          <p:cNvSpPr txBox="1"/>
          <p:nvPr/>
        </p:nvSpPr>
        <p:spPr>
          <a:xfrm>
            <a:off x="6168008" y="1772816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중국 호신용품 시장  </a:t>
            </a:r>
            <a:r>
              <a:rPr lang="en-US" altLang="ko-KR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- </a:t>
            </a:r>
            <a:r>
              <a:rPr lang="ko-KR" altLang="en-US" dirty="0" err="1">
                <a:latin typeface="a타이틀고딕1" panose="02020600000000000000" pitchFamily="18" charset="-127"/>
                <a:ea typeface="a타이틀고딕1" panose="02020600000000000000" pitchFamily="18" charset="-127"/>
              </a:rPr>
              <a:t>타오바오</a:t>
            </a:r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지수</a:t>
            </a:r>
          </a:p>
        </p:txBody>
      </p: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CB667F87-4DBD-4213-9DDD-4880DA280A47}"/>
              </a:ext>
            </a:extLst>
          </p:cNvPr>
          <p:cNvSpPr/>
          <p:nvPr/>
        </p:nvSpPr>
        <p:spPr>
          <a:xfrm>
            <a:off x="6023992" y="1772816"/>
            <a:ext cx="144016" cy="360040"/>
          </a:xfrm>
          <a:prstGeom prst="flowChartProcess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9C2833-6F67-455D-949F-31E984C9EA49}"/>
              </a:ext>
            </a:extLst>
          </p:cNvPr>
          <p:cNvSpPr txBox="1"/>
          <p:nvPr/>
        </p:nvSpPr>
        <p:spPr>
          <a:xfrm>
            <a:off x="1127448" y="5517232"/>
            <a:ext cx="35283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2014</a:t>
            </a:r>
            <a:r>
              <a:rPr lang="ko-KR" altLang="en-US" sz="14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년 호신용품 시장 규모는 </a:t>
            </a:r>
            <a:r>
              <a:rPr lang="en-US" altLang="ko-KR" sz="14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1</a:t>
            </a:r>
            <a:r>
              <a:rPr lang="ko-KR" altLang="en-US" sz="14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조원</a:t>
            </a:r>
            <a:endParaRPr lang="en-US" altLang="ko-KR" sz="14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2016</a:t>
            </a:r>
            <a:r>
              <a:rPr lang="ko-KR" altLang="en-US" sz="14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년 </a:t>
            </a:r>
            <a:r>
              <a:rPr lang="en-US" altLang="ko-KR" sz="14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5</a:t>
            </a:r>
            <a:r>
              <a:rPr lang="ko-KR" altLang="en-US" sz="14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배 증가 </a:t>
            </a:r>
            <a:endParaRPr lang="en-US" altLang="ko-KR" sz="14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현재 </a:t>
            </a:r>
            <a:r>
              <a:rPr lang="en-US" altLang="ko-KR" sz="14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5</a:t>
            </a:r>
            <a:r>
              <a:rPr lang="ko-KR" altLang="en-US" sz="14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조원 이상의 규모</a:t>
            </a:r>
          </a:p>
        </p:txBody>
      </p:sp>
      <p:sp>
        <p:nvSpPr>
          <p:cNvPr id="19" name="슬라이드 번호 개체 틀 18">
            <a:extLst>
              <a:ext uri="{FF2B5EF4-FFF2-40B4-BE49-F238E27FC236}">
                <a16:creationId xmlns:a16="http://schemas.microsoft.com/office/drawing/2014/main" id="{4A6F1B5F-EEBB-4431-AA2D-09675B5A9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FAB4E-0A4C-42F8-B42A-20F9E446B19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31C060-C8F2-423E-8509-1F0044E4B6AE}"/>
              </a:ext>
            </a:extLst>
          </p:cNvPr>
          <p:cNvSpPr txBox="1"/>
          <p:nvPr/>
        </p:nvSpPr>
        <p:spPr>
          <a:xfrm>
            <a:off x="5879976" y="5517232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2014</a:t>
            </a:r>
            <a:r>
              <a:rPr lang="ko-KR" altLang="en-US" sz="14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년 호신용품 판매량은 </a:t>
            </a:r>
            <a:r>
              <a:rPr lang="en-US" altLang="ko-KR" sz="14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6600%</a:t>
            </a:r>
            <a:r>
              <a:rPr lang="ko-KR" altLang="en-US" sz="14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로 작년 대비 </a:t>
            </a:r>
            <a:r>
              <a:rPr lang="en-US" altLang="ko-KR" sz="14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15</a:t>
            </a:r>
            <a:r>
              <a:rPr lang="ko-KR" altLang="en-US" sz="14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배 증가함</a:t>
            </a:r>
          </a:p>
        </p:txBody>
      </p:sp>
    </p:spTree>
    <p:extLst>
      <p:ext uri="{BB962C8B-B14F-4D97-AF65-F5344CB8AC3E}">
        <p14:creationId xmlns:p14="http://schemas.microsoft.com/office/powerpoint/2010/main" val="2635620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530FF7B4-E910-430B-B08F-AF83AF0D160D}"/>
              </a:ext>
            </a:extLst>
          </p:cNvPr>
          <p:cNvGrpSpPr/>
          <p:nvPr/>
        </p:nvGrpSpPr>
        <p:grpSpPr>
          <a:xfrm>
            <a:off x="0" y="0"/>
            <a:ext cx="4367808" cy="1340768"/>
            <a:chOff x="0" y="0"/>
            <a:chExt cx="4583832" cy="1268760"/>
          </a:xfrm>
          <a:solidFill>
            <a:schemeClr val="tx2"/>
          </a:solidFill>
        </p:grpSpPr>
        <p:sp>
          <p:nvSpPr>
            <p:cNvPr id="6" name="순서도: 처리 5">
              <a:extLst>
                <a:ext uri="{FF2B5EF4-FFF2-40B4-BE49-F238E27FC236}">
                  <a16:creationId xmlns:a16="http://schemas.microsoft.com/office/drawing/2014/main" id="{9628E2D2-1762-4984-807C-553D5FFC7A6A}"/>
                </a:ext>
              </a:extLst>
            </p:cNvPr>
            <p:cNvSpPr/>
            <p:nvPr/>
          </p:nvSpPr>
          <p:spPr>
            <a:xfrm>
              <a:off x="0" y="0"/>
              <a:ext cx="4223792" cy="126876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B0211F16-C29B-431D-8296-ADF205967B22}"/>
                </a:ext>
              </a:extLst>
            </p:cNvPr>
            <p:cNvSpPr/>
            <p:nvPr/>
          </p:nvSpPr>
          <p:spPr>
            <a:xfrm>
              <a:off x="4223792" y="0"/>
              <a:ext cx="360040" cy="126876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6B78801-8716-4537-A58D-6C115E4A397C}"/>
              </a:ext>
            </a:extLst>
          </p:cNvPr>
          <p:cNvSpPr txBox="1"/>
          <p:nvPr/>
        </p:nvSpPr>
        <p:spPr>
          <a:xfrm>
            <a:off x="335360" y="188640"/>
            <a:ext cx="59766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600" b="1" dirty="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04  </a:t>
            </a:r>
            <a:r>
              <a:rPr lang="ko-KR" altLang="en-US" sz="3600" b="1" dirty="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제품 소개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2C4B0FC-A824-4C2A-889B-2310754BD07A}"/>
              </a:ext>
            </a:extLst>
          </p:cNvPr>
          <p:cNvCxnSpPr>
            <a:cxnSpLocks/>
          </p:cNvCxnSpPr>
          <p:nvPr/>
        </p:nvCxnSpPr>
        <p:spPr>
          <a:xfrm>
            <a:off x="3215680" y="1268760"/>
            <a:ext cx="897632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순서도: 처리 9">
            <a:extLst>
              <a:ext uri="{FF2B5EF4-FFF2-40B4-BE49-F238E27FC236}">
                <a16:creationId xmlns:a16="http://schemas.microsoft.com/office/drawing/2014/main" id="{0B92BF50-EB17-49F6-AFEC-E83B5DCE4965}"/>
              </a:ext>
            </a:extLst>
          </p:cNvPr>
          <p:cNvSpPr/>
          <p:nvPr/>
        </p:nvSpPr>
        <p:spPr>
          <a:xfrm>
            <a:off x="0" y="6669360"/>
            <a:ext cx="12192000" cy="188640"/>
          </a:xfrm>
          <a:prstGeom prst="flowChartProcess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6BC107-607D-4E01-A898-F52EE8AE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FAB4E-0A4C-42F8-B42A-20F9E446B19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66329137-BC3C-4039-9F99-3BC1A6ADD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1312" y="-1332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9655B37-4808-48EB-ABE8-4586565A9164}"/>
              </a:ext>
            </a:extLst>
          </p:cNvPr>
          <p:cNvSpPr/>
          <p:nvPr/>
        </p:nvSpPr>
        <p:spPr>
          <a:xfrm>
            <a:off x="3014736" y="4836082"/>
            <a:ext cx="1200426" cy="1187798"/>
          </a:xfrm>
          <a:prstGeom prst="ellipse">
            <a:avLst/>
          </a:prstGeom>
          <a:solidFill>
            <a:srgbClr val="002060"/>
          </a:solidFill>
          <a:ln w="1270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사용자</a:t>
            </a:r>
            <a:endParaRPr lang="en-US" altLang="ko-KR" sz="1400" b="1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D644991-7932-4848-9301-DA53E035E02F}"/>
              </a:ext>
            </a:extLst>
          </p:cNvPr>
          <p:cNvSpPr/>
          <p:nvPr/>
        </p:nvSpPr>
        <p:spPr>
          <a:xfrm>
            <a:off x="5377734" y="4009879"/>
            <a:ext cx="1200426" cy="1187798"/>
          </a:xfrm>
          <a:prstGeom prst="ellipse">
            <a:avLst/>
          </a:prstGeom>
          <a:solidFill>
            <a:srgbClr val="FF0000"/>
          </a:solidFill>
          <a:ln w="1270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Dr.</a:t>
            </a:r>
          </a:p>
          <a:p>
            <a:pPr algn="ctr"/>
            <a:r>
              <a:rPr lang="en-US" altLang="ko-KR" sz="1200" b="1" dirty="0"/>
              <a:t>Will</a:t>
            </a:r>
            <a:endParaRPr lang="ko-KR" altLang="en-US" sz="1200" b="1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C4C520E-7028-4670-8913-853EF77F3897}"/>
              </a:ext>
            </a:extLst>
          </p:cNvPr>
          <p:cNvSpPr/>
          <p:nvPr/>
        </p:nvSpPr>
        <p:spPr>
          <a:xfrm>
            <a:off x="7787755" y="4844723"/>
            <a:ext cx="1200426" cy="1187798"/>
          </a:xfrm>
          <a:prstGeom prst="ellipse">
            <a:avLst/>
          </a:prstGeom>
          <a:solidFill>
            <a:srgbClr val="002060"/>
          </a:solidFill>
          <a:ln w="1270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보호자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96350FA-60A6-427B-992D-994A9A6B3842}"/>
              </a:ext>
            </a:extLst>
          </p:cNvPr>
          <p:cNvSpPr/>
          <p:nvPr/>
        </p:nvSpPr>
        <p:spPr>
          <a:xfrm>
            <a:off x="5346845" y="2008152"/>
            <a:ext cx="1200426" cy="1187798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App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5883FF-3A60-4329-B1D1-8C12749F8660}"/>
              </a:ext>
            </a:extLst>
          </p:cNvPr>
          <p:cNvCxnSpPr/>
          <p:nvPr/>
        </p:nvCxnSpPr>
        <p:spPr>
          <a:xfrm flipV="1">
            <a:off x="3692153" y="2708920"/>
            <a:ext cx="1612744" cy="21042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C94C1F4-907F-47F6-9A3D-D8C7BD835C9A}"/>
              </a:ext>
            </a:extLst>
          </p:cNvPr>
          <p:cNvSpPr txBox="1"/>
          <p:nvPr/>
        </p:nvSpPr>
        <p:spPr>
          <a:xfrm>
            <a:off x="2711624" y="3405155"/>
            <a:ext cx="1798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위급상황발생신호송출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6F6AAA5-6FC5-4C29-96DD-B6262CD37F06}"/>
              </a:ext>
            </a:extLst>
          </p:cNvPr>
          <p:cNvCxnSpPr>
            <a:cxnSpLocks/>
          </p:cNvCxnSpPr>
          <p:nvPr/>
        </p:nvCxnSpPr>
        <p:spPr>
          <a:xfrm>
            <a:off x="6566591" y="2731793"/>
            <a:ext cx="1725122" cy="21042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657C37B-51FC-49C5-8742-81A0CFCBD9E5}"/>
              </a:ext>
            </a:extLst>
          </p:cNvPr>
          <p:cNvSpPr txBox="1"/>
          <p:nvPr/>
        </p:nvSpPr>
        <p:spPr>
          <a:xfrm>
            <a:off x="7699196" y="3322272"/>
            <a:ext cx="2573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위급상황 </a:t>
            </a:r>
            <a:r>
              <a:rPr lang="ko-KR" altLang="en-US" sz="1400" dirty="0" err="1">
                <a:latin typeface="a타이틀고딕1" panose="02020600000000000000" pitchFamily="18" charset="-127"/>
                <a:ea typeface="a타이틀고딕1" panose="02020600000000000000" pitchFamily="18" charset="-127"/>
              </a:rPr>
              <a:t>알람발송</a:t>
            </a:r>
            <a:endParaRPr lang="en-US" altLang="ko-KR" sz="14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en-US" altLang="ko-KR" sz="14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(Google </a:t>
            </a:r>
            <a:r>
              <a:rPr lang="ko-KR" altLang="en-US" sz="14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지도기반</a:t>
            </a:r>
            <a:r>
              <a:rPr lang="en-US" altLang="ko-KR" sz="14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</a:t>
            </a:r>
            <a:r>
              <a:rPr lang="ko-KR" altLang="en-US" sz="14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위치</a:t>
            </a:r>
            <a:r>
              <a:rPr lang="en-US" altLang="ko-KR" sz="14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, </a:t>
            </a:r>
            <a:r>
              <a:rPr lang="ko-KR" altLang="en-US" sz="14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상황</a:t>
            </a:r>
            <a:r>
              <a:rPr lang="en-US" altLang="ko-KR" sz="14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)</a:t>
            </a:r>
            <a:endParaRPr lang="ko-KR" altLang="en-US" sz="14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CA1C3D-207E-46DB-BC60-3A90917EE8CF}"/>
              </a:ext>
            </a:extLst>
          </p:cNvPr>
          <p:cNvSpPr txBox="1"/>
          <p:nvPr/>
        </p:nvSpPr>
        <p:spPr>
          <a:xfrm>
            <a:off x="4655840" y="148478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GPS </a:t>
            </a:r>
            <a:r>
              <a:rPr lang="ko-KR" altLang="en-US" sz="14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등의 시스템을 통한</a:t>
            </a:r>
            <a:r>
              <a:rPr lang="en-US" altLang="ko-KR" sz="14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</a:t>
            </a:r>
            <a:r>
              <a:rPr lang="ko-KR" altLang="en-US" sz="14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위급상황 판단 결정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C6F018-4AF8-4D4C-B776-84A7576216E5}"/>
              </a:ext>
            </a:extLst>
          </p:cNvPr>
          <p:cNvSpPr txBox="1"/>
          <p:nvPr/>
        </p:nvSpPr>
        <p:spPr>
          <a:xfrm>
            <a:off x="5322931" y="5506327"/>
            <a:ext cx="19046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전화를 통한 확인</a:t>
            </a:r>
            <a:endParaRPr lang="en-US" altLang="ko-KR" sz="14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ko-KR" altLang="en-US" sz="14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전화불통 등 상황발생시</a:t>
            </a:r>
            <a:endParaRPr lang="en-US" altLang="ko-KR" sz="14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en-US" altLang="ko-KR" sz="14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119 </a:t>
            </a:r>
            <a:r>
              <a:rPr lang="ko-KR" altLang="en-US" sz="14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등에</a:t>
            </a:r>
            <a:r>
              <a:rPr lang="en-US" altLang="ko-KR" sz="14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</a:t>
            </a:r>
            <a:r>
              <a:rPr lang="ko-KR" altLang="en-US" sz="14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신고 </a:t>
            </a:r>
            <a:endParaRPr lang="en-US" altLang="ko-KR" sz="14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97E2E0-D53E-4EAC-9715-84904BA91496}"/>
              </a:ext>
            </a:extLst>
          </p:cNvPr>
          <p:cNvSpPr txBox="1"/>
          <p:nvPr/>
        </p:nvSpPr>
        <p:spPr>
          <a:xfrm>
            <a:off x="2423592" y="33589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C2DCEF-839B-4EC5-B46E-3D180A15AEEF}"/>
              </a:ext>
            </a:extLst>
          </p:cNvPr>
          <p:cNvSpPr txBox="1"/>
          <p:nvPr/>
        </p:nvSpPr>
        <p:spPr>
          <a:xfrm>
            <a:off x="4367808" y="149403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B93C92-1493-4380-89DE-1980984DF957}"/>
              </a:ext>
            </a:extLst>
          </p:cNvPr>
          <p:cNvSpPr txBox="1"/>
          <p:nvPr/>
        </p:nvSpPr>
        <p:spPr>
          <a:xfrm>
            <a:off x="7368302" y="33511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B30D93-9B67-4F96-80D1-DA694C49BCBB}"/>
              </a:ext>
            </a:extLst>
          </p:cNvPr>
          <p:cNvSpPr txBox="1"/>
          <p:nvPr/>
        </p:nvSpPr>
        <p:spPr>
          <a:xfrm>
            <a:off x="4942421" y="55721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④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D436030-FAF8-4043-A911-099038A40FEC}"/>
              </a:ext>
            </a:extLst>
          </p:cNvPr>
          <p:cNvCxnSpPr/>
          <p:nvPr/>
        </p:nvCxnSpPr>
        <p:spPr>
          <a:xfrm flipH="1">
            <a:off x="4168139" y="4695433"/>
            <a:ext cx="1201448" cy="38547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17ECDFD-3B28-4427-AEE1-29A1FB6691D6}"/>
              </a:ext>
            </a:extLst>
          </p:cNvPr>
          <p:cNvCxnSpPr/>
          <p:nvPr/>
        </p:nvCxnSpPr>
        <p:spPr>
          <a:xfrm flipH="1" flipV="1">
            <a:off x="6604859" y="4680361"/>
            <a:ext cx="1270950" cy="43379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799A15E-C03F-41C5-9226-F1BA9B171B32}"/>
              </a:ext>
            </a:extLst>
          </p:cNvPr>
          <p:cNvSpPr txBox="1"/>
          <p:nvPr/>
        </p:nvSpPr>
        <p:spPr>
          <a:xfrm>
            <a:off x="4295800" y="4653136"/>
            <a:ext cx="927082" cy="3146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정보제공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EBB3C2C-90E9-4575-B30B-869B286B7C8F}"/>
              </a:ext>
            </a:extLst>
          </p:cNvPr>
          <p:cNvSpPr txBox="1"/>
          <p:nvPr/>
        </p:nvSpPr>
        <p:spPr>
          <a:xfrm>
            <a:off x="6860531" y="4733505"/>
            <a:ext cx="81964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정보제공</a:t>
            </a:r>
          </a:p>
        </p:txBody>
      </p:sp>
    </p:spTree>
    <p:extLst>
      <p:ext uri="{BB962C8B-B14F-4D97-AF65-F5344CB8AC3E}">
        <p14:creationId xmlns:p14="http://schemas.microsoft.com/office/powerpoint/2010/main" val="1079904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7F4C4FC1-4491-4024-935E-9C2295C20329}"/>
              </a:ext>
            </a:extLst>
          </p:cNvPr>
          <p:cNvGrpSpPr/>
          <p:nvPr/>
        </p:nvGrpSpPr>
        <p:grpSpPr>
          <a:xfrm>
            <a:off x="0" y="0"/>
            <a:ext cx="4439816" cy="1340768"/>
            <a:chOff x="0" y="0"/>
            <a:chExt cx="4583832" cy="1268760"/>
          </a:xfrm>
          <a:solidFill>
            <a:schemeClr val="tx2"/>
          </a:solidFill>
        </p:grpSpPr>
        <p:sp>
          <p:nvSpPr>
            <p:cNvPr id="21" name="순서도: 처리 20">
              <a:extLst>
                <a:ext uri="{FF2B5EF4-FFF2-40B4-BE49-F238E27FC236}">
                  <a16:creationId xmlns:a16="http://schemas.microsoft.com/office/drawing/2014/main" id="{C84DF511-2088-46E2-8D3F-BC713371732C}"/>
                </a:ext>
              </a:extLst>
            </p:cNvPr>
            <p:cNvSpPr/>
            <p:nvPr/>
          </p:nvSpPr>
          <p:spPr>
            <a:xfrm>
              <a:off x="0" y="0"/>
              <a:ext cx="4223792" cy="126876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8839D3DB-5CC7-41BA-8D8E-CD7EB675A1FD}"/>
                </a:ext>
              </a:extLst>
            </p:cNvPr>
            <p:cNvSpPr/>
            <p:nvPr/>
          </p:nvSpPr>
          <p:spPr>
            <a:xfrm>
              <a:off x="4223792" y="0"/>
              <a:ext cx="360040" cy="126876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8CDF4F6-C893-4B95-B075-C51FDC43D9FE}"/>
              </a:ext>
            </a:extLst>
          </p:cNvPr>
          <p:cNvSpPr txBox="1"/>
          <p:nvPr/>
        </p:nvSpPr>
        <p:spPr>
          <a:xfrm>
            <a:off x="335360" y="188640"/>
            <a:ext cx="59766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600" b="1" dirty="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05  </a:t>
            </a:r>
            <a:r>
              <a:rPr lang="ko-KR" altLang="en-US" sz="3600" b="1" dirty="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제품 작동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FB95D7E-B9C9-4AA5-9EEC-D7F1E9898128}"/>
              </a:ext>
            </a:extLst>
          </p:cNvPr>
          <p:cNvCxnSpPr>
            <a:cxnSpLocks/>
          </p:cNvCxnSpPr>
          <p:nvPr/>
        </p:nvCxnSpPr>
        <p:spPr>
          <a:xfrm>
            <a:off x="3215680" y="1268760"/>
            <a:ext cx="897632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순서도: 처리 24">
            <a:extLst>
              <a:ext uri="{FF2B5EF4-FFF2-40B4-BE49-F238E27FC236}">
                <a16:creationId xmlns:a16="http://schemas.microsoft.com/office/drawing/2014/main" id="{61B63555-DD00-45D2-AF6C-6635DD4F7ECD}"/>
              </a:ext>
            </a:extLst>
          </p:cNvPr>
          <p:cNvSpPr/>
          <p:nvPr/>
        </p:nvSpPr>
        <p:spPr>
          <a:xfrm>
            <a:off x="0" y="6669360"/>
            <a:ext cx="12192000" cy="188640"/>
          </a:xfrm>
          <a:prstGeom prst="flowChartProcess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9503390D-66FC-4E18-B23F-987B3EE1B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FAB4E-0A4C-42F8-B42A-20F9E446B19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1" name="오른쪽 화살표 9">
            <a:extLst>
              <a:ext uri="{FF2B5EF4-FFF2-40B4-BE49-F238E27FC236}">
                <a16:creationId xmlns:a16="http://schemas.microsoft.com/office/drawing/2014/main" id="{5964FA17-8CE8-4836-AEC8-913D124C11F4}"/>
              </a:ext>
            </a:extLst>
          </p:cNvPr>
          <p:cNvSpPr/>
          <p:nvPr/>
        </p:nvSpPr>
        <p:spPr>
          <a:xfrm>
            <a:off x="7839303" y="3717032"/>
            <a:ext cx="432048" cy="189948"/>
          </a:xfrm>
          <a:prstGeom prst="rightArrow">
            <a:avLst/>
          </a:prstGeom>
          <a:solidFill>
            <a:srgbClr val="FF0000">
              <a:alpha val="56863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오른쪽 화살표 36">
            <a:extLst>
              <a:ext uri="{FF2B5EF4-FFF2-40B4-BE49-F238E27FC236}">
                <a16:creationId xmlns:a16="http://schemas.microsoft.com/office/drawing/2014/main" id="{EF8EC48F-09C0-4D92-9B3C-06831AE61BB7}"/>
              </a:ext>
            </a:extLst>
          </p:cNvPr>
          <p:cNvSpPr/>
          <p:nvPr/>
        </p:nvSpPr>
        <p:spPr>
          <a:xfrm>
            <a:off x="3791744" y="3717032"/>
            <a:ext cx="432048" cy="18994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0D26EA-D889-4452-B797-BA58E46DB474}"/>
              </a:ext>
            </a:extLst>
          </p:cNvPr>
          <p:cNvSpPr txBox="1"/>
          <p:nvPr/>
        </p:nvSpPr>
        <p:spPr>
          <a:xfrm>
            <a:off x="1199456" y="6093296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기기 </a:t>
            </a:r>
            <a:r>
              <a:rPr lang="en-US" altLang="ko-KR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(</a:t>
            </a:r>
            <a:r>
              <a:rPr lang="ko-KR" altLang="en-US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프로토 타입</a:t>
            </a:r>
            <a:r>
              <a:rPr lang="en-US" altLang="ko-KR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)</a:t>
            </a:r>
            <a:r>
              <a:rPr lang="ko-KR" altLang="en-US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E7DB82-C4E3-4B90-A10D-2965A3ADE71F}"/>
              </a:ext>
            </a:extLst>
          </p:cNvPr>
          <p:cNvSpPr txBox="1"/>
          <p:nvPr/>
        </p:nvSpPr>
        <p:spPr>
          <a:xfrm>
            <a:off x="5231904" y="6021288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안전모드 실행 중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51EDBEC-F492-4B73-BB78-0EE8AFFE78C1}"/>
              </a:ext>
            </a:extLst>
          </p:cNvPr>
          <p:cNvSpPr txBox="1"/>
          <p:nvPr/>
        </p:nvSpPr>
        <p:spPr>
          <a:xfrm>
            <a:off x="9408368" y="6021289"/>
            <a:ext cx="1415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위급상황 인지  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98FE543-36B7-48ED-A2A4-2A8AE28CD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3" y="1844824"/>
            <a:ext cx="2736304" cy="392692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517DE5F-7DE8-4B01-BD96-DC0577D00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5840" y="1844824"/>
            <a:ext cx="2736304" cy="391583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62100B5E-D88E-4CB2-87E0-2939839982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8288" y="1844824"/>
            <a:ext cx="2736304" cy="396044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6234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4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3A2328AE-67D0-45A6-B508-EF75AE8192EF}"/>
              </a:ext>
            </a:extLst>
          </p:cNvPr>
          <p:cNvGrpSpPr/>
          <p:nvPr/>
        </p:nvGrpSpPr>
        <p:grpSpPr>
          <a:xfrm>
            <a:off x="-1" y="0"/>
            <a:ext cx="5147187" cy="1340768"/>
            <a:chOff x="0" y="0"/>
            <a:chExt cx="4583832" cy="1268760"/>
          </a:xfrm>
          <a:solidFill>
            <a:schemeClr val="tx2"/>
          </a:solidFill>
        </p:grpSpPr>
        <p:sp>
          <p:nvSpPr>
            <p:cNvPr id="7" name="순서도: 처리 6">
              <a:extLst>
                <a:ext uri="{FF2B5EF4-FFF2-40B4-BE49-F238E27FC236}">
                  <a16:creationId xmlns:a16="http://schemas.microsoft.com/office/drawing/2014/main" id="{AB34602C-92BB-49A6-84CA-07F9F7210859}"/>
                </a:ext>
              </a:extLst>
            </p:cNvPr>
            <p:cNvSpPr/>
            <p:nvPr/>
          </p:nvSpPr>
          <p:spPr>
            <a:xfrm>
              <a:off x="0" y="0"/>
              <a:ext cx="4223792" cy="126876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58C448DC-4CB9-4000-8B47-B140480AF286}"/>
                </a:ext>
              </a:extLst>
            </p:cNvPr>
            <p:cNvSpPr/>
            <p:nvPr/>
          </p:nvSpPr>
          <p:spPr>
            <a:xfrm>
              <a:off x="4223792" y="0"/>
              <a:ext cx="360040" cy="126876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9FE7050-BDCB-4720-A9B6-EA9DD3DA7D42}"/>
              </a:ext>
            </a:extLst>
          </p:cNvPr>
          <p:cNvSpPr txBox="1"/>
          <p:nvPr/>
        </p:nvSpPr>
        <p:spPr>
          <a:xfrm>
            <a:off x="335360" y="188640"/>
            <a:ext cx="59766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600" b="1" dirty="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06  </a:t>
            </a:r>
            <a:r>
              <a:rPr lang="ko-KR" altLang="en-US" sz="3600" b="1" dirty="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비즈니스 모델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5B32701-53F7-4667-AA1B-A8D0C29A0DDE}"/>
              </a:ext>
            </a:extLst>
          </p:cNvPr>
          <p:cNvCxnSpPr>
            <a:cxnSpLocks/>
          </p:cNvCxnSpPr>
          <p:nvPr/>
        </p:nvCxnSpPr>
        <p:spPr>
          <a:xfrm>
            <a:off x="3215680" y="1268760"/>
            <a:ext cx="897632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처리 10">
            <a:extLst>
              <a:ext uri="{FF2B5EF4-FFF2-40B4-BE49-F238E27FC236}">
                <a16:creationId xmlns:a16="http://schemas.microsoft.com/office/drawing/2014/main" id="{4AA1CB13-B7B6-46EE-B7F1-EF0814AF03F4}"/>
              </a:ext>
            </a:extLst>
          </p:cNvPr>
          <p:cNvSpPr/>
          <p:nvPr/>
        </p:nvSpPr>
        <p:spPr>
          <a:xfrm>
            <a:off x="0" y="6669360"/>
            <a:ext cx="12192000" cy="188640"/>
          </a:xfrm>
          <a:prstGeom prst="flowChartProcess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A8A347D-9B64-4CAA-9E21-6C1D8FA1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FAB4E-0A4C-42F8-B42A-20F9E446B19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36E3ACD-088A-4EE8-BE43-9DA04BBE7C19}"/>
              </a:ext>
            </a:extLst>
          </p:cNvPr>
          <p:cNvSpPr/>
          <p:nvPr/>
        </p:nvSpPr>
        <p:spPr>
          <a:xfrm>
            <a:off x="5431288" y="2212337"/>
            <a:ext cx="1217901" cy="1182383"/>
          </a:xfrm>
          <a:prstGeom prst="ellipse">
            <a:avLst/>
          </a:prstGeom>
          <a:solidFill>
            <a:srgbClr val="FF0000"/>
          </a:solidFill>
          <a:ln w="1270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SD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4E1B7DC-C2FA-4A32-9ECA-EE2EE7E43889}"/>
              </a:ext>
            </a:extLst>
          </p:cNvPr>
          <p:cNvSpPr/>
          <p:nvPr/>
        </p:nvSpPr>
        <p:spPr>
          <a:xfrm>
            <a:off x="2592583" y="2212336"/>
            <a:ext cx="1217901" cy="1182383"/>
          </a:xfrm>
          <a:prstGeom prst="ellipse">
            <a:avLst/>
          </a:prstGeom>
          <a:solidFill>
            <a:srgbClr val="00216C"/>
          </a:solidFill>
          <a:ln w="12700">
            <a:solidFill>
              <a:srgbClr val="001545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사용자</a:t>
            </a:r>
            <a:endParaRPr lang="en-US" altLang="ko-KR" sz="16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075C6BE-72CB-49C3-8616-D5B942C49ADE}"/>
              </a:ext>
            </a:extLst>
          </p:cNvPr>
          <p:cNvSpPr/>
          <p:nvPr/>
        </p:nvSpPr>
        <p:spPr>
          <a:xfrm>
            <a:off x="8269993" y="2212335"/>
            <a:ext cx="1217901" cy="1182383"/>
          </a:xfrm>
          <a:prstGeom prst="ellipse">
            <a:avLst/>
          </a:prstGeom>
          <a:solidFill>
            <a:srgbClr val="00216C"/>
          </a:solidFill>
          <a:ln w="12700">
            <a:solidFill>
              <a:srgbClr val="001545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보호자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30E090-4657-4F55-9433-DBC05CCCFF85}"/>
              </a:ext>
            </a:extLst>
          </p:cNvPr>
          <p:cNvSpPr txBox="1"/>
          <p:nvPr/>
        </p:nvSpPr>
        <p:spPr>
          <a:xfrm>
            <a:off x="3071664" y="4797152"/>
            <a:ext cx="30243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AutoNum type="arabicPeriod"/>
            </a:pPr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개별확보</a:t>
            </a:r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marL="457189" indent="-457189">
              <a:buAutoNum type="arabicPeriod"/>
            </a:pPr>
            <a:r>
              <a:rPr lang="en-US" altLang="ko-KR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Community </a:t>
            </a:r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연계</a:t>
            </a:r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marL="457189" indent="-457189">
              <a:buAutoNum type="arabicPeriod"/>
            </a:pPr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공공정보 </a:t>
            </a:r>
            <a:r>
              <a:rPr lang="en-US" altLang="ko-KR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Crawling</a:t>
            </a:r>
            <a:endParaRPr lang="ko-KR" altLang="en-US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E60CEF2-E362-4104-838A-262B8004F60A}"/>
              </a:ext>
            </a:extLst>
          </p:cNvPr>
          <p:cNvCxnSpPr>
            <a:stCxn id="13" idx="2"/>
            <a:endCxn id="14" idx="6"/>
          </p:cNvCxnSpPr>
          <p:nvPr/>
        </p:nvCxnSpPr>
        <p:spPr>
          <a:xfrm flipH="1">
            <a:off x="3974840" y="2803529"/>
            <a:ext cx="1456449" cy="19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8715E16-5201-4D32-8E77-C3A792115FD6}"/>
              </a:ext>
            </a:extLst>
          </p:cNvPr>
          <p:cNvCxnSpPr>
            <a:stCxn id="13" idx="6"/>
            <a:endCxn id="15" idx="2"/>
          </p:cNvCxnSpPr>
          <p:nvPr/>
        </p:nvCxnSpPr>
        <p:spPr>
          <a:xfrm>
            <a:off x="6649189" y="2803529"/>
            <a:ext cx="1359947" cy="871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0A4E9FD-1CC4-406C-8DDB-C54AF012496A}"/>
              </a:ext>
            </a:extLst>
          </p:cNvPr>
          <p:cNvSpPr txBox="1"/>
          <p:nvPr/>
        </p:nvSpPr>
        <p:spPr>
          <a:xfrm>
            <a:off x="4309478" y="2848599"/>
            <a:ext cx="970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Pushing</a:t>
            </a:r>
            <a:endParaRPr lang="ko-KR" altLang="en-US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8972DF-87B4-4454-ADC4-5725DB3CAFB1}"/>
              </a:ext>
            </a:extLst>
          </p:cNvPr>
          <p:cNvSpPr txBox="1"/>
          <p:nvPr/>
        </p:nvSpPr>
        <p:spPr>
          <a:xfrm>
            <a:off x="6937560" y="2863404"/>
            <a:ext cx="970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Pushing</a:t>
            </a:r>
            <a:endParaRPr lang="ko-KR" altLang="en-US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CD0427-2D67-4EC7-A5D9-2F3FD7F9907E}"/>
              </a:ext>
            </a:extLst>
          </p:cNvPr>
          <p:cNvSpPr/>
          <p:nvPr/>
        </p:nvSpPr>
        <p:spPr>
          <a:xfrm>
            <a:off x="4545048" y="3861048"/>
            <a:ext cx="3279143" cy="5791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2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사용자와 보호자 정보 확보</a:t>
            </a:r>
            <a:endParaRPr lang="en-US" altLang="ko-KR" sz="2000" dirty="0">
              <a:solidFill>
                <a:schemeClr val="tx2"/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tx2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허브</a:t>
            </a:r>
            <a:r>
              <a:rPr lang="en-US" altLang="ko-KR" sz="2000" dirty="0">
                <a:solidFill>
                  <a:schemeClr val="tx2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(hub)</a:t>
            </a:r>
            <a:r>
              <a:rPr lang="ko-KR" altLang="en-US" sz="2000" dirty="0">
                <a:solidFill>
                  <a:schemeClr val="tx2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 역할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3B67B2-D1D7-4FFF-9B91-1FDFE60CAB73}"/>
              </a:ext>
            </a:extLst>
          </p:cNvPr>
          <p:cNvSpPr txBox="1"/>
          <p:nvPr/>
        </p:nvSpPr>
        <p:spPr>
          <a:xfrm>
            <a:off x="5555940" y="170080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highlight>
                  <a:srgbClr val="FFFF00"/>
                </a:highlight>
                <a:latin typeface="a타이틀고딕1" panose="02020600000000000000" pitchFamily="18" charset="-127"/>
                <a:ea typeface="a타이틀고딕1" panose="02020600000000000000" pitchFamily="18" charset="-127"/>
              </a:rPr>
              <a:t>B2C</a:t>
            </a:r>
            <a:r>
              <a:rPr lang="ko-KR" altLang="en-US" dirty="0">
                <a:highlight>
                  <a:srgbClr val="FFFF00"/>
                </a:highlight>
                <a:latin typeface="a타이틀고딕1" panose="02020600000000000000" pitchFamily="18" charset="-127"/>
                <a:ea typeface="a타이틀고딕1" panose="02020600000000000000" pitchFamily="18" charset="-127"/>
              </a:rPr>
              <a:t>전략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38FDCB-AC02-4377-93EF-DE943E1B95D3}"/>
              </a:ext>
            </a:extLst>
          </p:cNvPr>
          <p:cNvSpPr txBox="1"/>
          <p:nvPr/>
        </p:nvSpPr>
        <p:spPr>
          <a:xfrm>
            <a:off x="6456040" y="4797152"/>
            <a:ext cx="3312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 startAt="4"/>
            </a:pPr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기기판매로 인한 수익</a:t>
            </a:r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marL="457200" indent="-457200">
              <a:buAutoNum type="arabicPeriod" startAt="4"/>
            </a:pPr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소셜커머스가 주 판매처</a:t>
            </a:r>
          </a:p>
        </p:txBody>
      </p:sp>
    </p:spTree>
    <p:extLst>
      <p:ext uri="{BB962C8B-B14F-4D97-AF65-F5344CB8AC3E}">
        <p14:creationId xmlns:p14="http://schemas.microsoft.com/office/powerpoint/2010/main" val="3422345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1026CEDB-DC55-480A-A57C-9AFAE8D4C03B}"/>
              </a:ext>
            </a:extLst>
          </p:cNvPr>
          <p:cNvGrpSpPr/>
          <p:nvPr/>
        </p:nvGrpSpPr>
        <p:grpSpPr>
          <a:xfrm>
            <a:off x="0" y="0"/>
            <a:ext cx="6528048" cy="1340768"/>
            <a:chOff x="0" y="0"/>
            <a:chExt cx="4583832" cy="1268760"/>
          </a:xfrm>
          <a:solidFill>
            <a:schemeClr val="tx2"/>
          </a:solidFill>
        </p:grpSpPr>
        <p:sp>
          <p:nvSpPr>
            <p:cNvPr id="13" name="순서도: 처리 12">
              <a:extLst>
                <a:ext uri="{FF2B5EF4-FFF2-40B4-BE49-F238E27FC236}">
                  <a16:creationId xmlns:a16="http://schemas.microsoft.com/office/drawing/2014/main" id="{D683D644-D2C5-4FD3-95BA-3143B08BAB60}"/>
                </a:ext>
              </a:extLst>
            </p:cNvPr>
            <p:cNvSpPr/>
            <p:nvPr/>
          </p:nvSpPr>
          <p:spPr>
            <a:xfrm>
              <a:off x="0" y="0"/>
              <a:ext cx="4223792" cy="126876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AF705710-104A-45FF-8076-59CFE7E43141}"/>
                </a:ext>
              </a:extLst>
            </p:cNvPr>
            <p:cNvSpPr/>
            <p:nvPr/>
          </p:nvSpPr>
          <p:spPr>
            <a:xfrm>
              <a:off x="4223792" y="0"/>
              <a:ext cx="360040" cy="126876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3ABC694-9E1A-4B5C-8E4E-8CC791D7C11E}"/>
              </a:ext>
            </a:extLst>
          </p:cNvPr>
          <p:cNvSpPr txBox="1"/>
          <p:nvPr/>
        </p:nvSpPr>
        <p:spPr>
          <a:xfrm>
            <a:off x="335360" y="188640"/>
            <a:ext cx="59766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600" b="1" dirty="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07  </a:t>
            </a:r>
            <a:r>
              <a:rPr lang="ko-KR" altLang="en-US" sz="3600" b="1" dirty="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향후 개발 예정 플랫폼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7353702-0C6B-42AC-AB75-EA5A070113D9}"/>
              </a:ext>
            </a:extLst>
          </p:cNvPr>
          <p:cNvCxnSpPr>
            <a:cxnSpLocks/>
          </p:cNvCxnSpPr>
          <p:nvPr/>
        </p:nvCxnSpPr>
        <p:spPr>
          <a:xfrm>
            <a:off x="3215680" y="1268760"/>
            <a:ext cx="897632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순서도: 처리 16">
            <a:extLst>
              <a:ext uri="{FF2B5EF4-FFF2-40B4-BE49-F238E27FC236}">
                <a16:creationId xmlns:a16="http://schemas.microsoft.com/office/drawing/2014/main" id="{583B8277-24C5-4513-9874-A3C63B545FD9}"/>
              </a:ext>
            </a:extLst>
          </p:cNvPr>
          <p:cNvSpPr/>
          <p:nvPr/>
        </p:nvSpPr>
        <p:spPr>
          <a:xfrm>
            <a:off x="0" y="6669360"/>
            <a:ext cx="12192000" cy="188640"/>
          </a:xfrm>
          <a:prstGeom prst="flowChartProcess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E6DB7C4F-F8D0-4322-8DFB-76D90566B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FAB4E-0A4C-42F8-B42A-20F9E446B19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C4E3C687-39C6-4F6D-9B4F-0FFF26492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6633" y="2479997"/>
            <a:ext cx="452539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5" name="_x356355360" descr="EMB0000292845c1">
            <a:extLst>
              <a:ext uri="{FF2B5EF4-FFF2-40B4-BE49-F238E27FC236}">
                <a16:creationId xmlns:a16="http://schemas.microsoft.com/office/drawing/2014/main" id="{0AD23F45-D6BD-4300-A1DF-2035CDF59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2564904"/>
            <a:ext cx="2627067" cy="235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_x356356800" descr="EMB0000292845c2">
            <a:extLst>
              <a:ext uri="{FF2B5EF4-FFF2-40B4-BE49-F238E27FC236}">
                <a16:creationId xmlns:a16="http://schemas.microsoft.com/office/drawing/2014/main" id="{89C630C8-F83E-456E-8E94-B6991A3B0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696" y="2420888"/>
            <a:ext cx="2473944" cy="235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순서도: 처리 24">
            <a:extLst>
              <a:ext uri="{FF2B5EF4-FFF2-40B4-BE49-F238E27FC236}">
                <a16:creationId xmlns:a16="http://schemas.microsoft.com/office/drawing/2014/main" id="{8ABFA515-5D16-4C4C-B028-1E0982139CCD}"/>
              </a:ext>
            </a:extLst>
          </p:cNvPr>
          <p:cNvSpPr/>
          <p:nvPr/>
        </p:nvSpPr>
        <p:spPr>
          <a:xfrm>
            <a:off x="6672064" y="2564904"/>
            <a:ext cx="144016" cy="360040"/>
          </a:xfrm>
          <a:prstGeom prst="flowChartProcess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7E5EF2-70F8-4937-9A50-D717EA61E33F}"/>
              </a:ext>
            </a:extLst>
          </p:cNvPr>
          <p:cNvSpPr txBox="1"/>
          <p:nvPr/>
        </p:nvSpPr>
        <p:spPr>
          <a:xfrm>
            <a:off x="6816080" y="2564904"/>
            <a:ext cx="357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a타이틀고딕1" panose="02020600000000000000" pitchFamily="18" charset="-127"/>
                <a:ea typeface="a타이틀고딕1" panose="02020600000000000000" pitchFamily="18" charset="-127"/>
              </a:rPr>
              <a:t>문열림</a:t>
            </a:r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감지 센서 기기 제작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5F9FB6-3832-40F2-BA0D-7A0FBA1E5887}"/>
              </a:ext>
            </a:extLst>
          </p:cNvPr>
          <p:cNvSpPr txBox="1"/>
          <p:nvPr/>
        </p:nvSpPr>
        <p:spPr>
          <a:xfrm>
            <a:off x="6528048" y="3212976"/>
            <a:ext cx="5375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◎ 범죄의 표적이 되는 </a:t>
            </a:r>
            <a:r>
              <a:rPr lang="en-US" altLang="ko-KR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1</a:t>
            </a:r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인 가구 여성을 위한 제품</a:t>
            </a:r>
            <a:endParaRPr lang="en-US" altLang="ko-KR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endParaRPr lang="en-US" altLang="ko-KR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endParaRPr lang="ko-KR" altLang="en-US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◎ 집안 내의 문 열림 감지센서를 부착해 어플로 </a:t>
            </a:r>
            <a:endParaRPr lang="en-US" altLang="ko-KR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en-US" altLang="ko-KR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    </a:t>
            </a:r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실시간 보고 가능</a:t>
            </a:r>
            <a:r>
              <a:rPr lang="en-US" altLang="ko-KR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</a:t>
            </a:r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</a:t>
            </a:r>
          </a:p>
          <a:p>
            <a:endParaRPr lang="ko-KR" altLang="en-US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6C93A1-DF08-464C-AC10-174FD1EBB194}"/>
              </a:ext>
            </a:extLst>
          </p:cNvPr>
          <p:cNvSpPr txBox="1"/>
          <p:nvPr/>
        </p:nvSpPr>
        <p:spPr>
          <a:xfrm>
            <a:off x="623392" y="5373216"/>
            <a:ext cx="3571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예시 </a:t>
            </a:r>
            <a:r>
              <a:rPr lang="en-US" altLang="ko-KR" sz="14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) SKT </a:t>
            </a:r>
            <a:r>
              <a:rPr lang="ko-KR" altLang="en-US" sz="14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마이 히어로</a:t>
            </a:r>
          </a:p>
        </p:txBody>
      </p:sp>
    </p:spTree>
    <p:extLst>
      <p:ext uri="{BB962C8B-B14F-4D97-AF65-F5344CB8AC3E}">
        <p14:creationId xmlns:p14="http://schemas.microsoft.com/office/powerpoint/2010/main" val="658321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741</Words>
  <Application>Microsoft Office PowerPoint</Application>
  <PresentationFormat>와이드스크린</PresentationFormat>
  <Paragraphs>341</Paragraphs>
  <Slides>17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a타이틀고딕1</vt:lpstr>
      <vt:lpstr>나눔스퀘어 Bold</vt:lpstr>
      <vt:lpstr>Arial</vt:lpstr>
      <vt:lpstr>a타이틀고딕2</vt:lpstr>
      <vt:lpstr>나눔스퀘어라운드 Bold</vt:lpstr>
      <vt:lpstr>맑은 고딕</vt:lpstr>
      <vt:lpstr>나눔스퀘어</vt:lpstr>
      <vt:lpstr>함초롬바탕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20162866</cp:lastModifiedBy>
  <cp:revision>42</cp:revision>
  <dcterms:created xsi:type="dcterms:W3CDTF">2019-10-31T06:45:16Z</dcterms:created>
  <dcterms:modified xsi:type="dcterms:W3CDTF">2019-11-08T10:07:04Z</dcterms:modified>
  <cp:contentStatus/>
</cp:coreProperties>
</file>