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2" r:id="rId2"/>
    <p:sldId id="299" r:id="rId3"/>
    <p:sldId id="267" r:id="rId4"/>
    <p:sldId id="289" r:id="rId5"/>
    <p:sldId id="279" r:id="rId6"/>
    <p:sldId id="285" r:id="rId7"/>
    <p:sldId id="268" r:id="rId8"/>
    <p:sldId id="297" r:id="rId9"/>
    <p:sldId id="298" r:id="rId10"/>
  </p:sldIdLst>
  <p:sldSz cx="12192000" cy="6858000"/>
  <p:notesSz cx="6858000" cy="9144000"/>
  <p:embeddedFontLst>
    <p:embeddedFont>
      <p:font typeface="Bauhaus 93" panose="04030905020B02020C02" pitchFamily="82" charset="0"/>
      <p:regular r:id="rId12"/>
    </p:embeddedFont>
    <p:embeddedFont>
      <p:font typeface="HY견고딕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18B"/>
    <a:srgbClr val="001545"/>
    <a:srgbClr val="00216C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88471" autoAdjust="0"/>
  </p:normalViewPr>
  <p:slideViewPr>
    <p:cSldViewPr snapToGrid="0">
      <p:cViewPr varScale="1">
        <p:scale>
          <a:sx n="101" d="100"/>
          <a:sy n="101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11-02T14:10:31.741"/>
    </inkml:context>
    <inkml:brush xml:id="br0">
      <inkml:brushProperty name="width" value="0.33333" units="cm"/>
      <inkml:brushProperty name="height" value="0.66667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 71 0,'26'0'188,"2"0"-173,-1 0-15,-1 0 0,1 0 0,1 0 16,-2 0-16,1 0 0,1 0 0,-2-28 0,1 28 16,1 0-16,-2 0 0,1 0 0,1 0 93,-2 0-77,1 0-16,0 0 0,0 0 16,0 0-16,0 0 0,0 0 0,0 0 0,0 0 15,-1 0-15,2 0 16,-1 0 46,-1 0-62,2 0 16,-1 0 0,-1 0-16,2 0 15,-2 0-15,1 0 16,0 0 78,0 0-94,0 0 15,0 0 1,0 0-16,0 0 0,0 0 16,0 0 77,0 0-93,0 0 16,-1 0-16,2 0 0,-1 0 16,-1 0-16,-26 28 31,28-28 109,-1 0-77,-1 0-63,2 0 16,-1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8-11-02T14:10:48.025"/>
    </inkml:context>
    <inkml:brush xml:id="br0">
      <inkml:brushProperty name="width" value="0.33333" units="cm"/>
      <inkml:brushProperty name="height" value="0.66667" units="cm"/>
      <inkml:brushProperty name="color" value="#FEE599"/>
      <inkml:brushProperty name="tip" value="rectangle"/>
      <inkml:brushProperty name="rasterOp" value="maskPen"/>
      <inkml:brushProperty name="fitToCurve" value="1"/>
    </inkml:brush>
  </inkml:definitions>
  <inkml:trace contextRef="#ctx0" brushRef="#br0">0-1 0,'27'0'234,"0"0"-125,0 0-77,0 0-17,-1 0-15,2 0 16,-1 0-16,-1 0 0,2 0 0,-1 0 15,-1 0 251,1 0-266,1 0 16,-2 0-16,1 0 0,1 0 15,-2 0-15,1 0 16,0 0 78,0 0-94,0 0 15,0 0-15,-1 0 0,2 0 0,-1 0 0,-1 0 16,2 0-16,-2 0 0,1 0 0,0 0 0,0 0 203,0 0-187,0 0-16,0 0 15,0 0-15,-27 27 0,27-27 16,-1 0 109,2 0-109,-1 0-16,-1 0 0,2 0 218,-1 0-171,-27 29-16,26-29-31,1 0 16,1 0 0,-2 0 406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B3608-2339-4181-9FE7-673D1B01F511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ED691-8630-48F6-9069-9A0E1DA75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4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ED691-8630-48F6-9069-9A0E1DA758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9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31710"/>
            <a:ext cx="3703782" cy="83127"/>
          </a:xfrm>
          <a:prstGeom prst="rect">
            <a:avLst/>
          </a:prstGeom>
          <a:solidFill>
            <a:srgbClr val="002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3703782" y="6631710"/>
            <a:ext cx="3703782" cy="831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7407564" y="6631710"/>
            <a:ext cx="3703782" cy="831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7362A7-6CC3-435D-8AD6-790DCDB90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776" t="3396" r="43047" b="90414"/>
          <a:stretch/>
        </p:blipFill>
        <p:spPr>
          <a:xfrm>
            <a:off x="11277600" y="6007785"/>
            <a:ext cx="766619" cy="785560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5236" y="708406"/>
            <a:ext cx="11453092" cy="21267"/>
          </a:xfrm>
          <a:prstGeom prst="line">
            <a:avLst/>
          </a:prstGeom>
          <a:ln w="57150">
            <a:solidFill>
              <a:srgbClr val="00154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ㅇㅇ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95858" y="5518639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발표자 </a:t>
            </a:r>
            <a:r>
              <a:rPr lang="en-US" altLang="ko-KR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상 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-540327" y="1563363"/>
            <a:ext cx="8266546" cy="2124364"/>
          </a:xfrm>
          <a:prstGeom prst="rect">
            <a:avLst/>
          </a:prstGeom>
          <a:solidFill>
            <a:srgbClr val="30318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946" y="2625545"/>
            <a:ext cx="711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장애인의 사고를 지켜주는 </a:t>
            </a:r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IOT KIT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7362A7-6CC3-435D-8AD6-790DCDB90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776" t="3396" r="43047" b="90414"/>
          <a:stretch/>
        </p:blipFill>
        <p:spPr>
          <a:xfrm>
            <a:off x="645273" y="1839985"/>
            <a:ext cx="823309" cy="785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4982" y="6049820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  외 </a:t>
            </a:r>
            <a:r>
              <a:rPr lang="ko-KR" altLang="en-US" dirty="0" err="1"/>
              <a:t>이찬혁</a:t>
            </a:r>
            <a:r>
              <a:rPr lang="ko-KR" altLang="en-US" dirty="0"/>
              <a:t> 김기태</a:t>
            </a:r>
            <a:endParaRPr lang="en-US" altLang="ko-KR" dirty="0"/>
          </a:p>
          <a:p>
            <a:r>
              <a:rPr lang="ko-KR" altLang="en-US" dirty="0"/>
              <a:t>정서윤 </a:t>
            </a:r>
            <a:r>
              <a:rPr lang="ko-KR" altLang="en-US" dirty="0" err="1"/>
              <a:t>이다빈</a:t>
            </a:r>
            <a:r>
              <a:rPr lang="ko-KR" altLang="en-US" dirty="0"/>
              <a:t> </a:t>
            </a:r>
            <a:r>
              <a:rPr lang="ko-KR" altLang="en-US" dirty="0" err="1"/>
              <a:t>유안나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ADE27F-42AF-443F-8DC0-95046E649B7A}"/>
              </a:ext>
            </a:extLst>
          </p:cNvPr>
          <p:cNvSpPr/>
          <p:nvPr/>
        </p:nvSpPr>
        <p:spPr>
          <a:xfrm>
            <a:off x="210222" y="1496290"/>
            <a:ext cx="11778578" cy="4203365"/>
          </a:xfrm>
          <a:custGeom>
            <a:avLst/>
            <a:gdLst>
              <a:gd name="connsiteX0" fmla="*/ 287594 w 11771556"/>
              <a:gd name="connsiteY0" fmla="*/ 0 h 6444335"/>
              <a:gd name="connsiteX1" fmla="*/ 11483962 w 11771556"/>
              <a:gd name="connsiteY1" fmla="*/ 0 h 6444335"/>
              <a:gd name="connsiteX2" fmla="*/ 11489805 w 11771556"/>
              <a:gd name="connsiteY2" fmla="*/ 57959 h 6444335"/>
              <a:gd name="connsiteX3" fmla="*/ 11771556 w 11771556"/>
              <a:gd name="connsiteY3" fmla="*/ 287593 h 6444335"/>
              <a:gd name="connsiteX4" fmla="*/ 11771556 w 11771556"/>
              <a:gd name="connsiteY4" fmla="*/ 6156743 h 6444335"/>
              <a:gd name="connsiteX5" fmla="*/ 11489805 w 11771556"/>
              <a:gd name="connsiteY5" fmla="*/ 6386377 h 6444335"/>
              <a:gd name="connsiteX6" fmla="*/ 11483962 w 11771556"/>
              <a:gd name="connsiteY6" fmla="*/ 6444335 h 6444335"/>
              <a:gd name="connsiteX7" fmla="*/ 287594 w 11771556"/>
              <a:gd name="connsiteY7" fmla="*/ 6444335 h 6444335"/>
              <a:gd name="connsiteX8" fmla="*/ 281751 w 11771556"/>
              <a:gd name="connsiteY8" fmla="*/ 6386377 h 6444335"/>
              <a:gd name="connsiteX9" fmla="*/ 0 w 11771556"/>
              <a:gd name="connsiteY9" fmla="*/ 6156743 h 6444335"/>
              <a:gd name="connsiteX10" fmla="*/ 0 w 11771556"/>
              <a:gd name="connsiteY10" fmla="*/ 287593 h 6444335"/>
              <a:gd name="connsiteX11" fmla="*/ 281751 w 11771556"/>
              <a:gd name="connsiteY11" fmla="*/ 57959 h 6444335"/>
              <a:gd name="connsiteX12" fmla="*/ 287594 w 11771556"/>
              <a:gd name="connsiteY12" fmla="*/ 0 h 644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1556" h="6444335">
                <a:moveTo>
                  <a:pt x="287594" y="0"/>
                </a:moveTo>
                <a:lnTo>
                  <a:pt x="11483962" y="0"/>
                </a:lnTo>
                <a:lnTo>
                  <a:pt x="11489805" y="57959"/>
                </a:lnTo>
                <a:cubicBezTo>
                  <a:pt x="11516622" y="189011"/>
                  <a:pt x="11632576" y="287593"/>
                  <a:pt x="11771556" y="287593"/>
                </a:cubicBezTo>
                <a:lnTo>
                  <a:pt x="11771556" y="6156743"/>
                </a:lnTo>
                <a:cubicBezTo>
                  <a:pt x="11632576" y="6156743"/>
                  <a:pt x="11516622" y="6255325"/>
                  <a:pt x="11489805" y="6386377"/>
                </a:cubicBezTo>
                <a:lnTo>
                  <a:pt x="11483962" y="6444335"/>
                </a:lnTo>
                <a:lnTo>
                  <a:pt x="287594" y="6444335"/>
                </a:lnTo>
                <a:lnTo>
                  <a:pt x="281751" y="6386377"/>
                </a:lnTo>
                <a:cubicBezTo>
                  <a:pt x="254934" y="6255325"/>
                  <a:pt x="138980" y="6156743"/>
                  <a:pt x="0" y="6156743"/>
                </a:cubicBezTo>
                <a:lnTo>
                  <a:pt x="0" y="287593"/>
                </a:lnTo>
                <a:cubicBezTo>
                  <a:pt x="138980" y="287593"/>
                  <a:pt x="254934" y="189011"/>
                  <a:pt x="281751" y="57959"/>
                </a:cubicBezTo>
                <a:lnTo>
                  <a:pt x="287594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6F3C7-7D91-4B10-9394-779A8D32DBDC}"/>
              </a:ext>
            </a:extLst>
          </p:cNvPr>
          <p:cNvSpPr txBox="1"/>
          <p:nvPr/>
        </p:nvSpPr>
        <p:spPr>
          <a:xfrm>
            <a:off x="1028117" y="190932"/>
            <a:ext cx="1210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소개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A86F70-B4ED-49A8-8D83-996B95BC18E9}"/>
              </a:ext>
            </a:extLst>
          </p:cNvPr>
          <p:cNvGrpSpPr/>
          <p:nvPr/>
        </p:nvGrpSpPr>
        <p:grpSpPr>
          <a:xfrm>
            <a:off x="612796" y="1693690"/>
            <a:ext cx="4086800" cy="2551011"/>
            <a:chOff x="550961" y="1718941"/>
            <a:chExt cx="4086800" cy="25510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CB67C5-D099-43D4-AA29-DD86D62E9CD7}"/>
                </a:ext>
              </a:extLst>
            </p:cNvPr>
            <p:cNvSpPr txBox="1"/>
            <p:nvPr/>
          </p:nvSpPr>
          <p:spPr>
            <a:xfrm>
              <a:off x="550961" y="1718941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팀장 이상우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6BB3BE2-B67C-47BE-9603-A8CC5DCC11AD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786120-BEA3-4524-B544-A6DD7F6F64EE}"/>
                </a:ext>
              </a:extLst>
            </p:cNvPr>
            <p:cNvSpPr txBox="1"/>
            <p:nvPr/>
          </p:nvSpPr>
          <p:spPr>
            <a:xfrm>
              <a:off x="587229" y="2269404"/>
              <a:ext cx="4050532" cy="2000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600" dirty="0"/>
                <a:t>컴퓨터공학과 재학</a:t>
              </a:r>
              <a:endParaRPr lang="en-US" altLang="ko-KR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600" dirty="0"/>
                <a:t>다수 로봇 대회 출전 및 </a:t>
              </a:r>
              <a:r>
                <a:rPr lang="en-US" altLang="ko-KR" sz="1600" dirty="0"/>
                <a:t>WRO </a:t>
              </a:r>
              <a:r>
                <a:rPr lang="ko-KR" altLang="en-US" sz="1600" dirty="0"/>
                <a:t>국가대표</a:t>
              </a:r>
              <a:endParaRPr lang="en-US" altLang="ko-KR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ko-KR" sz="1600" dirty="0"/>
                <a:t>C, JAVA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ko-KR" sz="1600" dirty="0"/>
                <a:t>Lab View</a:t>
              </a:r>
              <a:r>
                <a:rPr lang="ko-KR" altLang="en-US" sz="1600" dirty="0"/>
                <a:t> 프로그래밍 가능</a:t>
              </a:r>
              <a:endPara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12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C20B77-A593-458F-B438-032150A67E94}"/>
              </a:ext>
            </a:extLst>
          </p:cNvPr>
          <p:cNvGrpSpPr/>
          <p:nvPr/>
        </p:nvGrpSpPr>
        <p:grpSpPr>
          <a:xfrm>
            <a:off x="4876612" y="1727218"/>
            <a:ext cx="3277861" cy="2735677"/>
            <a:chOff x="550961" y="1718941"/>
            <a:chExt cx="3277861" cy="27356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CFA881-99B4-419D-B463-841570B68C9A}"/>
                </a:ext>
              </a:extLst>
            </p:cNvPr>
            <p:cNvSpPr txBox="1"/>
            <p:nvPr/>
          </p:nvSpPr>
          <p:spPr>
            <a:xfrm>
              <a:off x="550961" y="1718941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개발팀장 김기태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8F7A6A2-8B12-42CE-A58F-F7D749AD1A39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3EFCC0-EF5F-4086-BF0F-841701517630}"/>
                </a:ext>
              </a:extLst>
            </p:cNvPr>
            <p:cNvSpPr txBox="1"/>
            <p:nvPr/>
          </p:nvSpPr>
          <p:spPr>
            <a:xfrm>
              <a:off x="587229" y="2269404"/>
              <a:ext cx="3241593" cy="2185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600" dirty="0"/>
                <a:t>컴퓨터공학과 재학</a:t>
              </a:r>
              <a:endParaRPr lang="en-US" altLang="ko-KR" sz="16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6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600" dirty="0"/>
                <a:t>네트워크 관리사 자격증 소지</a:t>
              </a:r>
              <a:endParaRPr lang="en-US" altLang="ko-KR" sz="16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6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600" dirty="0"/>
                <a:t>프로그램 개발 동아리 활동</a:t>
              </a:r>
              <a:endParaRPr lang="en-US" altLang="ko-KR" sz="16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altLang="ko-KR" sz="16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600" dirty="0"/>
                <a:t>안드로이드 프로그램 제작 경험</a:t>
              </a:r>
              <a:endPara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12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DF992B-6E7B-4210-82CA-898FF5435F7A}"/>
              </a:ext>
            </a:extLst>
          </p:cNvPr>
          <p:cNvGrpSpPr/>
          <p:nvPr/>
        </p:nvGrpSpPr>
        <p:grpSpPr>
          <a:xfrm>
            <a:off x="8244005" y="1693690"/>
            <a:ext cx="1898624" cy="1073683"/>
            <a:chOff x="550961" y="1718941"/>
            <a:chExt cx="1898624" cy="10736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116139-7E6B-4185-8CD4-A407DB7A52F5}"/>
                </a:ext>
              </a:extLst>
            </p:cNvPr>
            <p:cNvSpPr txBox="1"/>
            <p:nvPr/>
          </p:nvSpPr>
          <p:spPr>
            <a:xfrm>
              <a:off x="550961" y="1718941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기획팀장 유안나</a:t>
              </a:r>
              <a:endParaRPr lang="ko-KR" altLang="en-US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FE35F44-B92D-40A5-A320-CAF2EC52082B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CD6F80-4328-4025-BB11-E24F5DE7358A}"/>
                </a:ext>
              </a:extLst>
            </p:cNvPr>
            <p:cNvSpPr txBox="1"/>
            <p:nvPr/>
          </p:nvSpPr>
          <p:spPr>
            <a:xfrm>
              <a:off x="587229" y="2269404"/>
              <a:ext cx="1661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r>
                <a:rPr lang="ko-KR" altLang="en-US" sz="1600"/>
                <a:t>경영학과 재학</a:t>
              </a:r>
              <a:endPara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19E71FB-2637-4CB4-9553-B56A47B9D15E}"/>
              </a:ext>
            </a:extLst>
          </p:cNvPr>
          <p:cNvGrpSpPr/>
          <p:nvPr/>
        </p:nvGrpSpPr>
        <p:grpSpPr>
          <a:xfrm>
            <a:off x="649064" y="4273796"/>
            <a:ext cx="4242869" cy="1566126"/>
            <a:chOff x="550961" y="1718941"/>
            <a:chExt cx="4242869" cy="15661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80E3CF-91C0-4A4A-9FE8-7086FB78DD03}"/>
                </a:ext>
              </a:extLst>
            </p:cNvPr>
            <p:cNvSpPr txBox="1"/>
            <p:nvPr/>
          </p:nvSpPr>
          <p:spPr>
            <a:xfrm>
              <a:off x="550961" y="1718941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기획팀원 </a:t>
              </a:r>
              <a:r>
                <a:rPr lang="ko-KR" altLang="en-US" b="1" dirty="0" err="1"/>
                <a:t>이다빈</a:t>
              </a:r>
              <a:endParaRPr lang="ko-KR" altLang="en-US" b="1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60C18F3-2BBA-442C-928A-476D933FFD63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50C223-D177-444E-BEE8-3E0D6E69DEFC}"/>
                </a:ext>
              </a:extLst>
            </p:cNvPr>
            <p:cNvSpPr txBox="1"/>
            <p:nvPr/>
          </p:nvSpPr>
          <p:spPr>
            <a:xfrm>
              <a:off x="587229" y="2269404"/>
              <a:ext cx="420660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600" dirty="0"/>
                <a:t>금융재무학과 재학</a:t>
              </a:r>
              <a:endParaRPr lang="en-US" altLang="ko-KR" sz="16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sz="1600" dirty="0"/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600" dirty="0"/>
                <a:t>고령 친화 관련 창업동아리에서 활동 경험</a:t>
              </a:r>
              <a:endPara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ko-KR" altLang="en-US" sz="12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FAB28BD-1697-4DFB-98BB-E7A1CCDE302B}"/>
              </a:ext>
            </a:extLst>
          </p:cNvPr>
          <p:cNvGrpSpPr/>
          <p:nvPr/>
        </p:nvGrpSpPr>
        <p:grpSpPr>
          <a:xfrm>
            <a:off x="8147834" y="4273796"/>
            <a:ext cx="3483045" cy="1381460"/>
            <a:chOff x="550961" y="1718941"/>
            <a:chExt cx="3483045" cy="13814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3539AC-3580-4EA7-8044-1AFBA80A2BA4}"/>
                </a:ext>
              </a:extLst>
            </p:cNvPr>
            <p:cNvSpPr txBox="1"/>
            <p:nvPr/>
          </p:nvSpPr>
          <p:spPr>
            <a:xfrm>
              <a:off x="550961" y="1718941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기획팀원 이찬혁</a:t>
              </a:r>
              <a:endParaRPr lang="ko-KR" altLang="en-US" b="1" dirty="0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A1F652C-EA64-4762-9503-FEEB53F19AEF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3CC7FA-C1EB-4450-844B-78E686968E90}"/>
                </a:ext>
              </a:extLst>
            </p:cNvPr>
            <p:cNvSpPr txBox="1"/>
            <p:nvPr/>
          </p:nvSpPr>
          <p:spPr>
            <a:xfrm>
              <a:off x="587229" y="2269404"/>
              <a:ext cx="344677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r>
                <a:rPr lang="ko-KR" altLang="en-US" sz="1600"/>
                <a:t>컴퓨터공학과 재학 경영학과 복전</a:t>
              </a:r>
              <a:endParaRPr lang="en-US" altLang="ko-KR" sz="1600"/>
            </a:p>
            <a:p>
              <a:pPr lvl="0">
                <a:defRPr/>
              </a:pPr>
              <a:endParaRPr lang="en-US" altLang="ko-KR" sz="1600"/>
            </a:p>
            <a:p>
              <a:pPr marL="171450" lvl="0" indent="-171450">
                <a:buFont typeface="Wingdings" panose="05000000000000000000" pitchFamily="2" charset="2"/>
                <a:buChar char="Ø"/>
                <a:defRPr/>
              </a:pPr>
              <a:r>
                <a:rPr lang="en-US" altLang="ko-KR" sz="1600"/>
                <a:t>C, JAVA </a:t>
              </a:r>
              <a:r>
                <a:rPr lang="ko-KR" altLang="en-US" sz="1600"/>
                <a:t>프로그래밍 가능</a:t>
              </a:r>
              <a:endParaRPr lang="ko-KR" altLang="en-US" sz="16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25DC15A-56C3-4AFC-A06E-FCB52330FD96}"/>
              </a:ext>
            </a:extLst>
          </p:cNvPr>
          <p:cNvGrpSpPr/>
          <p:nvPr/>
        </p:nvGrpSpPr>
        <p:grpSpPr>
          <a:xfrm>
            <a:off x="4945197" y="4282798"/>
            <a:ext cx="1898624" cy="889017"/>
            <a:chOff x="550961" y="1718941"/>
            <a:chExt cx="1898624" cy="88901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1F6783-6C2F-4563-8C59-5ADBEF6F72AF}"/>
                </a:ext>
              </a:extLst>
            </p:cNvPr>
            <p:cNvSpPr txBox="1"/>
            <p:nvPr/>
          </p:nvSpPr>
          <p:spPr>
            <a:xfrm>
              <a:off x="550961" y="1718941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기획팀원 </a:t>
              </a:r>
              <a:r>
                <a:rPr lang="ko-KR" altLang="en-US" b="1" dirty="0"/>
                <a:t>정서윤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8F33DC6-AB9F-4C25-9F7A-E9F3B1B457EC}"/>
                </a:ext>
              </a:extLst>
            </p:cNvPr>
            <p:cNvCxnSpPr/>
            <p:nvPr/>
          </p:nvCxnSpPr>
          <p:spPr>
            <a:xfrm>
              <a:off x="587229" y="2122415"/>
              <a:ext cx="1862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518A73-DBA3-480F-81AB-B404C26674F9}"/>
                </a:ext>
              </a:extLst>
            </p:cNvPr>
            <p:cNvSpPr txBox="1"/>
            <p:nvPr/>
          </p:nvSpPr>
          <p:spPr>
            <a:xfrm>
              <a:off x="587229" y="2269404"/>
              <a:ext cx="17764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sz="1600" dirty="0"/>
                <a:t>경영학과 재학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48057" y="264018"/>
            <a:ext cx="505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1545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000" dirty="0">
              <a:solidFill>
                <a:srgbClr val="001545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7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140" y="2363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사업 배경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057" y="26401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1545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4000" dirty="0">
              <a:solidFill>
                <a:srgbClr val="001545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83" y="971904"/>
            <a:ext cx="5289350" cy="5133332"/>
          </a:xfrm>
          <a:prstGeom prst="rect">
            <a:avLst/>
          </a:prstGeom>
          <a:ln w="38100"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377" y="971904"/>
            <a:ext cx="5116698" cy="50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005848" y="285514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제품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9296" y="28551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59" y="801255"/>
            <a:ext cx="3026829" cy="51354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727" y="801255"/>
            <a:ext cx="2998086" cy="5135418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7671304" y="3288145"/>
            <a:ext cx="914391" cy="6188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" y="1378528"/>
            <a:ext cx="3136936" cy="3980872"/>
          </a:xfrm>
          <a:prstGeom prst="rect">
            <a:avLst/>
          </a:prstGeom>
        </p:spPr>
      </p:pic>
      <p:sp>
        <p:nvSpPr>
          <p:cNvPr id="37" name="오른쪽 화살표 36"/>
          <p:cNvSpPr/>
          <p:nvPr/>
        </p:nvSpPr>
        <p:spPr>
          <a:xfrm>
            <a:off x="3623745" y="3288145"/>
            <a:ext cx="914391" cy="6188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50D96-94A0-4CF6-AE8C-CCA4CD5207D1}"/>
              </a:ext>
            </a:extLst>
          </p:cNvPr>
          <p:cNvSpPr txBox="1"/>
          <p:nvPr/>
        </p:nvSpPr>
        <p:spPr>
          <a:xfrm>
            <a:off x="301673" y="5595080"/>
            <a:ext cx="8284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긴급 상황을 알려주는 휠체어 및 그의 동작 방법</a:t>
            </a:r>
            <a:endParaRPr lang="en-US" altLang="ko-KR"/>
          </a:p>
          <a:p>
            <a:r>
              <a:rPr lang="en-US" altLang="ko-KR"/>
              <a:t>2. </a:t>
            </a:r>
            <a:r>
              <a:rPr lang="ko-KR" altLang="en-US"/>
              <a:t>위험 상황 알림을 수행하는 휠체어 제어 시스템 </a:t>
            </a:r>
            <a:endParaRPr lang="en-US" altLang="ko-KR"/>
          </a:p>
          <a:p>
            <a:r>
              <a:rPr lang="ko-KR" altLang="en-US"/>
              <a:t>   위 두건의 특허의 출원 및 등록 진행 중에 있음</a:t>
            </a:r>
          </a:p>
        </p:txBody>
      </p:sp>
    </p:spTree>
    <p:extLst>
      <p:ext uri="{BB962C8B-B14F-4D97-AF65-F5344CB8AC3E}">
        <p14:creationId xmlns:p14="http://schemas.microsoft.com/office/powerpoint/2010/main" val="16775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id="{532CDA22-0771-4BE3-B201-ACA7DB59DAE7}"/>
              </a:ext>
            </a:extLst>
          </p:cNvPr>
          <p:cNvSpPr/>
          <p:nvPr/>
        </p:nvSpPr>
        <p:spPr>
          <a:xfrm>
            <a:off x="3014736" y="4660622"/>
            <a:ext cx="1200426" cy="1187798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665858-625B-4AFD-BC00-6B58D8567116}"/>
              </a:ext>
            </a:extLst>
          </p:cNvPr>
          <p:cNvSpPr/>
          <p:nvPr/>
        </p:nvSpPr>
        <p:spPr>
          <a:xfrm>
            <a:off x="5377734" y="3834419"/>
            <a:ext cx="1200426" cy="1187798"/>
          </a:xfrm>
          <a:prstGeom prst="ellipse">
            <a:avLst/>
          </a:prstGeom>
          <a:solidFill>
            <a:srgbClr val="FF000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Dr.</a:t>
            </a:r>
          </a:p>
          <a:p>
            <a:pPr algn="ctr"/>
            <a:r>
              <a:rPr lang="en-US" altLang="ko-KR" sz="1200" b="1" dirty="0"/>
              <a:t>Will</a:t>
            </a:r>
            <a:endParaRPr lang="ko-KR" altLang="en-US" sz="12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F62D4EE-73E6-4BEE-BFF0-D9FD5ABDBAE3}"/>
              </a:ext>
            </a:extLst>
          </p:cNvPr>
          <p:cNvSpPr/>
          <p:nvPr/>
        </p:nvSpPr>
        <p:spPr>
          <a:xfrm>
            <a:off x="7787755" y="4669263"/>
            <a:ext cx="1200426" cy="1187798"/>
          </a:xfrm>
          <a:prstGeom prst="ellipse">
            <a:avLst/>
          </a:prstGeom>
          <a:solidFill>
            <a:srgbClr val="002060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보호자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AFB1B20-D3C3-45C2-A42C-15B9ACC6BBFC}"/>
              </a:ext>
            </a:extLst>
          </p:cNvPr>
          <p:cNvSpPr/>
          <p:nvPr/>
        </p:nvSpPr>
        <p:spPr>
          <a:xfrm>
            <a:off x="5346845" y="1832692"/>
            <a:ext cx="1200426" cy="118779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App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109F91-A65B-470E-AB27-11FB1BBDB66F}"/>
              </a:ext>
            </a:extLst>
          </p:cNvPr>
          <p:cNvCxnSpPr/>
          <p:nvPr/>
        </p:nvCxnSpPr>
        <p:spPr>
          <a:xfrm flipV="1">
            <a:off x="3692153" y="2533460"/>
            <a:ext cx="1612744" cy="2104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FB3DDD-E5CB-4A3C-9DFD-D22ACCFF4E28}"/>
              </a:ext>
            </a:extLst>
          </p:cNvPr>
          <p:cNvSpPr txBox="1"/>
          <p:nvPr/>
        </p:nvSpPr>
        <p:spPr>
          <a:xfrm>
            <a:off x="3096040" y="322969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위급상황발생신호송출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8641AF-29D7-4250-BDA1-EBA075A8D5AC}"/>
              </a:ext>
            </a:extLst>
          </p:cNvPr>
          <p:cNvCxnSpPr/>
          <p:nvPr/>
        </p:nvCxnSpPr>
        <p:spPr>
          <a:xfrm>
            <a:off x="6566591" y="2556333"/>
            <a:ext cx="1725122" cy="21042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FF6F8B-C09E-4605-8A02-BF231F92578D}"/>
              </a:ext>
            </a:extLst>
          </p:cNvPr>
          <p:cNvSpPr txBox="1"/>
          <p:nvPr/>
        </p:nvSpPr>
        <p:spPr>
          <a:xfrm>
            <a:off x="7699196" y="314681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위급상황 </a:t>
            </a:r>
            <a:r>
              <a:rPr lang="ko-KR" altLang="en-US" sz="1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알람발송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(Google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지도기반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위치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상황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AE67F7-758C-4F51-BB97-CAB360988977}"/>
              </a:ext>
            </a:extLst>
          </p:cNvPr>
          <p:cNvCxnSpPr/>
          <p:nvPr/>
        </p:nvCxnSpPr>
        <p:spPr>
          <a:xfrm flipH="1">
            <a:off x="4309014" y="5255512"/>
            <a:ext cx="33378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288C27-6D7E-4108-9016-20F984A0C7ED}"/>
              </a:ext>
            </a:extLst>
          </p:cNvPr>
          <p:cNvSpPr txBox="1"/>
          <p:nvPr/>
        </p:nvSpPr>
        <p:spPr>
          <a:xfrm>
            <a:off x="5322931" y="118856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GPS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등의 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시스템을 통한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위급상황 판단 결정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FD3CFE-B371-4E44-A49D-4563FBE96EDC}"/>
              </a:ext>
            </a:extLst>
          </p:cNvPr>
          <p:cNvSpPr txBox="1"/>
          <p:nvPr/>
        </p:nvSpPr>
        <p:spPr>
          <a:xfrm>
            <a:off x="5322931" y="5330867"/>
            <a:ext cx="1656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전화를 통한 확인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전화불통 등 상황발생시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119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등에</a:t>
            </a:r>
            <a:r>
              <a:rPr lang="en-US" altLang="ko-KR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신고 </a:t>
            </a:r>
            <a:endParaRPr lang="en-US" altLang="ko-KR" sz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C9F99-7570-41F6-B1CE-A53F40A005AC}"/>
              </a:ext>
            </a:extLst>
          </p:cNvPr>
          <p:cNvSpPr txBox="1"/>
          <p:nvPr/>
        </p:nvSpPr>
        <p:spPr>
          <a:xfrm>
            <a:off x="2728956" y="31835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97E65-1095-4739-A5F3-E015558A61FC}"/>
              </a:ext>
            </a:extLst>
          </p:cNvPr>
          <p:cNvSpPr txBox="1"/>
          <p:nvPr/>
        </p:nvSpPr>
        <p:spPr>
          <a:xfrm>
            <a:off x="4907433" y="13185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A9D91-270D-4738-9AB8-70BFBED4010B}"/>
              </a:ext>
            </a:extLst>
          </p:cNvPr>
          <p:cNvSpPr txBox="1"/>
          <p:nvPr/>
        </p:nvSpPr>
        <p:spPr>
          <a:xfrm>
            <a:off x="7368302" y="3175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EBDCA9-CCFD-43D0-9A52-DE75E3F2C08B}"/>
              </a:ext>
            </a:extLst>
          </p:cNvPr>
          <p:cNvSpPr txBox="1"/>
          <p:nvPr/>
        </p:nvSpPr>
        <p:spPr>
          <a:xfrm>
            <a:off x="4942421" y="53966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2AC07EC-4D49-46D7-88BE-FEF6DA2113DB}"/>
              </a:ext>
            </a:extLst>
          </p:cNvPr>
          <p:cNvCxnSpPr/>
          <p:nvPr/>
        </p:nvCxnSpPr>
        <p:spPr>
          <a:xfrm flipH="1">
            <a:off x="4168139" y="4519973"/>
            <a:ext cx="1201448" cy="38547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0B2F700-7CFD-44C0-9E33-E779C323D66F}"/>
              </a:ext>
            </a:extLst>
          </p:cNvPr>
          <p:cNvCxnSpPr/>
          <p:nvPr/>
        </p:nvCxnSpPr>
        <p:spPr>
          <a:xfrm flipH="1" flipV="1">
            <a:off x="6604859" y="4504901"/>
            <a:ext cx="1270950" cy="43379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BC08411-E040-471B-83A7-323D8049F288}"/>
              </a:ext>
            </a:extLst>
          </p:cNvPr>
          <p:cNvCxnSpPr/>
          <p:nvPr/>
        </p:nvCxnSpPr>
        <p:spPr>
          <a:xfrm flipV="1">
            <a:off x="5947058" y="3067415"/>
            <a:ext cx="0" cy="72840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8B8DF9-F5FD-4447-AD81-BA94F9A61452}"/>
              </a:ext>
            </a:extLst>
          </p:cNvPr>
          <p:cNvSpPr txBox="1"/>
          <p:nvPr/>
        </p:nvSpPr>
        <p:spPr>
          <a:xfrm>
            <a:off x="5567160" y="3337417"/>
            <a:ext cx="7950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정보관리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57B59-EF8C-47EF-B30B-73836E71E3BD}"/>
              </a:ext>
            </a:extLst>
          </p:cNvPr>
          <p:cNvSpPr txBox="1"/>
          <p:nvPr/>
        </p:nvSpPr>
        <p:spPr>
          <a:xfrm>
            <a:off x="4397042" y="4595087"/>
            <a:ext cx="9345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정보제공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9451F5-3D50-45EA-B33A-CBDE680EC6F4}"/>
              </a:ext>
            </a:extLst>
          </p:cNvPr>
          <p:cNvSpPr txBox="1"/>
          <p:nvPr/>
        </p:nvSpPr>
        <p:spPr>
          <a:xfrm>
            <a:off x="6860531" y="4558045"/>
            <a:ext cx="79502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정보제공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15999" y="264018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제품 소개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9447" y="26401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1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69296" y="28551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5848" y="285514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경쟁사 분석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869963" y="1995320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43511"/>
              </p:ext>
            </p:extLst>
          </p:nvPr>
        </p:nvGraphicFramePr>
        <p:xfrm>
          <a:off x="2124363" y="1439122"/>
          <a:ext cx="8128000" cy="488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21595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07191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7919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2767847"/>
                    </a:ext>
                  </a:extLst>
                </a:gridCol>
              </a:tblGrid>
              <a:tr h="4601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울타리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Saferway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바톤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Dr.will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946571"/>
                  </a:ext>
                </a:extLst>
              </a:tr>
              <a:tr h="1130222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697052"/>
                  </a:ext>
                </a:extLst>
              </a:tr>
              <a:tr h="81051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862882"/>
                  </a:ext>
                </a:extLst>
              </a:tr>
              <a:tr h="857092">
                <a:tc>
                  <a:txBody>
                    <a:bodyPr/>
                    <a:lstStyle/>
                    <a:p>
                      <a:pPr algn="ctr" latinLnBrk="1"/>
                      <a:endParaRPr lang="en-US" altLang="ko-KR" sz="105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장소 </a:t>
                      </a:r>
                      <a:r>
                        <a:rPr lang="ko-KR" altLang="en-US" sz="14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등록후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도착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출발 전송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영상과 위치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가족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친구들</a:t>
                      </a:r>
                      <a:r>
                        <a:rPr lang="ko-KR" altLang="en-US" sz="14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전송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응급구조신호 전송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응급구조신호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위치 전송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2380"/>
                  </a:ext>
                </a:extLst>
              </a:tr>
              <a:tr h="745297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유료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무료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유료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</a:t>
                      </a:r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</a:t>
                      </a: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무료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제품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r>
                        <a:rPr lang="en-US" altLang="ko-KR" sz="1400" baseline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10,000</a:t>
                      </a:r>
                      <a:r>
                        <a:rPr lang="ko-KR" altLang="en-US" sz="1400" baseline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</a:t>
                      </a:r>
                      <a:endParaRPr lang="en-US" altLang="ko-KR" sz="1400" baseline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910708"/>
                  </a:ext>
                </a:extLst>
              </a:tr>
              <a:tr h="880929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한달 무료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그 이후 유료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앱 동작 시에만 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사용 가능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비싼 가격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(8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만원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낮은 인지도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5475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311563" y="3145059"/>
            <a:ext cx="812800" cy="53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11563" y="3974662"/>
            <a:ext cx="812800" cy="53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11563" y="4753540"/>
            <a:ext cx="812800" cy="53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311563" y="5532417"/>
            <a:ext cx="812800" cy="535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BC7925-1495-4B54-9708-717ED23A0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" t="9488" r="61765" b="71866"/>
          <a:stretch/>
        </p:blipFill>
        <p:spPr>
          <a:xfrm>
            <a:off x="2466109" y="2075794"/>
            <a:ext cx="1468581" cy="8336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06800B-F5FF-4282-BFD4-E7721B394A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10" t="8398" r="61314" b="71743"/>
          <a:stretch/>
        </p:blipFill>
        <p:spPr>
          <a:xfrm>
            <a:off x="4399487" y="2075793"/>
            <a:ext cx="1576440" cy="8336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C8E9147-3F2C-4E62-8F81-38552DE38E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25" t="27778" r="43689" b="50112"/>
          <a:stretch/>
        </p:blipFill>
        <p:spPr>
          <a:xfrm>
            <a:off x="6440724" y="2075793"/>
            <a:ext cx="1539494" cy="8336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7362A7-6CC3-435D-8AD6-790DCDB90C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76" t="3396" r="43047" b="90414"/>
          <a:stretch/>
        </p:blipFill>
        <p:spPr>
          <a:xfrm>
            <a:off x="8515778" y="2075793"/>
            <a:ext cx="1487203" cy="8336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482109" y="93612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만 존재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0776" y="93612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차량용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752012" y="93013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약자용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28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073165" y="812800"/>
            <a:ext cx="8934108" cy="5340081"/>
            <a:chOff x="3073165" y="1352631"/>
            <a:chExt cx="8509236" cy="4800250"/>
          </a:xfrm>
        </p:grpSpPr>
        <p:pic>
          <p:nvPicPr>
            <p:cNvPr id="11" name="_x249983472" descr="EMB00001a94416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3165" y="1352631"/>
              <a:ext cx="8509236" cy="48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/>
                <p14:cNvContentPartPr/>
                <p14:nvPr/>
              </p14:nvContentPartPr>
              <p14:xfrm>
                <a:off x="10917447" y="2452487"/>
                <a:ext cx="490320" cy="23400"/>
              </p14:xfrm>
            </p:contentPart>
          </mc:Choice>
          <mc:Fallback xmlns="">
            <p:pic>
              <p:nvPicPr>
                <p:cNvPr id="6" name="잉크 5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60186" y="2343937"/>
                  <a:ext cx="604842" cy="240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/>
                <p14:cNvContentPartPr/>
                <p14:nvPr/>
              </p14:nvContentPartPr>
              <p14:xfrm>
                <a:off x="10963527" y="3408647"/>
                <a:ext cx="425160" cy="19080"/>
              </p14:xfrm>
            </p:contentPart>
          </mc:Choice>
          <mc:Fallback xmlns="">
            <p:pic>
              <p:nvPicPr>
                <p:cNvPr id="12" name="잉크 11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06268" y="3300958"/>
                  <a:ext cx="539679" cy="23445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1006763" y="25094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시장 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057" y="2640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057" y="2669309"/>
            <a:ext cx="6705923" cy="36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1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69296" y="285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23BF191-75F9-4D33-A5D0-A30C45602AF8}"/>
              </a:ext>
            </a:extLst>
          </p:cNvPr>
          <p:cNvCxnSpPr>
            <a:cxnSpLocks/>
          </p:cNvCxnSpPr>
          <p:nvPr/>
        </p:nvCxnSpPr>
        <p:spPr>
          <a:xfrm>
            <a:off x="6752196" y="2831058"/>
            <a:ext cx="577126" cy="9606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5848" y="28551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비즈니스 모델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ADA94CB9-3DE0-4C05-B683-857AB1465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1205" y="3599586"/>
            <a:ext cx="1892797" cy="18283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A095ED-D9EC-4228-A821-F11E98429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185" y="3474795"/>
            <a:ext cx="2321904" cy="24698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6A75CC-C825-4C8C-9C13-7F8AB608ACF0}"/>
              </a:ext>
            </a:extLst>
          </p:cNvPr>
          <p:cNvSpPr txBox="1"/>
          <p:nvPr/>
        </p:nvSpPr>
        <p:spPr>
          <a:xfrm>
            <a:off x="8097604" y="5551516"/>
            <a:ext cx="670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42987-CDCD-40F0-92BE-44E78F7A1B64}"/>
              </a:ext>
            </a:extLst>
          </p:cNvPr>
          <p:cNvSpPr txBox="1"/>
          <p:nvPr/>
        </p:nvSpPr>
        <p:spPr>
          <a:xfrm>
            <a:off x="3665708" y="5520517"/>
            <a:ext cx="810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소비자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9C379E-761B-4237-BBB8-6A572568AC11}"/>
              </a:ext>
            </a:extLst>
          </p:cNvPr>
          <p:cNvSpPr txBox="1"/>
          <p:nvPr/>
        </p:nvSpPr>
        <p:spPr>
          <a:xfrm>
            <a:off x="1005848" y="2018381"/>
            <a:ext cx="25656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highlight>
                  <a:srgbClr val="FFFF00"/>
                </a:highlight>
              </a:rPr>
              <a:t>1</a:t>
            </a:r>
            <a:r>
              <a:rPr lang="ko-KR" altLang="en-US" b="1" dirty="0">
                <a:highlight>
                  <a:srgbClr val="FFFF00"/>
                </a:highlight>
              </a:rPr>
              <a:t>차 </a:t>
            </a:r>
            <a:r>
              <a:rPr lang="en-US" altLang="ko-KR" b="1" dirty="0">
                <a:highlight>
                  <a:srgbClr val="FFFF00"/>
                </a:highlight>
              </a:rPr>
              <a:t>B to C 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r>
              <a:rPr lang="en-US" altLang="ko-KR" sz="2000" b="1" dirty="0"/>
              <a:t> </a:t>
            </a:r>
            <a:r>
              <a:rPr lang="ko-KR" altLang="en-US" sz="1600" dirty="0"/>
              <a:t>기업과 소비자간 거래</a:t>
            </a:r>
            <a:endParaRPr lang="en-US" altLang="ko-KR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2310D-A955-4A0D-809E-52CB72BC1983}"/>
              </a:ext>
            </a:extLst>
          </p:cNvPr>
          <p:cNvSpPr txBox="1"/>
          <p:nvPr/>
        </p:nvSpPr>
        <p:spPr>
          <a:xfrm>
            <a:off x="7329322" y="3156286"/>
            <a:ext cx="97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판매</a:t>
            </a:r>
            <a:r>
              <a:rPr lang="en-US" altLang="ko-KR" sz="1400" dirty="0">
                <a:solidFill>
                  <a:srgbClr val="0070C0"/>
                </a:solidFill>
              </a:rPr>
              <a:t>/</a:t>
            </a:r>
            <a:r>
              <a:rPr lang="ko-KR" altLang="en-US" sz="1400" dirty="0">
                <a:solidFill>
                  <a:srgbClr val="0070C0"/>
                </a:solidFill>
              </a:rPr>
              <a:t>교류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034DBC-C700-4EFE-99FB-72E9B96830CB}"/>
              </a:ext>
            </a:extLst>
          </p:cNvPr>
          <p:cNvSpPr txBox="1"/>
          <p:nvPr/>
        </p:nvSpPr>
        <p:spPr>
          <a:xfrm>
            <a:off x="3288451" y="3121223"/>
            <a:ext cx="147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소비자중심교류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E20CE6-7C4C-4332-96BC-A4EEE11ADF6D}"/>
              </a:ext>
            </a:extLst>
          </p:cNvPr>
          <p:cNvSpPr txBox="1"/>
          <p:nvPr/>
        </p:nvSpPr>
        <p:spPr>
          <a:xfrm>
            <a:off x="8854123" y="2018381"/>
            <a:ext cx="2116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highlight>
                  <a:srgbClr val="FFFF00"/>
                </a:highlight>
              </a:rPr>
              <a:t>2</a:t>
            </a:r>
            <a:r>
              <a:rPr lang="ko-KR" altLang="en-US" b="1" dirty="0">
                <a:highlight>
                  <a:srgbClr val="FFFF00"/>
                </a:highlight>
              </a:rPr>
              <a:t>차 </a:t>
            </a:r>
            <a:r>
              <a:rPr lang="en-US" altLang="ko-KR" b="1" dirty="0">
                <a:highlight>
                  <a:srgbClr val="FFFF00"/>
                </a:highlight>
              </a:rPr>
              <a:t>B to B</a:t>
            </a:r>
          </a:p>
          <a:p>
            <a:r>
              <a:rPr lang="ko-KR" altLang="en-US" sz="2400" dirty="0"/>
              <a:t> </a:t>
            </a:r>
            <a:r>
              <a:rPr lang="ko-KR" altLang="en-US" sz="1600" dirty="0"/>
              <a:t>기업과 기업간 거래</a:t>
            </a:r>
            <a:endParaRPr lang="ko-KR" altLang="en-US" sz="2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2CA4D6-DE7F-4DE1-944A-54F2BFA128AB}"/>
              </a:ext>
            </a:extLst>
          </p:cNvPr>
          <p:cNvSpPr txBox="1"/>
          <p:nvPr/>
        </p:nvSpPr>
        <p:spPr>
          <a:xfrm>
            <a:off x="5756396" y="4930613"/>
            <a:ext cx="97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</a:rPr>
              <a:t>임대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301F86-FA81-4426-A65E-7884F7F9A1B2}"/>
              </a:ext>
            </a:extLst>
          </p:cNvPr>
          <p:cNvSpPr/>
          <p:nvPr/>
        </p:nvSpPr>
        <p:spPr>
          <a:xfrm>
            <a:off x="5118001" y="993400"/>
            <a:ext cx="1938578" cy="1885969"/>
          </a:xfrm>
          <a:prstGeom prst="ellipse">
            <a:avLst/>
          </a:prstGeom>
          <a:solidFill>
            <a:schemeClr val="tx2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Dr.</a:t>
            </a:r>
          </a:p>
          <a:p>
            <a:pPr algn="ctr"/>
            <a:r>
              <a:rPr lang="en-US" altLang="ko-KR" sz="1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Will</a:t>
            </a:r>
            <a:endParaRPr lang="ko-KR" altLang="en-US" sz="16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1198E7D-A6EC-4B6C-B17F-A5E9BB4F5C88}"/>
              </a:ext>
            </a:extLst>
          </p:cNvPr>
          <p:cNvCxnSpPr>
            <a:cxnSpLocks/>
          </p:cNvCxnSpPr>
          <p:nvPr/>
        </p:nvCxnSpPr>
        <p:spPr>
          <a:xfrm flipH="1">
            <a:off x="4688811" y="2879369"/>
            <a:ext cx="663025" cy="999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4F95E3-196F-4488-955C-91DF56679AAA}"/>
              </a:ext>
            </a:extLst>
          </p:cNvPr>
          <p:cNvCxnSpPr>
            <a:cxnSpLocks/>
          </p:cNvCxnSpPr>
          <p:nvPr/>
        </p:nvCxnSpPr>
        <p:spPr>
          <a:xfrm flipH="1">
            <a:off x="5014351" y="4709710"/>
            <a:ext cx="219394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60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B4F681-5E4E-4317-92DF-C58AFF400E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2" y="571500"/>
            <a:ext cx="10982863" cy="5788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E2CFB-416F-4620-B8DF-838FA02B214A}"/>
              </a:ext>
            </a:extLst>
          </p:cNvPr>
          <p:cNvSpPr txBox="1"/>
          <p:nvPr/>
        </p:nvSpPr>
        <p:spPr>
          <a:xfrm>
            <a:off x="905701" y="918729"/>
            <a:ext cx="2473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spc="300" dirty="0">
                <a:latin typeface="Bauhaus 93" panose="04030905020B02020C02" pitchFamily="82" charset="0"/>
              </a:rPr>
              <a:t>E.O.D</a:t>
            </a:r>
            <a:endParaRPr lang="ko-KR" altLang="en-US" sz="6000" spc="300" dirty="0">
              <a:latin typeface="Bauhaus 93" panose="04030905020B02020C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0E11B-48E2-436E-8F73-BF3F0AE861E8}"/>
              </a:ext>
            </a:extLst>
          </p:cNvPr>
          <p:cNvSpPr txBox="1"/>
          <p:nvPr/>
        </p:nvSpPr>
        <p:spPr>
          <a:xfrm>
            <a:off x="1690789" y="1749726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latin typeface="Bauhaus 93" panose="04030905020B02020C02" pitchFamily="82" charset="0"/>
              </a:rPr>
              <a:t>Thank you</a:t>
            </a:r>
            <a:endParaRPr lang="ko-KR" altLang="en-US" spc="300" dirty="0">
              <a:latin typeface="Bauhaus 93" panose="04030905020B02020C02" pitchFamily="82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74D15DF-B7D1-4B5B-BF4D-50F8E01F44D2}"/>
              </a:ext>
            </a:extLst>
          </p:cNvPr>
          <p:cNvCxnSpPr/>
          <p:nvPr/>
        </p:nvCxnSpPr>
        <p:spPr>
          <a:xfrm>
            <a:off x="7936884" y="4805630"/>
            <a:ext cx="3435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3A52CB-787A-46E9-BF4B-9F3FCA9F987F}"/>
              </a:ext>
            </a:extLst>
          </p:cNvPr>
          <p:cNvCxnSpPr/>
          <p:nvPr/>
        </p:nvCxnSpPr>
        <p:spPr>
          <a:xfrm>
            <a:off x="7889875" y="6106102"/>
            <a:ext cx="34359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693E436-287F-4A41-BC9E-03ACB0960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776" t="3396" r="43047" b="90414"/>
          <a:stretch/>
        </p:blipFill>
        <p:spPr>
          <a:xfrm>
            <a:off x="8009079" y="5214506"/>
            <a:ext cx="766619" cy="7855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3A2C15-7B62-406C-905E-1142AF2573F6}"/>
              </a:ext>
            </a:extLst>
          </p:cNvPr>
          <p:cNvSpPr txBox="1"/>
          <p:nvPr/>
        </p:nvSpPr>
        <p:spPr>
          <a:xfrm>
            <a:off x="3489901" y="1140400"/>
            <a:ext cx="4025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모두가</a:t>
            </a:r>
            <a:r>
              <a:rPr lang="en-US" altLang="ko-KR" sz="1600" b="1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600" b="1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안전하고 행복한 세상</a:t>
            </a:r>
            <a:endParaRPr lang="en-US" altLang="ko-KR" sz="1600" b="1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b="1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장애인과 노약자가 존중 받는 세상</a:t>
            </a:r>
            <a:endParaRPr lang="en-US" altLang="ko-KR" sz="1600" b="1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b="1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닥터 윌이 해내겠습니다</a:t>
            </a:r>
            <a:r>
              <a:rPr lang="en-US" altLang="ko-KR" sz="1600" b="1" spc="3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ko-KR" altLang="en-US" sz="1600" b="1" spc="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124199-0338-46CF-BDD2-C503F4CCF963}"/>
              </a:ext>
            </a:extLst>
          </p:cNvPr>
          <p:cNvCxnSpPr/>
          <p:nvPr/>
        </p:nvCxnSpPr>
        <p:spPr>
          <a:xfrm>
            <a:off x="3394941" y="1131165"/>
            <a:ext cx="0" cy="987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39E26B-869D-48A2-80F9-622287FB78C3}"/>
              </a:ext>
            </a:extLst>
          </p:cNvPr>
          <p:cNvSpPr txBox="1"/>
          <p:nvPr/>
        </p:nvSpPr>
        <p:spPr>
          <a:xfrm>
            <a:off x="8900138" y="5263574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이상우 김기태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유안나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정서윤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이다빈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이찬혁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BE9C0-06CF-4EBD-AA49-48516BBFFB42}"/>
              </a:ext>
            </a:extLst>
          </p:cNvPr>
          <p:cNvSpPr txBox="1"/>
          <p:nvPr/>
        </p:nvSpPr>
        <p:spPr>
          <a:xfrm>
            <a:off x="7942404" y="4845174"/>
            <a:ext cx="34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대표  이상우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010.5003.4508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99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 ExtraBold"/>
        <a:ea typeface="나눔스퀘어라운드 ExtraBold"/>
        <a:cs typeface=""/>
      </a:majorFont>
      <a:minorFont>
        <a:latin typeface="나눔스퀘어라운드 Regular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310</Words>
  <Application>Microsoft Office PowerPoint</Application>
  <PresentationFormat>와이드스크린</PresentationFormat>
  <Paragraphs>142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Wingdings</vt:lpstr>
      <vt:lpstr>나눔스퀘어라운드 Regular</vt:lpstr>
      <vt:lpstr>나눔스퀘어라운드 Bold</vt:lpstr>
      <vt:lpstr>HY견고딕</vt:lpstr>
      <vt:lpstr>굴림</vt:lpstr>
      <vt:lpstr>Arial</vt:lpstr>
      <vt:lpstr>맑은 고딕</vt:lpstr>
      <vt:lpstr>나눔스퀘어 Bold</vt:lpstr>
      <vt:lpstr>Bauhaus 93</vt:lpstr>
      <vt:lpstr>나눔스퀘어라운드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이상우</cp:lastModifiedBy>
  <cp:revision>120</cp:revision>
  <dcterms:created xsi:type="dcterms:W3CDTF">2018-06-13T11:24:55Z</dcterms:created>
  <dcterms:modified xsi:type="dcterms:W3CDTF">2019-07-18T12:06:58Z</dcterms:modified>
</cp:coreProperties>
</file>