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4" r:id="rId4"/>
    <p:sldId id="285" r:id="rId5"/>
    <p:sldId id="258" r:id="rId6"/>
    <p:sldId id="279" r:id="rId7"/>
    <p:sldId id="281" r:id="rId8"/>
    <p:sldId id="282" r:id="rId9"/>
    <p:sldId id="283" r:id="rId10"/>
    <p:sldId id="272" r:id="rId11"/>
    <p:sldId id="27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46" autoAdjust="0"/>
  </p:normalViewPr>
  <p:slideViewPr>
    <p:cSldViewPr>
      <p:cViewPr varScale="1">
        <p:scale>
          <a:sx n="67" d="100"/>
          <a:sy n="67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보호구 착용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D73A-460D-84BE-AEEBF818275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D73A-460D-84BE-AEEBF8182752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73A-460D-84BE-AEEBF8182752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3A-460D-84BE-AEEBF8182752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3A-460D-84BE-AEEBF8182752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73A-460D-84BE-AEEBF8182752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3A-460D-84BE-AEEBF81827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 b="1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항상</c:v>
                </c:pt>
                <c:pt idx="1">
                  <c:v>가끔</c:v>
                </c:pt>
                <c:pt idx="2">
                  <c:v>착용안함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22</c:v>
                </c:pt>
                <c:pt idx="2">
                  <c:v>97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3A-460D-84BE-AEEBF8182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702912"/>
        <c:axId val="129656512"/>
      </c:barChart>
      <c:valAx>
        <c:axId val="129656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153702912"/>
        <c:crosses val="autoZero"/>
        <c:crossBetween val="between"/>
      </c:valAx>
      <c:catAx>
        <c:axId val="153702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ko-KR"/>
          </a:p>
        </c:txPr>
        <c:crossAx val="1296565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15633202099738"/>
          <c:y val="0.197875"/>
          <c:w val="0.81112499999999998"/>
          <c:h val="0.643750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21B6-4607-8327-9E4393D69B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21B6-4607-8327-9E4393D69B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21B6-4607-8327-9E4393D69B6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21B6-4607-8327-9E4393D69B62}"/>
              </c:ext>
            </c:extLst>
          </c:dPt>
          <c:dPt>
            <c:idx val="4"/>
            <c:invertIfNegative val="0"/>
            <c:bubble3D val="0"/>
            <c:spPr>
              <a:solidFill>
                <a:srgbClr val="FFFF66"/>
              </a:solidFill>
            </c:spPr>
            <c:extLst>
              <c:ext xmlns:c16="http://schemas.microsoft.com/office/drawing/2014/chart" uri="{C3380CC4-5D6E-409C-BE32-E72D297353CC}">
                <c16:uniqueId val="{00000009-21B6-4607-8327-9E4393D69B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도로문제</c:v>
                </c:pt>
                <c:pt idx="1">
                  <c:v>급정거</c:v>
                </c:pt>
                <c:pt idx="2">
                  <c:v>차량위협</c:v>
                </c:pt>
                <c:pt idx="3">
                  <c:v>보행자충돌</c:v>
                </c:pt>
                <c:pt idx="4">
                  <c:v>체인문제</c:v>
                </c:pt>
                <c:pt idx="5">
                  <c:v>자전거문제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5</c:v>
                </c:pt>
                <c:pt idx="2">
                  <c:v>26</c:v>
                </c:pt>
                <c:pt idx="3">
                  <c:v>20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B6-4607-8327-9E4393D69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581568"/>
        <c:axId val="129660544"/>
      </c:barChart>
      <c:catAx>
        <c:axId val="1535815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0"/>
            </a:pPr>
            <a:endParaRPr lang="ko-KR"/>
          </a:p>
        </c:txPr>
        <c:crossAx val="129660544"/>
        <c:crosses val="autoZero"/>
        <c:auto val="1"/>
        <c:lblAlgn val="ctr"/>
        <c:lblOffset val="100"/>
        <c:noMultiLvlLbl val="0"/>
      </c:catAx>
      <c:valAx>
        <c:axId val="129660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153581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사용희망여부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FF66"/>
              </a:solidFill>
            </c:spPr>
            <c:extLst>
              <c:ext xmlns:c16="http://schemas.microsoft.com/office/drawing/2014/chart" uri="{C3380CC4-5D6E-409C-BE32-E72D297353CC}">
                <c16:uniqueId val="{00000001-65F6-4C2B-BD47-896E552E47A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65F6-4C2B-BD47-896E552E47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아니오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127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F6-4C2B-BD47-896E552E4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842688"/>
        <c:axId val="153667264"/>
      </c:barChart>
      <c:catAx>
        <c:axId val="153842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153667264"/>
        <c:crosses val="autoZero"/>
        <c:auto val="1"/>
        <c:lblAlgn val="ctr"/>
        <c:lblOffset val="100"/>
        <c:noMultiLvlLbl val="0"/>
      </c:catAx>
      <c:valAx>
        <c:axId val="15366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153842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가격대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E4D7-4DE4-BD2F-2CFD2ED8A85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E4D7-4DE4-BD2F-2CFD2ED8A85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E4D7-4DE4-BD2F-2CFD2ED8A85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E4D7-4DE4-BD2F-2CFD2ED8A8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2만원</c:v>
                </c:pt>
                <c:pt idx="1">
                  <c:v>3만원</c:v>
                </c:pt>
                <c:pt idx="2">
                  <c:v>4만원</c:v>
                </c:pt>
                <c:pt idx="3">
                  <c:v>5만원 이상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</c:v>
                </c:pt>
                <c:pt idx="1">
                  <c:v>18</c:v>
                </c:pt>
                <c:pt idx="2">
                  <c:v>9</c:v>
                </c:pt>
                <c:pt idx="3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D7-4DE4-BD2F-2CFD2ED8A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798272"/>
        <c:axId val="153031168"/>
      </c:barChart>
      <c:catAx>
        <c:axId val="71798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153031168"/>
        <c:crosses val="autoZero"/>
        <c:auto val="1"/>
        <c:lblAlgn val="ctr"/>
        <c:lblOffset val="100"/>
        <c:noMultiLvlLbl val="0"/>
      </c:catAx>
      <c:valAx>
        <c:axId val="153031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ko-KR"/>
          </a:p>
        </c:txPr>
        <c:crossAx val="71798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609DB-6E2F-4D62-9B59-CB6EE4A80134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5318A-FFA6-4416-9345-6F2202FD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1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안녕하십니까</a:t>
            </a:r>
            <a:r>
              <a:rPr lang="en-US" altLang="ko-KR" sz="120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.  Safe Defender</a:t>
            </a:r>
            <a:r>
              <a:rPr lang="ko-KR" altLang="en-US" sz="1200" b="1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 의 발표를 진행 하겠습니다</a:t>
            </a:r>
            <a:r>
              <a:rPr lang="en-US" altLang="ko-KR" sz="1200" b="1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. </a:t>
            </a:r>
            <a:endParaRPr lang="en-US" altLang="ko-KR" sz="1200">
              <a:solidFill>
                <a:schemeClr val="accent2">
                  <a:lumMod val="50000"/>
                </a:schemeClr>
              </a:solidFill>
              <a:latin typeface="a타이틀고딕2" pitchFamily="18" charset="-127"/>
              <a:ea typeface="a타이틀고딕2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4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저희는 향후 시장조사 제품테스트 보완</a:t>
            </a:r>
            <a:r>
              <a:rPr lang="en-US" altLang="ko-KR"/>
              <a:t>, </a:t>
            </a:r>
            <a:r>
              <a:rPr lang="ko-KR" altLang="en-US"/>
              <a:t>협업 등을 진행할 계획 입니다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08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이상으로 </a:t>
            </a:r>
            <a:r>
              <a:rPr lang="en-US" altLang="ko-KR" sz="120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Safe Defender </a:t>
            </a:r>
            <a:r>
              <a:rPr lang="ko-KR" altLang="en-US" sz="120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의 발표를 마치겠습니다</a:t>
            </a:r>
            <a:r>
              <a:rPr lang="en-US" altLang="ko-KR" sz="120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감사합니다</a:t>
            </a:r>
            <a:r>
              <a:rPr lang="en-US" altLang="ko-KR" sz="120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33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목차입니다 저희는 이러한 순서로 발표를 진행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23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휠체어 시장에서 </a:t>
            </a:r>
            <a:r>
              <a:rPr lang="ko-KR" altLang="en-US"/>
              <a:t>자전거 시장으로 목표시장을 변경 하였습니다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00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휠체어 </a:t>
            </a:r>
            <a:r>
              <a:rPr lang="ko-KR" altLang="en-US" dirty="0"/>
              <a:t>이용 장애인은 </a:t>
            </a:r>
            <a:r>
              <a:rPr lang="en-US" altLang="ko-KR" dirty="0"/>
              <a:t>10</a:t>
            </a:r>
            <a:r>
              <a:rPr lang="ko-KR" altLang="en-US" dirty="0"/>
              <a:t>명 중 </a:t>
            </a:r>
            <a:r>
              <a:rPr lang="en-US" altLang="ko-KR"/>
              <a:t>4</a:t>
            </a:r>
            <a:r>
              <a:rPr lang="ko-KR" altLang="en-US"/>
              <a:t>명이 </a:t>
            </a:r>
            <a:r>
              <a:rPr lang="ko-KR" altLang="en-US" baseline="0"/>
              <a:t>사고를 경험했다는것을 알수 있었습니다</a:t>
            </a:r>
            <a:r>
              <a:rPr lang="en-US" altLang="ko-KR" baseline="0"/>
              <a:t>.</a:t>
            </a:r>
            <a:r>
              <a:rPr lang="ko-KR" altLang="en-US" baseline="0"/>
              <a:t> </a:t>
            </a:r>
            <a:endParaRPr lang="en-US" altLang="ko-KR" baseline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/>
              <a:t>자전거 </a:t>
            </a:r>
            <a:r>
              <a:rPr lang="ko-KR" altLang="en-US" baseline="0" dirty="0"/>
              <a:t>시장 역시 사고 발생률이 매년 증가했으며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사망자는 줄었지만 부상자는 증가한 것을 볼 수 있습니다</a:t>
            </a:r>
            <a:r>
              <a:rPr lang="en-US" altLang="ko-KR" baseline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/>
              <a:t>자전거 </a:t>
            </a:r>
            <a:r>
              <a:rPr lang="ko-KR" altLang="en-US" baseline="0" dirty="0"/>
              <a:t>시장은 </a:t>
            </a:r>
            <a:r>
              <a:rPr lang="en-US" altLang="ko-KR" baseline="0" dirty="0"/>
              <a:t>4808</a:t>
            </a:r>
            <a:r>
              <a:rPr lang="ko-KR" altLang="en-US" baseline="0" dirty="0"/>
              <a:t>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휠체어 시장은 </a:t>
            </a:r>
            <a:r>
              <a:rPr lang="en-US" altLang="ko-KR" baseline="0"/>
              <a:t>255</a:t>
            </a:r>
            <a:r>
              <a:rPr lang="ko-KR" altLang="en-US" baseline="0"/>
              <a:t>만으로 휠체어의 시장은 자전거 시장보다 작다는것을 알수 있었고</a:t>
            </a:r>
            <a:r>
              <a:rPr lang="en-US" altLang="ko-KR" baseline="0"/>
              <a:t>  </a:t>
            </a:r>
            <a:r>
              <a:rPr lang="ko-KR" altLang="en-US" baseline="0" dirty="0"/>
              <a:t>약 </a:t>
            </a:r>
            <a:r>
              <a:rPr lang="en-US" altLang="ko-KR" baseline="0" dirty="0"/>
              <a:t>20</a:t>
            </a:r>
            <a:r>
              <a:rPr lang="ko-KR" altLang="en-US" baseline="0" dirty="0"/>
              <a:t>배 가량의 </a:t>
            </a:r>
            <a:r>
              <a:rPr lang="ko-KR" altLang="en-US" baseline="0"/>
              <a:t>차이를 보이는것을 알수가 있습니다</a:t>
            </a:r>
            <a:r>
              <a:rPr lang="en-US" altLang="ko-KR" baseline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/>
              <a:t>저희는 이러한 자료들을 토대로  목표시장을 변경 하기로 하였습니다</a:t>
            </a:r>
            <a:r>
              <a:rPr lang="en-US" altLang="ko-KR" baseline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73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한림대학교 자전거 동아리인 </a:t>
            </a:r>
            <a:r>
              <a:rPr lang="ko-KR" altLang="en-US" err="1"/>
              <a:t>윈드</a:t>
            </a:r>
            <a:r>
              <a:rPr lang="ko-KR" altLang="en-US"/>
              <a:t> 브레이커와 </a:t>
            </a:r>
            <a:r>
              <a:rPr lang="ko-KR" altLang="en-US" dirty="0"/>
              <a:t>강원대학교 자전거 동아리인 오버 드라이브와 </a:t>
            </a:r>
            <a:r>
              <a:rPr lang="ko-KR" altLang="en-US"/>
              <a:t>협업하기로 하였습니다</a:t>
            </a:r>
            <a:r>
              <a:rPr lang="en-US" altLang="ko-KR"/>
              <a:t>. </a:t>
            </a:r>
          </a:p>
          <a:p>
            <a:r>
              <a:rPr lang="ko-KR" altLang="en-US"/>
              <a:t>자전거 </a:t>
            </a:r>
            <a:r>
              <a:rPr lang="ko-KR" altLang="en-US" dirty="0"/>
              <a:t>동아리인 두 </a:t>
            </a:r>
            <a:r>
              <a:rPr lang="ko-KR" altLang="en-US"/>
              <a:t>팀은</a:t>
            </a:r>
            <a:r>
              <a:rPr lang="ko-KR" altLang="en-US" baseline="0"/>
              <a:t> 향후 관련 설문조사와 </a:t>
            </a:r>
            <a:r>
              <a:rPr lang="ko-KR" altLang="en-US" baseline="0" dirty="0"/>
              <a:t>시제품 완성 후 </a:t>
            </a:r>
            <a:r>
              <a:rPr lang="ko-KR" altLang="en-US" baseline="0" err="1"/>
              <a:t>테스팅</a:t>
            </a:r>
            <a:r>
              <a:rPr lang="ko-KR" altLang="en-US" baseline="0"/>
              <a:t> 등을 </a:t>
            </a:r>
            <a:r>
              <a:rPr lang="ko-KR" altLang="en-US" baseline="0" dirty="0"/>
              <a:t>함께 하기로 하였습니다</a:t>
            </a:r>
            <a:r>
              <a:rPr lang="en-US" altLang="ko-KR" baseline="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9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저희는 춘천시내 자전거 이용자들을 대상으로 설문조사를 진행하였습니다</a:t>
            </a:r>
            <a:r>
              <a:rPr lang="en-US" altLang="ko-KR"/>
              <a:t>. </a:t>
            </a:r>
          </a:p>
          <a:p>
            <a:r>
              <a:rPr lang="ko-KR" altLang="en-US"/>
              <a:t>전체 </a:t>
            </a:r>
            <a:r>
              <a:rPr lang="en-US" altLang="ko-KR"/>
              <a:t>160</a:t>
            </a:r>
            <a:r>
              <a:rPr lang="ko-KR" altLang="en-US"/>
              <a:t>명의 응답자중 대부분의 이용자가 보호구를 착용을 안한다는것을 알수가 있었고</a:t>
            </a:r>
            <a:endParaRPr lang="en-US" altLang="ko-KR"/>
          </a:p>
          <a:p>
            <a:r>
              <a:rPr lang="ko-KR" altLang="en-US"/>
              <a:t>위험에 노출되어 있다는 것을 알수 있습니다</a:t>
            </a:r>
            <a:r>
              <a:rPr lang="en-US" altLang="ko-KR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9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자전거 이용자들은 차량위협 도로문제 보행자 충돌 등이 운행중 위험 하다고 생각 한다는것을 알수 있었습니다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2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응답자들은 저희의 아이템이 시장에 나온다면 </a:t>
            </a:r>
            <a:r>
              <a:rPr lang="en-US" altLang="ko-KR"/>
              <a:t>127</a:t>
            </a:r>
            <a:r>
              <a:rPr lang="ko-KR" altLang="en-US"/>
              <a:t>명의 응답자가 구매 의사가 있다고 답을 하였습니다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0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이용자들이 생각하는 아이템의 적당한 가격으로는 </a:t>
            </a:r>
            <a:r>
              <a:rPr lang="en-US" altLang="ko-KR"/>
              <a:t>5 </a:t>
            </a:r>
            <a:r>
              <a:rPr lang="ko-KR" altLang="en-US"/>
              <a:t>만원의 이상이 가장 많았으며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만원 대가 그 뒤를 이어 </a:t>
            </a:r>
            <a:r>
              <a:rPr lang="en-US" altLang="ko-KR"/>
              <a:t>2~5</a:t>
            </a:r>
            <a:r>
              <a:rPr lang="ko-KR" altLang="en-US"/>
              <a:t>만원 의 가격대를 가장 선호 하는것을 알수 있었습니다</a:t>
            </a:r>
            <a:r>
              <a:rPr lang="en-US" altLang="ko-KR"/>
              <a:t>. </a:t>
            </a:r>
          </a:p>
          <a:p>
            <a:r>
              <a:rPr lang="ko-KR" altLang="en-US"/>
              <a:t>저희는 이러한 설문조사 결과들을 바탕으로 아이템의 개발을 진행해 나갈 계획 입니다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5318A-FFA6-4416-9345-6F2202FDEBD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6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4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6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0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0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6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5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2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5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163B-18DF-4BD8-A0F4-0EF0387AA6E6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AD231-AB25-450B-925D-BF74B870D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1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://bigtire.tistory.com/320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8434" y="0"/>
            <a:ext cx="9162434" cy="548680"/>
          </a:xfrm>
          <a:prstGeom prst="rect">
            <a:avLst/>
          </a:prstGeom>
          <a:solidFill>
            <a:schemeClr val="accent2">
              <a:lumMod val="60000"/>
              <a:lumOff val="4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8434" y="6461956"/>
            <a:ext cx="9162434" cy="396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548680"/>
            <a:ext cx="449796" cy="5913276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94204" y="548680"/>
            <a:ext cx="449796" cy="5913276"/>
          </a:xfrm>
          <a:prstGeom prst="rect">
            <a:avLst/>
          </a:prstGeom>
          <a:solidFill>
            <a:schemeClr val="accent3">
              <a:lumMod val="40000"/>
              <a:lumOff val="6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8790" y="1380930"/>
            <a:ext cx="606642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자전거 사용자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에게 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latin typeface="a타이틀고딕2" pitchFamily="18" charset="-127"/>
              <a:ea typeface="a타이틀고딕2" pitchFamily="18" charset="-127"/>
            </a:endParaRPr>
          </a:p>
          <a:p>
            <a:pPr algn="ctr"/>
            <a:r>
              <a:rPr lang="ko-KR" altLang="en-US" sz="2800" b="1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위험</a:t>
            </a:r>
            <a:r>
              <a:rPr lang="ko-KR" altLang="en-US" sz="2800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을 알려주는</a:t>
            </a:r>
            <a:endParaRPr lang="en-US" altLang="ko-KR" sz="2800" dirty="0">
              <a:solidFill>
                <a:schemeClr val="accent2">
                  <a:lumMod val="50000"/>
                </a:schemeClr>
              </a:solidFill>
              <a:latin typeface="a타이틀고딕2" pitchFamily="18" charset="-127"/>
              <a:ea typeface="a타이틀고딕2" pitchFamily="18" charset="-127"/>
            </a:endParaRPr>
          </a:p>
          <a:p>
            <a:pPr algn="ctr"/>
            <a:r>
              <a:rPr lang="ko-KR" altLang="en-US" sz="4400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 </a:t>
            </a:r>
            <a:r>
              <a:rPr lang="ko-KR" altLang="en-US" sz="5400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자전거 전등</a:t>
            </a:r>
            <a:endParaRPr lang="en-US" altLang="ko-KR" sz="5400" dirty="0">
              <a:solidFill>
                <a:schemeClr val="accent2">
                  <a:lumMod val="50000"/>
                </a:schemeClr>
              </a:solidFill>
              <a:latin typeface="a타이틀고딕2" pitchFamily="18" charset="-127"/>
              <a:ea typeface="a타이틀고딕2" pitchFamily="18" charset="-127"/>
            </a:endParaRPr>
          </a:p>
          <a:p>
            <a:pPr algn="ctr"/>
            <a:endParaRPr lang="en-US" altLang="ko-KR" sz="4400" dirty="0">
              <a:solidFill>
                <a:schemeClr val="accent2">
                  <a:lumMod val="50000"/>
                </a:schemeClr>
              </a:solidFill>
              <a:latin typeface="a타이틀고딕2" pitchFamily="18" charset="-127"/>
              <a:ea typeface="a타이틀고딕2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Safe Defender</a:t>
            </a:r>
          </a:p>
          <a:p>
            <a:pPr algn="ctr"/>
            <a:endParaRPr lang="en-US" altLang="ko-KR" sz="2800" dirty="0">
              <a:solidFill>
                <a:schemeClr val="accent2">
                  <a:lumMod val="50000"/>
                </a:schemeClr>
              </a:solidFill>
              <a:latin typeface="a타이틀고딕2" pitchFamily="18" charset="-127"/>
              <a:ea typeface="a타이틀고딕2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발표자 이상우 외 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3</a:t>
            </a:r>
            <a:r>
              <a:rPr lang="ko-KR" altLang="en-US" sz="2000" dirty="0">
                <a:solidFill>
                  <a:schemeClr val="accent2">
                    <a:lumMod val="50000"/>
                  </a:schemeClr>
                </a:solidFill>
                <a:latin typeface="a타이틀고딕2" pitchFamily="18" charset="-127"/>
                <a:ea typeface="a타이틀고딕2" pitchFamily="18" charset="-127"/>
              </a:rPr>
              <a:t>인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a타이틀고딕2" pitchFamily="18" charset="-127"/>
              <a:ea typeface="a타이틀고딕2" pitchFamily="18" charset="-127"/>
            </a:endParaRPr>
          </a:p>
          <a:p>
            <a:pPr algn="ctr"/>
            <a:endParaRPr lang="en-US" altLang="ko-KR" sz="2800" dirty="0">
              <a:solidFill>
                <a:schemeClr val="accent2">
                  <a:lumMod val="50000"/>
                </a:schemeClr>
              </a:solidFill>
              <a:latin typeface="a타이틀고딕2" pitchFamily="18" charset="-127"/>
              <a:ea typeface="a타이틀고딕2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32656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4. </a:t>
            </a:r>
            <a:r>
              <a:rPr lang="ko-KR" altLang="en-US" sz="3200" dirty="0" err="1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향후계획</a:t>
            </a:r>
            <a:endParaRPr lang="en-US" altLang="ko-KR" sz="32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-684583" y="-315416"/>
            <a:ext cx="1728192" cy="1604750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3" y="5062241"/>
            <a:ext cx="896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시장조사          완제품 테스트      기기 보완      협업 진행</a:t>
            </a:r>
          </a:p>
        </p:txBody>
      </p:sp>
      <p:pic>
        <p:nvPicPr>
          <p:cNvPr id="1026" name="Picture 2" descr="C:\Users\user\AppData\Local\Microsoft\Windows\Temporary Internet Files\Content.IE5\CNM3MBMI\htm_201201212324213010301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3"/>
            <a:ext cx="241176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AppData\Local\Microsoft\Windows\Temporary Internet Files\Content.IE5\6VHTDMXH\road-sign-361513_960_72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69072"/>
            <a:ext cx="25557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user\AppData\Local\Microsoft\Windows\Temporary Internet Files\Content.IE5\8H2DD90U\tip101t006205[1]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50" y="1844822"/>
            <a:ext cx="2859748" cy="299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AppData\Local\Microsoft\Windows\Temporary Internet Files\Content.IE5\PRA3GPJ7\cog-wheels-2125169_960_720[1]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85" y="1809443"/>
            <a:ext cx="2407128" cy="30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4005064"/>
          </a:xfrm>
          <a:prstGeom prst="rect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65585" y="2844225"/>
            <a:ext cx="321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5. </a:t>
            </a:r>
            <a:r>
              <a:rPr lang="ko-KR" altLang="en-US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질문</a:t>
            </a:r>
            <a:r>
              <a:rPr lang="en-US" altLang="ko-KR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&amp;</a:t>
            </a:r>
            <a:r>
              <a:rPr lang="ko-KR" altLang="en-US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답변</a:t>
            </a:r>
            <a:endParaRPr lang="en-US" altLang="ko-KR" sz="32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79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7664" y="620688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Adobe Kaiti Std R" pitchFamily="18" charset="-128"/>
                <a:ea typeface="Adobe Kaiti Std R" pitchFamily="18" charset="-128"/>
              </a:rPr>
              <a:t>I n </a:t>
            </a:r>
            <a:r>
              <a:rPr lang="en-US" altLang="ko-KR" sz="4800" dirty="0">
                <a:solidFill>
                  <a:schemeClr val="accent2">
                    <a:lumMod val="50000"/>
                  </a:schemeClr>
                </a:solidFill>
                <a:latin typeface="Adobe Kaiti Std R" pitchFamily="18" charset="-128"/>
                <a:ea typeface="Adobe Kaiti Std R" pitchFamily="18" charset="-128"/>
              </a:rPr>
              <a:t>d e x</a:t>
            </a:r>
            <a:endParaRPr lang="ko-KR" altLang="en-US" sz="4800" dirty="0">
              <a:solidFill>
                <a:schemeClr val="accent2">
                  <a:lumMod val="50000"/>
                </a:schemeClr>
              </a:solidFill>
              <a:latin typeface="Adobe Kaiti Std R" pitchFamily="18" charset="-128"/>
              <a:ea typeface="a타이틀고딕2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83768" y="1478561"/>
            <a:ext cx="6390100" cy="47856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시장 변경</a:t>
            </a:r>
            <a:endParaRPr lang="en-US" altLang="ko-KR" sz="28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동아리 협업 진행</a:t>
            </a:r>
            <a:endParaRPr lang="en-US" altLang="ko-KR" sz="28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설문조사 결과</a:t>
            </a:r>
            <a:endParaRPr lang="en-US" altLang="ko-KR" sz="28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위험요인과 해결방안</a:t>
            </a:r>
            <a:endParaRPr lang="en-US" altLang="ko-KR" sz="28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향후 계획</a:t>
            </a:r>
            <a:endParaRPr lang="en-US" altLang="ko-KR" sz="28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8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질문답변</a:t>
            </a:r>
            <a:endParaRPr lang="en-US" altLang="ko-KR" sz="28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-684584" y="-315417"/>
            <a:ext cx="3168352" cy="2942041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4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59" y="332656"/>
            <a:ext cx="423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</a:t>
            </a:r>
            <a:r>
              <a:rPr lang="en-US" altLang="ko-KR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시장변경</a:t>
            </a:r>
          </a:p>
        </p:txBody>
      </p:sp>
      <p:sp>
        <p:nvSpPr>
          <p:cNvPr id="17" name="타원 16"/>
          <p:cNvSpPr/>
          <p:nvPr/>
        </p:nvSpPr>
        <p:spPr>
          <a:xfrm>
            <a:off x="-684583" y="-315416"/>
            <a:ext cx="1728192" cy="1604750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453324-8B7A-4886-A24D-A44A90AC07B2}"/>
              </a:ext>
            </a:extLst>
          </p:cNvPr>
          <p:cNvGrpSpPr/>
          <p:nvPr/>
        </p:nvGrpSpPr>
        <p:grpSpPr>
          <a:xfrm>
            <a:off x="1043609" y="1993853"/>
            <a:ext cx="2757864" cy="2546083"/>
            <a:chOff x="2718147" y="1495009"/>
            <a:chExt cx="3489131" cy="386829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6C11F75-1D6C-40FD-9795-E074C6C1E1F8}"/>
                </a:ext>
              </a:extLst>
            </p:cNvPr>
            <p:cNvGrpSpPr/>
            <p:nvPr/>
          </p:nvGrpSpPr>
          <p:grpSpPr>
            <a:xfrm>
              <a:off x="2718147" y="1495009"/>
              <a:ext cx="3489131" cy="3868299"/>
              <a:chOff x="3691107" y="1107348"/>
              <a:chExt cx="4783347" cy="510905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07F3843-1A82-4502-8C4F-EF9B465B1081}"/>
                  </a:ext>
                </a:extLst>
              </p:cNvPr>
              <p:cNvSpPr/>
              <p:nvPr/>
            </p:nvSpPr>
            <p:spPr>
              <a:xfrm>
                <a:off x="4397440" y="2952923"/>
                <a:ext cx="1426126" cy="1048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+mn-ea"/>
                  </a:rPr>
                  <a:t>IOT </a:t>
                </a:r>
              </a:p>
              <a:p>
                <a:pPr algn="ctr"/>
                <a:r>
                  <a:rPr lang="en-US" altLang="ko-KR" sz="1100" b="1" dirty="0">
                    <a:latin typeface="+mn-ea"/>
                  </a:rPr>
                  <a:t>KIT</a:t>
                </a:r>
                <a:endParaRPr lang="ko-KR" altLang="en-US" sz="1100" b="1" dirty="0">
                  <a:latin typeface="+mn-ea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53B3F8D-DF74-41BF-B25B-661B721A4457}"/>
                  </a:ext>
                </a:extLst>
              </p:cNvPr>
              <p:cNvGrpSpPr/>
              <p:nvPr/>
            </p:nvGrpSpPr>
            <p:grpSpPr>
              <a:xfrm>
                <a:off x="3691107" y="1107348"/>
                <a:ext cx="4783347" cy="5109059"/>
                <a:chOff x="3665940" y="1098959"/>
                <a:chExt cx="4783347" cy="5109059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CBCCA7F3-FBAB-427D-8940-FC54F63811A5}"/>
                    </a:ext>
                  </a:extLst>
                </p:cNvPr>
                <p:cNvGrpSpPr/>
                <p:nvPr/>
              </p:nvGrpSpPr>
              <p:grpSpPr>
                <a:xfrm>
                  <a:off x="3665940" y="1098959"/>
                  <a:ext cx="4783347" cy="5109059"/>
                  <a:chOff x="897573" y="2759979"/>
                  <a:chExt cx="3525347" cy="3765400"/>
                </a:xfrm>
              </p:grpSpPr>
              <p:sp>
                <p:nvSpPr>
                  <p:cNvPr id="24" name="순서도: 처리 23">
                    <a:extLst>
                      <a:ext uri="{FF2B5EF4-FFF2-40B4-BE49-F238E27FC236}">
                        <a16:creationId xmlns:a16="http://schemas.microsoft.com/office/drawing/2014/main" id="{90FEDCFE-6768-4AFA-90E6-296EB0B91B21}"/>
                      </a:ext>
                    </a:extLst>
                  </p:cNvPr>
                  <p:cNvSpPr/>
                  <p:nvPr/>
                </p:nvSpPr>
                <p:spPr>
                  <a:xfrm>
                    <a:off x="3531765" y="2759979"/>
                    <a:ext cx="738231" cy="167779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5" name="순서도: 처리 24">
                    <a:extLst>
                      <a:ext uri="{FF2B5EF4-FFF2-40B4-BE49-F238E27FC236}">
                        <a16:creationId xmlns:a16="http://schemas.microsoft.com/office/drawing/2014/main" id="{91C4E1CC-4B8B-43A4-BB8C-BC5136D60E40}"/>
                      </a:ext>
                    </a:extLst>
                  </p:cNvPr>
                  <p:cNvSpPr/>
                  <p:nvPr/>
                </p:nvSpPr>
                <p:spPr>
                  <a:xfrm>
                    <a:off x="3523375" y="2785146"/>
                    <a:ext cx="134225" cy="2273417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6" name="순서도: 처리 25">
                    <a:extLst>
                      <a:ext uri="{FF2B5EF4-FFF2-40B4-BE49-F238E27FC236}">
                        <a16:creationId xmlns:a16="http://schemas.microsoft.com/office/drawing/2014/main" id="{63DD3CAA-71E8-442C-9C95-E9E2402665F6}"/>
                      </a:ext>
                    </a:extLst>
                  </p:cNvPr>
                  <p:cNvSpPr/>
                  <p:nvPr/>
                </p:nvSpPr>
                <p:spPr>
                  <a:xfrm>
                    <a:off x="1526796" y="3993160"/>
                    <a:ext cx="2105637" cy="142613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순서도: 처리 27">
                    <a:extLst>
                      <a:ext uri="{FF2B5EF4-FFF2-40B4-BE49-F238E27FC236}">
                        <a16:creationId xmlns:a16="http://schemas.microsoft.com/office/drawing/2014/main" id="{93772101-B296-4AE8-9562-647961C1F0FB}"/>
                      </a:ext>
                    </a:extLst>
                  </p:cNvPr>
                  <p:cNvSpPr/>
                  <p:nvPr/>
                </p:nvSpPr>
                <p:spPr>
                  <a:xfrm>
                    <a:off x="1417739" y="3989794"/>
                    <a:ext cx="159391" cy="1605053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9" name="순서도: 처리 28">
                    <a:extLst>
                      <a:ext uri="{FF2B5EF4-FFF2-40B4-BE49-F238E27FC236}">
                        <a16:creationId xmlns:a16="http://schemas.microsoft.com/office/drawing/2014/main" id="{C3FA1B1C-6D23-4DF9-8759-808D5A46B0E5}"/>
                      </a:ext>
                    </a:extLst>
                  </p:cNvPr>
                  <p:cNvSpPr/>
                  <p:nvPr/>
                </p:nvSpPr>
                <p:spPr>
                  <a:xfrm>
                    <a:off x="1526796" y="4899170"/>
                    <a:ext cx="2130805" cy="159391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1D6F1998-4811-4863-94D9-8B7F64AE27AC}"/>
                      </a:ext>
                    </a:extLst>
                  </p:cNvPr>
                  <p:cNvGrpSpPr/>
                  <p:nvPr/>
                </p:nvGrpSpPr>
                <p:grpSpPr>
                  <a:xfrm>
                    <a:off x="1960139" y="4153812"/>
                    <a:ext cx="2462781" cy="2371567"/>
                    <a:chOff x="1476464" y="4236442"/>
                    <a:chExt cx="2238892" cy="2155970"/>
                  </a:xfrm>
                </p:grpSpPr>
                <p:sp>
                  <p:nvSpPr>
                    <p:cNvPr id="34" name="타원 33">
                      <a:extLst>
                        <a:ext uri="{FF2B5EF4-FFF2-40B4-BE49-F238E27FC236}">
                          <a16:creationId xmlns:a16="http://schemas.microsoft.com/office/drawing/2014/main" id="{D4B28649-6B63-4595-B5BF-32372936C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6464" y="4236442"/>
                      <a:ext cx="2238892" cy="215597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28F40F7C-DDFE-44C9-9116-8233CFED4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7798" y="4391637"/>
                      <a:ext cx="1853967" cy="18581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071E7490-61B2-4C58-BAE9-21B1617C4125}"/>
                      </a:ext>
                    </a:extLst>
                  </p:cNvPr>
                  <p:cNvGrpSpPr/>
                  <p:nvPr/>
                </p:nvGrpSpPr>
                <p:grpSpPr>
                  <a:xfrm>
                    <a:off x="897573" y="5516665"/>
                    <a:ext cx="863189" cy="831221"/>
                    <a:chOff x="1476464" y="4236442"/>
                    <a:chExt cx="2238892" cy="2155970"/>
                  </a:xfrm>
                </p:grpSpPr>
                <p:sp>
                  <p:nvSpPr>
                    <p:cNvPr id="32" name="타원 31">
                      <a:extLst>
                        <a:ext uri="{FF2B5EF4-FFF2-40B4-BE49-F238E27FC236}">
                          <a16:creationId xmlns:a16="http://schemas.microsoft.com/office/drawing/2014/main" id="{F1911E41-A20A-46F5-B0E5-0CCBC8FBB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6464" y="4236442"/>
                      <a:ext cx="2238892" cy="215597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8574DE0F-19B2-4407-AA9B-6C8897677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7798" y="4391637"/>
                      <a:ext cx="1853967" cy="185816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</p:grpSp>
            <p:sp>
              <p:nvSpPr>
                <p:cNvPr id="22" name="순서도: 처리 21">
                  <a:extLst>
                    <a:ext uri="{FF2B5EF4-FFF2-40B4-BE49-F238E27FC236}">
                      <a16:creationId xmlns:a16="http://schemas.microsoft.com/office/drawing/2014/main" id="{D6C8226F-CFCD-40C5-9274-0DF857434B42}"/>
                    </a:ext>
                  </a:extLst>
                </p:cNvPr>
                <p:cNvSpPr/>
                <p:nvPr/>
              </p:nvSpPr>
              <p:spPr>
                <a:xfrm>
                  <a:off x="4379053" y="2567031"/>
                  <a:ext cx="335560" cy="192947"/>
                </a:xfrm>
                <a:prstGeom prst="flowChartProcess">
                  <a:avLst/>
                </a:prstGeom>
                <a:solidFill>
                  <a:schemeClr val="bg1"/>
                </a:solidFill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" name="순서도: 처리 22">
                  <a:extLst>
                    <a:ext uri="{FF2B5EF4-FFF2-40B4-BE49-F238E27FC236}">
                      <a16:creationId xmlns:a16="http://schemas.microsoft.com/office/drawing/2014/main" id="{75F833D3-3D16-4F07-86AB-7B67C5D6F5B5}"/>
                    </a:ext>
                  </a:extLst>
                </p:cNvPr>
                <p:cNvSpPr/>
                <p:nvPr/>
              </p:nvSpPr>
              <p:spPr>
                <a:xfrm>
                  <a:off x="4447772" y="2908210"/>
                  <a:ext cx="1308685" cy="142613"/>
                </a:xfrm>
                <a:prstGeom prst="flowChartProcess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pic>
          <p:nvPicPr>
            <p:cNvPr id="16" name="그림 15" descr="실내, 건물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9E7211E3-2179-45EA-A407-3B2FE0F0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3222" y1="46667" x2="65778" y2="67667"/>
                          <a14:foregroundMark x1="65778" y1="67667" x2="50556" y2="57667"/>
                          <a14:foregroundMark x1="50556" y1="57667" x2="34111" y2="64222"/>
                          <a14:foregroundMark x1="34111" y1="64222" x2="31778" y2="39889"/>
                          <a14:foregroundMark x1="31778" y1="39889" x2="57000" y2="41111"/>
                          <a14:foregroundMark x1="57000" y1="41111" x2="63667" y2="58000"/>
                          <a14:foregroundMark x1="63667" y1="58000" x2="43333" y2="63889"/>
                          <a14:foregroundMark x1="43333" y1="63889" x2="39667" y2="45000"/>
                          <a14:foregroundMark x1="39667" y1="45000" x2="61667" y2="48889"/>
                          <a14:foregroundMark x1="61667" y1="48889" x2="62000" y2="66889"/>
                          <a14:foregroundMark x1="62000" y1="66889" x2="39667" y2="71667"/>
                          <a14:foregroundMark x1="39667" y1="71667" x2="28667" y2="56889"/>
                          <a14:foregroundMark x1="28667" y1="56889" x2="28889" y2="39222"/>
                          <a14:foregroundMark x1="28889" y1="39222" x2="47778" y2="31667"/>
                          <a14:foregroundMark x1="47778" y1="31667" x2="60778" y2="43556"/>
                          <a14:foregroundMark x1="60778" y1="43556" x2="57333" y2="65000"/>
                          <a14:foregroundMark x1="57333" y1="65000" x2="40333" y2="69889"/>
                          <a14:foregroundMark x1="40333" y1="69889" x2="30333" y2="47556"/>
                          <a14:foregroundMark x1="30333" y1="47556" x2="51000" y2="30333"/>
                          <a14:foregroundMark x1="51000" y1="30333" x2="69444" y2="35889"/>
                          <a14:foregroundMark x1="69444" y1="35889" x2="68000" y2="53556"/>
                          <a14:foregroundMark x1="68000" y1="53556" x2="66556" y2="54111"/>
                          <a14:foregroundMark x1="49889" y1="54556" x2="47778" y2="50000"/>
                          <a14:foregroundMark x1="47333" y1="43778" x2="64889" y2="54000"/>
                          <a14:foregroundMark x1="64889" y1="54000" x2="44111" y2="66556"/>
                          <a14:foregroundMark x1="44111" y1="66556" x2="39000" y2="49556"/>
                          <a14:foregroundMark x1="39000" y1="49556" x2="56222" y2="46444"/>
                          <a14:foregroundMark x1="56222" y1="46444" x2="56556" y2="47889"/>
                          <a14:foregroundMark x1="71556" y1="54556" x2="64667" y2="73111"/>
                          <a14:foregroundMark x1="64667" y1="73111" x2="47111" y2="71444"/>
                          <a14:foregroundMark x1="47111" y1="71444" x2="48333" y2="46889"/>
                          <a14:foregroundMark x1="48333" y1="46889" x2="57333" y2="4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923064" y="3034878"/>
              <a:ext cx="2220483" cy="2220483"/>
            </a:xfrm>
            <a:prstGeom prst="rect">
              <a:avLst/>
            </a:prstGeom>
          </p:spPr>
        </p:pic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34BD0AB-3BCC-43C7-B93F-9B080B16363D}"/>
              </a:ext>
            </a:extLst>
          </p:cNvPr>
          <p:cNvSpPr/>
          <p:nvPr/>
        </p:nvSpPr>
        <p:spPr>
          <a:xfrm>
            <a:off x="4211960" y="3116051"/>
            <a:ext cx="918261" cy="5040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85AB8-8DB1-4054-A287-522982A2B981}"/>
              </a:ext>
            </a:extLst>
          </p:cNvPr>
          <p:cNvSpPr txBox="1"/>
          <p:nvPr/>
        </p:nvSpPr>
        <p:spPr>
          <a:xfrm>
            <a:off x="1337310" y="5013176"/>
            <a:ext cx="2579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휠체어 시장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8B39C-274D-456C-8A76-FC636B5F488B}"/>
              </a:ext>
            </a:extLst>
          </p:cNvPr>
          <p:cNvSpPr txBox="1"/>
          <p:nvPr/>
        </p:nvSpPr>
        <p:spPr>
          <a:xfrm>
            <a:off x="5809272" y="5011006"/>
            <a:ext cx="236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자전거 시장</a:t>
            </a:r>
          </a:p>
        </p:txBody>
      </p:sp>
      <p:pic>
        <p:nvPicPr>
          <p:cNvPr id="1030" name="Picture 6" descr="C:\Users\user\AppData\Local\Microsoft\Windows\Temporary Internet Files\Content.IE5\CNM3MBMI\1280px-Bicycle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56" y="2005983"/>
            <a:ext cx="3240360" cy="252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1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59" y="332656"/>
            <a:ext cx="423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1</a:t>
            </a:r>
            <a:r>
              <a:rPr lang="en-US" altLang="ko-KR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시장변경</a:t>
            </a:r>
          </a:p>
        </p:txBody>
      </p:sp>
      <p:sp>
        <p:nvSpPr>
          <p:cNvPr id="17" name="타원 16"/>
          <p:cNvSpPr/>
          <p:nvPr/>
        </p:nvSpPr>
        <p:spPr>
          <a:xfrm>
            <a:off x="-684583" y="-315416"/>
            <a:ext cx="1728192" cy="1604750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27" y="1289334"/>
            <a:ext cx="7138254" cy="4659946"/>
          </a:xfrm>
          <a:prstGeom prst="rect">
            <a:avLst/>
          </a:prstGeom>
          <a:ln w="38100">
            <a:noFill/>
          </a:ln>
        </p:spPr>
      </p:pic>
      <p:grpSp>
        <p:nvGrpSpPr>
          <p:cNvPr id="8" name="그룹 7"/>
          <p:cNvGrpSpPr/>
          <p:nvPr/>
        </p:nvGrpSpPr>
        <p:grpSpPr>
          <a:xfrm>
            <a:off x="1106227" y="1289334"/>
            <a:ext cx="7163978" cy="4659946"/>
            <a:chOff x="1017886" y="1703781"/>
            <a:chExt cx="7163978" cy="393704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886" y="1703781"/>
              <a:ext cx="7163978" cy="3937042"/>
            </a:xfrm>
            <a:prstGeom prst="rect">
              <a:avLst/>
            </a:prstGeom>
          </p:spPr>
        </p:pic>
        <p:cxnSp>
          <p:nvCxnSpPr>
            <p:cNvPr id="3" name="직선 화살표 연결선 2"/>
            <p:cNvCxnSpPr/>
            <p:nvPr/>
          </p:nvCxnSpPr>
          <p:spPr>
            <a:xfrm>
              <a:off x="1439652" y="1916832"/>
              <a:ext cx="0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7596336" y="2129199"/>
              <a:ext cx="0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 descr="C:\Users\user\Desktop\창업동아리\자전거 교통사고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227" y="978987"/>
            <a:ext cx="7163978" cy="56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ìì ê±° ìì¥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123873"/>
            <a:ext cx="7488831" cy="561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/>
          <p:nvPr/>
        </p:nvCxnSpPr>
        <p:spPr>
          <a:xfrm flipH="1">
            <a:off x="7452320" y="3933056"/>
            <a:ext cx="432048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32656"/>
            <a:ext cx="311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동아리 협업</a:t>
            </a:r>
          </a:p>
        </p:txBody>
      </p:sp>
      <p:pic>
        <p:nvPicPr>
          <p:cNvPr id="1028" name="Picture 4" descr="C:\Users\user\Desktop\강대로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88" y="3416603"/>
            <a:ext cx="2252224" cy="226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한림대 로고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6" y="3505440"/>
            <a:ext cx="2203885" cy="220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4063" y="5711892"/>
            <a:ext cx="3002514" cy="57888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2800" dirty="0" err="1">
                <a:solidFill>
                  <a:schemeClr val="tx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윈드</a:t>
            </a:r>
            <a:r>
              <a:rPr lang="ko-KR" altLang="en-US" sz="2800" dirty="0">
                <a:solidFill>
                  <a:schemeClr val="tx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  <a:r>
              <a:rPr lang="ko-KR" altLang="en-US" sz="2800" dirty="0" err="1">
                <a:solidFill>
                  <a:schemeClr val="tx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브레이커</a:t>
            </a:r>
            <a:r>
              <a:rPr lang="ko-KR" altLang="en-US" sz="2800" dirty="0">
                <a:solidFill>
                  <a:schemeClr val="tx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</a:t>
            </a:r>
          </a:p>
        </p:txBody>
      </p:sp>
      <p:sp>
        <p:nvSpPr>
          <p:cNvPr id="17" name="타원 16"/>
          <p:cNvSpPr/>
          <p:nvPr/>
        </p:nvSpPr>
        <p:spPr>
          <a:xfrm>
            <a:off x="-684583" y="-315416"/>
            <a:ext cx="1728192" cy="1604750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580112" y="5709325"/>
            <a:ext cx="3119090" cy="57888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2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 오버 드라이브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3808" y="1289334"/>
            <a:ext cx="294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n w="17780" cmpd="sng">
                  <a:noFill/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Adobe Kaiti Std R" pitchFamily="18" charset="-128"/>
              </a:rPr>
              <a:t>Safe Defender</a:t>
            </a:r>
            <a:endParaRPr lang="ko-KR" altLang="en-US" sz="3200" b="1" dirty="0">
              <a:ln w="17780" cmpd="sng">
                <a:noFill/>
                <a:prstDash val="solid"/>
                <a:miter lim="800000"/>
              </a:ln>
              <a:solidFill>
                <a:sysClr val="windowText" lastClr="0000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dobe Kaiti Std R" pitchFamily="18" charset="-128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195320" y="2090549"/>
            <a:ext cx="1191134" cy="12961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5308848" y="2090549"/>
            <a:ext cx="1087490" cy="132605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32656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설문조사 결과 </a:t>
            </a:r>
            <a:r>
              <a:rPr lang="en-US" altLang="ko-KR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보호구 착용</a:t>
            </a:r>
            <a:endParaRPr lang="en-US" altLang="ko-KR" sz="32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-684583" y="-315416"/>
            <a:ext cx="1728192" cy="1604750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708291080"/>
              </p:ext>
            </p:extLst>
          </p:nvPr>
        </p:nvGraphicFramePr>
        <p:xfrm>
          <a:off x="596280" y="1487132"/>
          <a:ext cx="8208912" cy="490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49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3265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</a:t>
            </a:r>
            <a:r>
              <a:rPr lang="en-US" altLang="ko-KR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설문조사 결과 </a:t>
            </a:r>
            <a:r>
              <a:rPr lang="en-US" altLang="ko-KR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위험사항</a:t>
            </a:r>
            <a:endParaRPr lang="en-US" altLang="ko-KR" sz="32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-684583" y="-315416"/>
            <a:ext cx="1728192" cy="1604750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86158894"/>
              </p:ext>
            </p:extLst>
          </p:nvPr>
        </p:nvGraphicFramePr>
        <p:xfrm>
          <a:off x="35202" y="467781"/>
          <a:ext cx="8964487" cy="619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033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3265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3</a:t>
            </a:r>
            <a:r>
              <a:rPr lang="en-US" altLang="ko-KR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. </a:t>
            </a:r>
            <a:r>
              <a:rPr lang="ko-KR" altLang="en-US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설문조사 결과 </a:t>
            </a:r>
            <a:r>
              <a:rPr lang="en-US" altLang="ko-KR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구매의사</a:t>
            </a:r>
            <a:endParaRPr lang="en-US" altLang="ko-KR" sz="32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-684583" y="-315416"/>
            <a:ext cx="1728192" cy="1604750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527258909"/>
              </p:ext>
            </p:extLst>
          </p:nvPr>
        </p:nvGraphicFramePr>
        <p:xfrm>
          <a:off x="563724" y="1195383"/>
          <a:ext cx="8016552" cy="527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760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33265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온라인 설문조사 결과 </a:t>
            </a:r>
            <a:r>
              <a:rPr lang="en-US" altLang="ko-KR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latin typeface="조선일보명조" pitchFamily="18" charset="-127"/>
                <a:ea typeface="조선일보명조" pitchFamily="18" charset="-127"/>
                <a:cs typeface="조선일보명조" pitchFamily="18" charset="-127"/>
              </a:rPr>
              <a:t>가격대</a:t>
            </a:r>
            <a:endParaRPr lang="en-US" altLang="ko-KR" sz="3200" dirty="0">
              <a:solidFill>
                <a:schemeClr val="tx1"/>
              </a:solidFill>
              <a:latin typeface="조선일보명조" pitchFamily="18" charset="-127"/>
              <a:ea typeface="조선일보명조" pitchFamily="18" charset="-127"/>
              <a:cs typeface="조선일보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-684583" y="-315416"/>
            <a:ext cx="1728192" cy="1604750"/>
          </a:xfrm>
          <a:prstGeom prst="ellipse">
            <a:avLst/>
          </a:prstGeom>
          <a:solidFill>
            <a:srgbClr val="FFFF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406520604"/>
              </p:ext>
            </p:extLst>
          </p:nvPr>
        </p:nvGraphicFramePr>
        <p:xfrm>
          <a:off x="912440" y="1124744"/>
          <a:ext cx="7620000" cy="4974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556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345</Words>
  <Application>Microsoft Office PowerPoint</Application>
  <PresentationFormat>화면 슬라이드 쇼(4:3)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Adobe Kaiti Std R</vt:lpstr>
      <vt:lpstr>a타이틀고딕2</vt:lpstr>
      <vt:lpstr>맑은 고딕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이상우</cp:lastModifiedBy>
  <cp:revision>59</cp:revision>
  <dcterms:created xsi:type="dcterms:W3CDTF">2019-05-13T12:39:58Z</dcterms:created>
  <dcterms:modified xsi:type="dcterms:W3CDTF">2019-05-16T15:32:00Z</dcterms:modified>
</cp:coreProperties>
</file>