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</p:sldIdLst>
  <p:sldSz cx="32399288" cy="43200638"/>
  <p:notesSz cx="6858000" cy="9144000"/>
  <p:embeddedFontLst>
    <p:embeddedFont>
      <p:font typeface="1훈떡볶이 R" panose="02020603020101020101" pitchFamily="18" charset="-127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795" autoAdjust="0"/>
    <p:restoredTop sz="94660"/>
  </p:normalViewPr>
  <p:slideViewPr>
    <p:cSldViewPr snapToGrid="0">
      <p:cViewPr>
        <p:scale>
          <a:sx n="25" d="100"/>
          <a:sy n="25" d="100"/>
        </p:scale>
        <p:origin x="2844" y="-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8A-7244-4942-ACBB-BE872A4CE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1A94-2D44-455A-A158-B5CA15CEE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49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8A-7244-4942-ACBB-BE872A4CE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1A94-2D44-455A-A158-B5CA15CEE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3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8A-7244-4942-ACBB-BE872A4CE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1A94-2D44-455A-A158-B5CA15CEE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10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8A-7244-4942-ACBB-BE872A4CE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1A94-2D44-455A-A158-B5CA15CEE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6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8A-7244-4942-ACBB-BE872A4CE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1A94-2D44-455A-A158-B5CA15CEE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2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8A-7244-4942-ACBB-BE872A4CE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1A94-2D44-455A-A158-B5CA15CEE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4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8A-7244-4942-ACBB-BE872A4CE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1A94-2D44-455A-A158-B5CA15CEE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2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8A-7244-4942-ACBB-BE872A4CE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1A94-2D44-455A-A158-B5CA15CEE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9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8A-7244-4942-ACBB-BE872A4CE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1A94-2D44-455A-A158-B5CA15CEE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9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8A-7244-4942-ACBB-BE872A4CE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1A94-2D44-455A-A158-B5CA15CEE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1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8A-7244-4942-ACBB-BE872A4CE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1A94-2D44-455A-A158-B5CA15CEE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0DC8A-7244-4942-ACBB-BE872A4CE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C1A94-2D44-455A-A158-B5CA15CEE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01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76400" y="9813585"/>
            <a:ext cx="29192794" cy="1356846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  <a:cs typeface="맑은 고딕" panose="020B0503020000020004" pitchFamily="50" charset="-127"/>
              </a:rPr>
              <a:t>여성들의 안전을 위한 자동경보 호출 시스템 은 현재 여성관련 범죄가 늘어 나는데 착안 하여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  <a:cs typeface="맑은 고딕" panose="020B0503020000020004" pitchFamily="50" charset="-127"/>
              </a:rPr>
              <a:t>가방 내에 소지 하고 다니다가 위급한 경우 자동으로 지정한 연락처로 긴급메시지를 전송을 하여 여성이 위험에 처했을 시 빠른 대처를 도와</a:t>
            </a:r>
            <a:r>
              <a:rPr lang="ko-KR" altLang="en-US" sz="4000" dirty="0">
                <a:latin typeface="1훈떡볶이 R" panose="02020603020101020101" pitchFamily="18" charset="-127"/>
                <a:ea typeface="1훈떡볶이 R" panose="02020603020101020101" pitchFamily="18" charset="-127"/>
                <a:cs typeface="맑은 고딕" panose="020B0503020000020004" pitchFamily="50" charset="-127"/>
              </a:rPr>
              <a:t>주 는 아이템</a:t>
            </a:r>
            <a:endParaRPr lang="ko-KR" altLang="ko-KR" sz="4000" dirty="0">
              <a:latin typeface="1훈떡볶이 R" panose="02020603020101020101" pitchFamily="18" charset="-127"/>
              <a:ea typeface="1훈떡볶이 R" panose="02020603020101020101" pitchFamily="18" charset="-127"/>
              <a:cs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960" y="1246047"/>
            <a:ext cx="4338756" cy="62198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458" y="41478284"/>
            <a:ext cx="5303520" cy="123919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820138" y="1424799"/>
            <a:ext cx="21915120" cy="4785926"/>
          </a:xfrm>
          <a:prstGeom prst="rect">
            <a:avLst/>
          </a:prstGeom>
          <a:pattFill prst="pct80">
            <a:fgClr>
              <a:srgbClr val="FFC000"/>
            </a:fgClr>
            <a:bgClr>
              <a:schemeClr val="bg1"/>
            </a:bgClr>
          </a:pattFill>
          <a:ln w="38100">
            <a:solidFill>
              <a:schemeClr val="accent4">
                <a:lumMod val="50000"/>
              </a:schemeClr>
            </a:solidFill>
          </a:ln>
          <a:effectLst>
            <a:glow rad="330200">
              <a:schemeClr val="accent2">
                <a:lumMod val="5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endParaRPr lang="en-US" altLang="ko-KR" sz="8000" b="1" dirty="0">
              <a:cs typeface="맑은 고딕" panose="020B0503020000020004" pitchFamily="50" charset="-127"/>
            </a:endParaRPr>
          </a:p>
          <a:p>
            <a:pPr algn="ctr"/>
            <a:r>
              <a:rPr lang="ko-KR" altLang="en-US" sz="8000" b="1" dirty="0">
                <a:cs typeface="맑은 고딕" panose="020B0503020000020004" pitchFamily="50" charset="-127"/>
              </a:rPr>
              <a:t> </a:t>
            </a:r>
            <a:r>
              <a:rPr lang="ko-KR" altLang="en-US" sz="8000" b="1" dirty="0">
                <a:latin typeface="1훈떡볶이 R" panose="02020603020101020101" pitchFamily="18" charset="-127"/>
                <a:ea typeface="1훈떡볶이 R" panose="02020603020101020101" pitchFamily="18" charset="-127"/>
                <a:cs typeface="맑은 고딕" panose="020B0503020000020004" pitchFamily="50" charset="-127"/>
              </a:rPr>
              <a:t>포켓 보디가드</a:t>
            </a:r>
            <a:endParaRPr lang="en-US" altLang="ko-KR" sz="8000" b="1" dirty="0">
              <a:latin typeface="1훈떡볶이 R" panose="02020603020101020101" pitchFamily="18" charset="-127"/>
              <a:ea typeface="1훈떡볶이 R" panose="02020603020101020101" pitchFamily="18" charset="-127"/>
              <a:cs typeface="맑은 고딕" panose="020B0503020000020004" pitchFamily="50" charset="-127"/>
            </a:endParaRPr>
          </a:p>
          <a:p>
            <a:pPr algn="ctr"/>
            <a:endParaRPr lang="ko-KR" altLang="en-US" sz="8000" b="1" dirty="0">
              <a:cs typeface="맑은 고딕" panose="020B0503020000020004" pitchFamily="50" charset="-127"/>
            </a:endParaRPr>
          </a:p>
          <a:p>
            <a:pPr algn="ctr"/>
            <a:r>
              <a:rPr lang="ko-KR" altLang="en-US" sz="65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콘텐츠</a:t>
            </a:r>
            <a:r>
              <a:rPr lang="en-US" altLang="ko-KR" sz="65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IT </a:t>
            </a:r>
            <a:r>
              <a:rPr lang="ko-KR" altLang="en-US" sz="65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김기태  </a:t>
            </a:r>
            <a:r>
              <a:rPr lang="en-US" altLang="ko-KR" sz="65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&amp;  </a:t>
            </a:r>
            <a:r>
              <a:rPr lang="ko-KR" altLang="en-US" sz="65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빅데이터 이상우</a:t>
            </a:r>
            <a:endParaRPr lang="en-US" altLang="ko-KR" sz="65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76399" y="7833552"/>
            <a:ext cx="29230563" cy="1323439"/>
          </a:xfrm>
          <a:prstGeom prst="rect">
            <a:avLst/>
          </a:prstGeom>
          <a:pattFill prst="pct80">
            <a:fgClr>
              <a:srgbClr val="FFC000"/>
            </a:fgClr>
            <a:bgClr>
              <a:schemeClr val="bg1"/>
            </a:bgClr>
          </a:pattFill>
          <a:ln w="38100">
            <a:solidFill>
              <a:schemeClr val="accent4">
                <a:lumMod val="50000"/>
              </a:schemeClr>
            </a:solidFill>
          </a:ln>
          <a:effectLst>
            <a:glow rad="330200">
              <a:schemeClr val="accent2">
                <a:lumMod val="5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ko-KR" altLang="en-US" sz="8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요 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76399" y="11788002"/>
            <a:ext cx="14020800" cy="1323439"/>
          </a:xfrm>
          <a:prstGeom prst="rect">
            <a:avLst/>
          </a:prstGeom>
          <a:pattFill prst="pct80">
            <a:fgClr>
              <a:srgbClr val="FFC000"/>
            </a:fgClr>
            <a:bgClr>
              <a:schemeClr val="bg1"/>
            </a:bgClr>
          </a:pattFill>
          <a:ln w="38100">
            <a:solidFill>
              <a:schemeClr val="accent4">
                <a:lumMod val="50000"/>
              </a:schemeClr>
            </a:solidFill>
          </a:ln>
          <a:effectLst>
            <a:glow rad="330200">
              <a:schemeClr val="accent2">
                <a:lumMod val="5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ko-KR" altLang="en-US" sz="8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개 발 배 경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459371" y="11788001"/>
            <a:ext cx="14447592" cy="1323439"/>
          </a:xfrm>
          <a:prstGeom prst="rect">
            <a:avLst/>
          </a:prstGeom>
          <a:pattFill prst="pct80">
            <a:fgClr>
              <a:srgbClr val="FFC000"/>
            </a:fgClr>
            <a:bgClr>
              <a:schemeClr val="bg1"/>
            </a:bgClr>
          </a:pattFill>
          <a:ln w="38100">
            <a:solidFill>
              <a:schemeClr val="accent4">
                <a:lumMod val="50000"/>
              </a:schemeClr>
            </a:solidFill>
          </a:ln>
          <a:effectLst>
            <a:glow rad="330200">
              <a:schemeClr val="accent2">
                <a:lumMod val="5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ko-KR" altLang="en-US" sz="8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아이템 소개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76399" y="30437227"/>
            <a:ext cx="29192795" cy="1323439"/>
          </a:xfrm>
          <a:prstGeom prst="rect">
            <a:avLst/>
          </a:prstGeom>
          <a:pattFill prst="pct80">
            <a:fgClr>
              <a:srgbClr val="FFC000"/>
            </a:fgClr>
            <a:bgClr>
              <a:schemeClr val="bg1"/>
            </a:bgClr>
          </a:pattFill>
          <a:ln w="38100">
            <a:solidFill>
              <a:schemeClr val="accent4">
                <a:lumMod val="50000"/>
              </a:schemeClr>
            </a:solidFill>
          </a:ln>
          <a:effectLst>
            <a:glow rad="330200">
              <a:schemeClr val="accent2">
                <a:lumMod val="5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ko-KR" altLang="en-US" sz="8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시 장 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20138" y="42097881"/>
            <a:ext cx="24148822" cy="425053"/>
          </a:xfrm>
          <a:prstGeom prst="rect">
            <a:avLst/>
          </a:prstGeom>
          <a:pattFill prst="pct80">
            <a:fgClr>
              <a:srgbClr val="FFC000"/>
            </a:fgClr>
            <a:bgClr>
              <a:schemeClr val="bg1"/>
            </a:bgClr>
          </a:pattFill>
          <a:ln w="38100">
            <a:solidFill>
              <a:schemeClr val="accent4">
                <a:lumMod val="50000"/>
              </a:schemeClr>
            </a:solidFill>
          </a:ln>
          <a:effectLst>
            <a:glow rad="330200">
              <a:schemeClr val="accent2">
                <a:lumMod val="5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endParaRPr lang="ko-KR" altLang="en-US" sz="8000" b="1" dirty="0"/>
          </a:p>
        </p:txBody>
      </p:sp>
      <p:sp>
        <p:nvSpPr>
          <p:cNvPr id="25" name="직사각형 24"/>
          <p:cNvSpPr/>
          <p:nvPr/>
        </p:nvSpPr>
        <p:spPr>
          <a:xfrm>
            <a:off x="1676399" y="13633570"/>
            <a:ext cx="14164538" cy="8094524"/>
          </a:xfrm>
          <a:prstGeom prst="rect">
            <a:avLst/>
          </a:prstGeom>
          <a:ln w="571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서울시의 통계 자료에 따르면 여성의 사회안전 불안감 조사 결과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지난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2010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년부터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6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년간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11.5% 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증가 했으며 남성의 사회안전 불안감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(37.9%)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6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년 전보다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4.9% 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늘어난 것에 비해 두 배 이상 차이가 났으며</a:t>
            </a:r>
            <a:r>
              <a:rPr lang="ko-KR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여성의 </a:t>
            </a:r>
            <a:r>
              <a:rPr lang="ko-KR" altLang="ko-KR" sz="4000" b="1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사회안전에</a:t>
            </a:r>
            <a:r>
              <a:rPr lang="ko-KR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대한 불안감은 나이가 어릴수록 높게 나타났습니다</a:t>
            </a:r>
            <a:r>
              <a:rPr lang="en-US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ko-KR" altLang="ko-KR" sz="40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atinLnBrk="1"/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 </a:t>
            </a:r>
            <a:endParaRPr lang="ko-KR" altLang="ko-KR" sz="40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atinLnBrk="1"/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여성은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20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대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(63.0%), 30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대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(59.2%), 50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대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(48%) 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순으로 사회안전 불안감이 높게 나타났는데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특히</a:t>
            </a:r>
            <a:r>
              <a:rPr lang="en-US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20</a:t>
            </a:r>
            <a:r>
              <a:rPr lang="ko-KR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대 여성의 사회안전 불안감은 남성보다</a:t>
            </a:r>
            <a:r>
              <a:rPr lang="en-US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30.5% </a:t>
            </a:r>
            <a:r>
              <a:rPr lang="ko-KR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나 높은 것을 알 수가 있습니다</a:t>
            </a:r>
            <a:r>
              <a:rPr lang="en-US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  <a:endParaRPr lang="ko-KR" altLang="ko-KR" sz="40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위의 자료들로 보아 매년 여성 관련 범죄가 증가 하고 있으며 여성들 또한 불안감을 느끼고 있다는 것을 알 수 있다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 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또한 관련 범죄 피해자의 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90% 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가 여성 이라는 통계 또한 존재 하는데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이런 여성들의 사회적 불안 감을 해소 시키고 도움을 주기 위하여 우리의 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“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여성들의 안전을 위한 자동경보 호출 시스템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” 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 필요 하다고 생각 했습니다</a:t>
            </a:r>
            <a:r>
              <a:rPr lang="en-US" altLang="ko-KR" sz="36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  <a:endParaRPr lang="ko-KR" altLang="ko-KR" sz="3600" dirty="0">
              <a:latin typeface="1훈떡볶이 R" panose="02020603020101020101" pitchFamily="18" charset="-127"/>
              <a:ea typeface="1훈떡볶이 R" panose="02020603020101020101" pitchFamily="18" charset="-127"/>
              <a:cs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76399" y="32523700"/>
            <a:ext cx="14707253" cy="8094524"/>
          </a:xfrm>
          <a:prstGeom prst="rect">
            <a:avLst/>
          </a:prstGeom>
          <a:ln w="571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국내 호신용품 시장은 계속 늘어나고 있어 연간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1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조원 원 규모 입니다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  CJ</a:t>
            </a:r>
            <a:r>
              <a:rPr lang="ko-KR" altLang="ko-KR" sz="4000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오쇼핑에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따르면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en-US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2016 </a:t>
            </a:r>
            <a:r>
              <a:rPr lang="ko-KR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강남역 살인 사건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 발생한 이후 온라인쇼핑몰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CJ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몰에서 호신용품 판매량이 지난해 대비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5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배 이상 급증했다는 자료가 있으며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,  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특히 </a:t>
            </a:r>
            <a:r>
              <a:rPr lang="ko-KR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여성의 호신용품 구매비율이 전체 구매자의</a:t>
            </a:r>
            <a:r>
              <a:rPr lang="en-US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86%</a:t>
            </a:r>
            <a:r>
              <a:rPr lang="ko-KR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</a:t>
            </a:r>
            <a:r>
              <a:rPr lang="en-US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ko-KR" sz="4000" b="1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여성구매</a:t>
            </a:r>
            <a:r>
              <a:rPr lang="ko-KR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비중이</a:t>
            </a:r>
            <a:r>
              <a:rPr lang="en-US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30%</a:t>
            </a:r>
            <a:r>
              <a:rPr lang="ko-KR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대에 그쳤던 종전에 비해 크게 높아졌습니다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  <a:endParaRPr lang="ko-KR" altLang="ko-KR" sz="40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atinLnBrk="1"/>
            <a:r>
              <a:rPr lang="ko-KR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판매량이 가장 많이 늘어난 품목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은 최루가스를 분사하는 호신용 스프레이와 위험 상황이 발생할 경우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100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㏈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(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데시벨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) 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이상의 </a:t>
            </a:r>
            <a:r>
              <a:rPr lang="ko-KR" altLang="ko-KR" sz="4000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경보음이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울려 </a:t>
            </a:r>
            <a:r>
              <a:rPr lang="ko-KR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주변에 상황을 알릴 수 있는 호신용 경보기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였습니다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 </a:t>
            </a:r>
            <a:endParaRPr lang="ko-KR" altLang="ko-KR" sz="40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atinLnBrk="1"/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 </a:t>
            </a:r>
            <a:endParaRPr lang="ko-KR" altLang="ko-KR" sz="40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atinLnBrk="1"/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따라서 매년 시장 규모가 증가 하고 있으며 </a:t>
            </a:r>
            <a:r>
              <a:rPr lang="en-US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2016 </a:t>
            </a:r>
            <a:r>
              <a:rPr lang="ko-KR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강남역 살인 사건 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이후 호신용품 의 관심이 증가 하며</a:t>
            </a:r>
          </a:p>
          <a:p>
            <a:r>
              <a:rPr lang="ko-KR" altLang="ko-KR" sz="4000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호신용품의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구매비율이 급증 함에 따라 아이템의 높은 판매량을 기대 할 수 있을 것으로 예상됩니다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  <a:endParaRPr lang="ko-KR" altLang="ko-KR" sz="4000" dirty="0">
              <a:latin typeface="1훈떡볶이 R" panose="02020603020101020101" pitchFamily="18" charset="-127"/>
              <a:ea typeface="1훈떡볶이 R" panose="02020603020101020101" pitchFamily="18" charset="-127"/>
              <a:cs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421601" y="18248275"/>
            <a:ext cx="14447593" cy="2554545"/>
          </a:xfrm>
          <a:prstGeom prst="rect">
            <a:avLst/>
          </a:prstGeom>
          <a:ln w="571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저희 아이템의 예상 설계도 입니다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  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아이템의 경우 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4*4(cm) 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의 작은 크기로 구성이 되어 있습니다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 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아이템의 특징인 </a:t>
            </a:r>
            <a:r>
              <a:rPr lang="ko-KR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기기와 사용자가 멀어지는 경우와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ko-KR" sz="40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제품을 던지는 등의 행위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 호출하면 제품에 내장된 가속도 센서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,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충격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(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진동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센서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,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블루투스를 이용하여 제품을 구현을 진행 하고 있습니다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 </a:t>
            </a:r>
            <a:endParaRPr lang="ko-KR" altLang="ko-KR" sz="40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pic>
        <p:nvPicPr>
          <p:cNvPr id="28" name="그림 27" descr="ìì¸ì¬ì± ì¬íìì  ì¸ì Â©ìì¸ì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457" y="22936691"/>
            <a:ext cx="14127480" cy="584324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</p:pic>
      <p:pic>
        <p:nvPicPr>
          <p:cNvPr id="30" name="그림 2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905" y="32323452"/>
            <a:ext cx="6758613" cy="871007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</p:pic>
      <p:pic>
        <p:nvPicPr>
          <p:cNvPr id="32" name="그림 3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771" y="32323451"/>
            <a:ext cx="6266945" cy="871007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</p:pic>
      <p:pic>
        <p:nvPicPr>
          <p:cNvPr id="35" name="그림 34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" t="4060" r="684" b="18376"/>
          <a:stretch/>
        </p:blipFill>
        <p:spPr bwMode="auto">
          <a:xfrm>
            <a:off x="16459371" y="13633570"/>
            <a:ext cx="6799214" cy="4257853"/>
          </a:xfrm>
          <a:prstGeom prst="rect">
            <a:avLst/>
          </a:prstGeom>
          <a:noFill/>
          <a:ln w="57150">
            <a:solidFill>
              <a:schemeClr val="accent4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7A7E44B-6A77-4951-AA35-2DF363620135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839249" y="13614795"/>
            <a:ext cx="7029945" cy="4255309"/>
          </a:xfrm>
          <a:prstGeom prst="rect">
            <a:avLst/>
          </a:prstGeom>
          <a:noFill/>
          <a:ln w="57150">
            <a:solidFill>
              <a:schemeClr val="accent4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E10305-B955-4646-8629-1FDAC935FBE8}"/>
              </a:ext>
            </a:extLst>
          </p:cNvPr>
          <p:cNvSpPr/>
          <p:nvPr/>
        </p:nvSpPr>
        <p:spPr>
          <a:xfrm>
            <a:off x="16383653" y="27119648"/>
            <a:ext cx="14485541" cy="2554545"/>
          </a:xfrm>
          <a:prstGeom prst="rect">
            <a:avLst/>
          </a:prstGeom>
          <a:ln w="571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연동 되는 애플리케이션입니다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 </a:t>
            </a:r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안드로이드 애플리케이션으로 아이템과 연동이 진행되며</a:t>
            </a:r>
          </a:p>
          <a:p>
            <a:pPr latinLnBrk="1"/>
            <a:r>
              <a:rPr lang="ko-KR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아이템에서 신호 발생 시 앱에서는 지정한 연락처로 알람으로 보내 빠른 대처가 가능하도록 도와 줍니다</a:t>
            </a:r>
            <a:r>
              <a:rPr lang="en-US" altLang="ko-KR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  <a:endParaRPr lang="ko-KR" altLang="ko-KR" sz="40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83653" y="21580121"/>
            <a:ext cx="5547445" cy="4793445"/>
          </a:xfrm>
          <a:prstGeom prst="rect">
            <a:avLst/>
          </a:prstGeom>
          <a:ln w="57150">
            <a:solidFill>
              <a:schemeClr val="accent4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71502" y="21507646"/>
            <a:ext cx="5159744" cy="4903754"/>
          </a:xfrm>
          <a:prstGeom prst="rect">
            <a:avLst/>
          </a:prstGeom>
          <a:ln w="57150">
            <a:solidFill>
              <a:schemeClr val="accent4"/>
            </a:solidFill>
          </a:ln>
        </p:spPr>
      </p:pic>
      <p:sp>
        <p:nvSpPr>
          <p:cNvPr id="5" name="오른쪽 화살표 4"/>
          <p:cNvSpPr/>
          <p:nvPr/>
        </p:nvSpPr>
        <p:spPr>
          <a:xfrm>
            <a:off x="23027577" y="23528833"/>
            <a:ext cx="1547446" cy="1008185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395</Words>
  <Application>Microsoft Office PowerPoint</Application>
  <PresentationFormat>사용자 지정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Calibri Light</vt:lpstr>
      <vt:lpstr>1훈떡볶이 R</vt:lpstr>
      <vt:lpstr>Calibri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기태</dc:creator>
  <cp:lastModifiedBy>20157135</cp:lastModifiedBy>
  <cp:revision>26</cp:revision>
  <dcterms:created xsi:type="dcterms:W3CDTF">2019-10-24T13:54:40Z</dcterms:created>
  <dcterms:modified xsi:type="dcterms:W3CDTF">2019-10-24T17:24:25Z</dcterms:modified>
</cp:coreProperties>
</file>