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9" r:id="rId3"/>
    <p:sldId id="264" r:id="rId4"/>
    <p:sldId id="267" r:id="rId5"/>
    <p:sldId id="300" r:id="rId6"/>
    <p:sldId id="272" r:id="rId7"/>
    <p:sldId id="301" r:id="rId8"/>
    <p:sldId id="302" r:id="rId9"/>
    <p:sldId id="274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5" r:id="rId21"/>
    <p:sldId id="314" r:id="rId22"/>
    <p:sldId id="316" r:id="rId23"/>
    <p:sldId id="317" r:id="rId24"/>
    <p:sldId id="280" r:id="rId25"/>
    <p:sldId id="281" r:id="rId26"/>
    <p:sldId id="282" r:id="rId27"/>
    <p:sldId id="318" r:id="rId28"/>
    <p:sldId id="319" r:id="rId29"/>
    <p:sldId id="283" r:id="rId30"/>
    <p:sldId id="284" r:id="rId31"/>
    <p:sldId id="285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16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rosettacode.org/wiki/Caesar_cipher&#50640;&#49436;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17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파일입출력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20" y="1554381"/>
            <a:ext cx="6609555" cy="506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CopyFile1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in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out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in = 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out = new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(in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(out != null) 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26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15373" y="4517679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" y="2435733"/>
            <a:ext cx="680448" cy="83477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5373" y="2805065"/>
            <a:ext cx="7739062" cy="13218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1">
              <a:buNone/>
            </a:pPr>
            <a:r>
              <a:rPr lang="en-US" altLang="ko-KR" sz="1400" dirty="0"/>
              <a:t>The language of truth is simple.</a:t>
            </a:r>
          </a:p>
          <a:p>
            <a:pPr marL="0" indent="0" latinLnBrk="1">
              <a:buNone/>
            </a:pPr>
            <a:r>
              <a:rPr lang="en-US" altLang="ko-KR" sz="1400" dirty="0"/>
              <a:t>Easier said than done.</a:t>
            </a:r>
          </a:p>
          <a:p>
            <a:pPr marL="0" indent="0" latinLnBrk="1">
              <a:buNone/>
            </a:pPr>
            <a:r>
              <a:rPr lang="en-US" altLang="ko-KR" sz="1400" dirty="0"/>
              <a:t>First think and speak.</a:t>
            </a:r>
          </a:p>
          <a:p>
            <a:pPr marL="0" indent="0" latinLnBrk="1">
              <a:buNone/>
            </a:pPr>
            <a:r>
              <a:rPr lang="en-US" altLang="ko-KR" sz="1400" dirty="0"/>
              <a:t>Translators, traitors.</a:t>
            </a:r>
          </a:p>
          <a:p>
            <a:pPr marL="0" indent="0" latinLnBrk="1">
              <a:buNone/>
            </a:pPr>
            <a:r>
              <a:rPr lang="en-US" altLang="ko-KR" sz="1400" dirty="0"/>
              <a:t>No smoke without fire.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73" y="2435733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lt"/>
              </a:rPr>
              <a:t>input.txt</a:t>
            </a:r>
            <a:endParaRPr lang="ko-KR" alt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292" y="414834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lt"/>
              </a:rPr>
              <a:t>output.txt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04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00" y="1740482"/>
            <a:ext cx="64389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/>
              <a:t>이미지 파일을 다른 이미지 파일로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 파일 복사하기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42339"/>
            <a:ext cx="75438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42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 err="1"/>
              <a:t>SimplePair</a:t>
            </a:r>
            <a:r>
              <a:rPr lang="en-US" altLang="ko-KR" b="0" dirty="0"/>
              <a:t> </a:t>
            </a:r>
            <a:r>
              <a:rPr lang="ko-KR" altLang="en-US" b="0" dirty="0"/>
              <a:t>클래스 작성하기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ByteStreamsLab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public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static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void</a:t>
            </a:r>
            <a:r>
              <a:rPr lang="en-US" altLang="ko-KR" sz="1600" dirty="0">
                <a:latin typeface="+mj-ea"/>
                <a:ea typeface="+mj-ea"/>
              </a:rPr>
              <a:t>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en-US" altLang="ko-KR" sz="1600" b="1" dirty="0">
                <a:latin typeface="+mj-ea"/>
                <a:ea typeface="+mj-ea"/>
              </a:rPr>
              <a:t>throws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IOException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Scanner </a:t>
            </a:r>
            <a:r>
              <a:rPr lang="en-US" altLang="ko-KR" sz="1600" u="sng" dirty="0">
                <a:latin typeface="+mj-ea"/>
                <a:ea typeface="+mj-ea"/>
              </a:rPr>
              <a:t>scan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Scanner(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in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원본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ko-KR" altLang="en-US" sz="1600" dirty="0">
                <a:latin typeface="+mj-ea"/>
                <a:ea typeface="+mj-ea"/>
              </a:rPr>
              <a:t>복사 파일 이름을 입력하시오</a:t>
            </a:r>
            <a:r>
              <a:rPr lang="en-US" altLang="ko-KR" sz="1600" dirty="0">
                <a:latin typeface="+mj-ea"/>
                <a:ea typeface="+mj-ea"/>
              </a:rPr>
              <a:t>: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	</a:t>
            </a:r>
            <a:r>
              <a:rPr lang="en-US" altLang="ko-KR" sz="1600" dirty="0">
                <a:latin typeface="+mj-ea"/>
                <a:ea typeface="+mj-ea"/>
              </a:rPr>
              <a:t>String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latin typeface="+mj-ea"/>
                <a:ea typeface="+mj-ea"/>
              </a:rPr>
              <a:t>scan.next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b="1" dirty="0">
                <a:latin typeface="+mj-ea"/>
                <a:ea typeface="+mj-ea"/>
              </a:rPr>
              <a:t>try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inputStream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FileInputStream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outputStream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b="1" dirty="0">
                <a:latin typeface="+mj-ea"/>
                <a:ea typeface="+mj-ea"/>
              </a:rPr>
              <a:t>new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FileOutputStream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))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</a:t>
            </a:r>
            <a:r>
              <a:rPr lang="en-US" altLang="ko-KR" sz="1600" b="1" dirty="0">
                <a:latin typeface="+mj-ea"/>
                <a:ea typeface="+mj-ea"/>
              </a:rPr>
              <a:t>while</a:t>
            </a:r>
            <a:r>
              <a:rPr lang="en-US" altLang="ko-KR" sz="1600" dirty="0">
                <a:latin typeface="+mj-ea"/>
                <a:ea typeface="+mj-ea"/>
              </a:rPr>
              <a:t> ((c = </a:t>
            </a:r>
            <a:r>
              <a:rPr lang="en-US" altLang="ko-KR" sz="1600" dirty="0" err="1">
                <a:latin typeface="+mj-ea"/>
                <a:ea typeface="+mj-ea"/>
              </a:rPr>
              <a:t>inputStream.read</a:t>
            </a:r>
            <a:r>
              <a:rPr lang="en-US" altLang="ko-KR" sz="1600" dirty="0">
                <a:latin typeface="+mj-ea"/>
                <a:ea typeface="+mj-ea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en-US" altLang="ko-KR" sz="1600" dirty="0" err="1">
                <a:latin typeface="+mj-ea"/>
                <a:ea typeface="+mj-ea"/>
              </a:rPr>
              <a:t>outputStream.write</a:t>
            </a:r>
            <a:r>
              <a:rPr lang="en-US" altLang="ko-KR" sz="1600" dirty="0">
                <a:latin typeface="+mj-ea"/>
                <a:ea typeface="+mj-ea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</a:t>
            </a:r>
            <a:r>
              <a:rPr lang="en-US" altLang="ko-KR" sz="1600" b="1" i="1" dirty="0" err="1">
                <a:latin typeface="+mj-ea"/>
                <a:ea typeface="+mj-ea"/>
              </a:rPr>
              <a:t>out</a:t>
            </a:r>
            <a:r>
              <a:rPr lang="en-US" altLang="ko-KR" sz="1600" dirty="0" err="1">
                <a:latin typeface="+mj-ea"/>
                <a:ea typeface="+mj-ea"/>
              </a:rPr>
              <a:t>.println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en-US" altLang="ko-KR" sz="1600" dirty="0" err="1">
                <a:latin typeface="+mj-ea"/>
                <a:ea typeface="+mj-ea"/>
              </a:rPr>
              <a:t>outputFileName</a:t>
            </a:r>
            <a:r>
              <a:rPr lang="en-US" altLang="ko-KR" sz="1600" dirty="0">
                <a:latin typeface="+mj-ea"/>
                <a:ea typeface="+mj-ea"/>
              </a:rPr>
              <a:t> + "</a:t>
            </a:r>
            <a:r>
              <a:rPr lang="ko-KR" altLang="en-US" sz="1600" dirty="0">
                <a:latin typeface="+mj-ea"/>
                <a:ea typeface="+mj-ea"/>
              </a:rPr>
              <a:t>로 복사하였습니다</a:t>
            </a:r>
            <a:r>
              <a:rPr lang="en-US" altLang="ko-KR" sz="1600" dirty="0">
                <a:latin typeface="+mj-ea"/>
                <a:ea typeface="+mj-ea"/>
              </a:rPr>
              <a:t>. ");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95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89" y="1700875"/>
            <a:ext cx="7779818" cy="393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3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104524"/>
            <a:ext cx="7747000" cy="56222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CopyFile2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public static void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null;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try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output.txt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endParaRPr lang="en-US" altLang="ko-KR" sz="16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while ((c = </a:t>
            </a:r>
            <a:r>
              <a:rPr lang="en-US" altLang="ko-KR" sz="1600" dirty="0" err="1">
                <a:latin typeface="+mn-lt"/>
              </a:rPr>
              <a:t>inputStream.read</a:t>
            </a:r>
            <a:r>
              <a:rPr lang="en-US" altLang="ko-KR" sz="1600" dirty="0">
                <a:latin typeface="+mn-lt"/>
              </a:rPr>
              <a:t>()) != -1)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 finally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inputStream.close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if (</a:t>
            </a: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!= null)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    </a:t>
            </a:r>
            <a:r>
              <a:rPr lang="en-US" altLang="ko-KR" sz="1600" dirty="0" err="1">
                <a:latin typeface="+mn-lt"/>
              </a:rPr>
              <a:t>outputStream.close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29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스트림들은 연결될 수 있다</a:t>
            </a:r>
            <a:r>
              <a:rPr lang="en-US" altLang="ko-KR" sz="360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1" y="2498945"/>
            <a:ext cx="7318775" cy="281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53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sample.dat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DataInputStream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fileSt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b="1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dataSt.readInt</a:t>
            </a:r>
            <a:r>
              <a:rPr lang="en-US" altLang="ko-KR" sz="1600" dirty="0">
                <a:latin typeface="+mn-lt"/>
              </a:rPr>
              <a:t>();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6" y="3707017"/>
            <a:ext cx="6948252" cy="200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23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5" y="1892645"/>
            <a:ext cx="7723021" cy="392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5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필요성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3" y="2251437"/>
            <a:ext cx="76962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0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2037030"/>
            <a:ext cx="7747000" cy="11588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inputStream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outputStream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BufferedWriter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 </a:t>
            </a:r>
            <a:r>
              <a:rPr lang="en-US" altLang="ko-KR" sz="1600" dirty="0" err="1">
                <a:latin typeface="+mn-lt"/>
              </a:rPr>
              <a:t>FileWriter</a:t>
            </a:r>
            <a:r>
              <a:rPr lang="en-US" altLang="ko-KR" sz="1600" dirty="0">
                <a:latin typeface="+mn-lt"/>
              </a:rPr>
              <a:t>("out </a:t>
            </a:r>
            <a:r>
              <a:rPr lang="en-US" altLang="ko-KR" sz="1600" dirty="0" err="1">
                <a:latin typeface="+mn-lt"/>
              </a:rPr>
              <a:t>put.txt</a:t>
            </a:r>
            <a:r>
              <a:rPr lang="en-US" altLang="ko-KR" sz="1600" dirty="0">
                <a:latin typeface="+mn-lt"/>
              </a:rPr>
              <a:t>"));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5" y="3558343"/>
            <a:ext cx="7237020" cy="292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1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/>
              <a:t>브릿지</a:t>
            </a:r>
            <a:r>
              <a:rPr lang="ko-KR" altLang="en-US" b="0" dirty="0"/>
              <a:t> </a:t>
            </a:r>
            <a:r>
              <a:rPr lang="ko-KR" altLang="en-US" b="0" dirty="0" err="1" smtClean="0"/>
              <a:t>스트림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1" y="2239837"/>
            <a:ext cx="7660835" cy="28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34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StandardCharsets</a:t>
            </a:r>
            <a:r>
              <a:rPr lang="en-US" altLang="ko-KR" dirty="0"/>
              <a:t> </a:t>
            </a:r>
            <a:r>
              <a:rPr lang="ko-KR" altLang="en-US" dirty="0"/>
              <a:t>클래스 안에 각 </a:t>
            </a:r>
            <a:r>
              <a:rPr lang="ko-KR" altLang="en-US" dirty="0" err="1"/>
              <a:t>엔코딩</a:t>
            </a:r>
            <a:r>
              <a:rPr lang="ko-KR" altLang="en-US" dirty="0"/>
              <a:t> 방법이 </a:t>
            </a:r>
            <a:r>
              <a:rPr lang="en-US" altLang="ko-KR" dirty="0" err="1" smtClean="0"/>
              <a:t>StandardCharsets.UTF_8</a:t>
            </a:r>
            <a:r>
              <a:rPr lang="en-US" altLang="ko-KR" dirty="0"/>
              <a:t>, </a:t>
            </a:r>
            <a:r>
              <a:rPr lang="en-US" altLang="ko-KR" dirty="0" err="1"/>
              <a:t>StandardCharsets.UTF_16</a:t>
            </a:r>
            <a:r>
              <a:rPr lang="ko-KR" altLang="en-US" dirty="0"/>
              <a:t>과 같이 상수로 정의되어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String s = </a:t>
            </a:r>
            <a:r>
              <a:rPr lang="en-US" altLang="ko-KR" b="1" dirty="0"/>
              <a:t>new </a:t>
            </a:r>
            <a:r>
              <a:rPr lang="en-US" altLang="ko-KR" dirty="0"/>
              <a:t>String(100, </a:t>
            </a:r>
            <a:r>
              <a:rPr lang="en-US" altLang="ko-KR" dirty="0" err="1"/>
              <a:t>StandardCharsets.UTF_8</a:t>
            </a:r>
            <a:r>
              <a:rPr lang="en-US" altLang="ko-KR" dirty="0"/>
              <a:t> 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ko-KR" altLang="en-US" dirty="0" smtClean="0"/>
              <a:t>파일에서 읽을 때는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 smtClean="0"/>
              <a:t>클래스를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엔코딩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6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07435" y="1783531"/>
            <a:ext cx="7747000" cy="3431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CharEncodingTest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>
                <a:latin typeface="+mn-lt"/>
              </a:rPr>
              <a:t>in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InputStreamReader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fileDir</a:t>
            </a:r>
            <a:r>
              <a:rPr lang="en-US" altLang="ko-KR" sz="1600" dirty="0">
                <a:latin typeface="+mn-lt"/>
              </a:rPr>
              <a:t>), "</a:t>
            </a:r>
            <a:r>
              <a:rPr lang="en-US" altLang="ko-KR" sz="1600" dirty="0" err="1">
                <a:latin typeface="+mn-lt"/>
              </a:rPr>
              <a:t>UTF8</a:t>
            </a:r>
            <a:r>
              <a:rPr lang="en-US" altLang="ko-KR" sz="1600" dirty="0">
                <a:latin typeface="+mn-lt"/>
              </a:rPr>
              <a:t>"));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String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in.readLine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1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DataInputStream </a:t>
            </a:r>
            <a:r>
              <a:rPr lang="ko-KR" altLang="en-US" sz="2400"/>
              <a:t>과 </a:t>
            </a:r>
            <a:r>
              <a:rPr lang="en-US" altLang="ko-KR" sz="2400"/>
              <a:t>DataOutputStream</a:t>
            </a:r>
            <a:endParaRPr lang="ko-KR" altLang="en-US" sz="2400"/>
          </a:p>
        </p:txBody>
      </p:sp>
      <p:sp>
        <p:nvSpPr>
          <p:cNvPr id="190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DataOutputStream</a:t>
            </a:r>
            <a:r>
              <a:rPr lang="en-US" altLang="ko-KR" dirty="0"/>
              <a:t> </a:t>
            </a:r>
            <a:r>
              <a:rPr lang="ko-KR" altLang="en-US" dirty="0"/>
              <a:t>클래스는 기초 </a:t>
            </a:r>
            <a:r>
              <a:rPr lang="ko-KR" altLang="en-US" dirty="0" err="1"/>
              <a:t>자료형</a:t>
            </a:r>
            <a:r>
              <a:rPr lang="ko-KR" altLang="en-US" dirty="0"/>
              <a:t> 단위로 데이터를 읽고 쓸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DataInputStream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readByte</a:t>
            </a:r>
            <a:r>
              <a:rPr lang="en-US" altLang="ko-KR" dirty="0"/>
              <a:t>(), </a:t>
            </a:r>
            <a:r>
              <a:rPr lang="en-US" altLang="ko-KR" dirty="0" err="1"/>
              <a:t>readInt</a:t>
            </a:r>
            <a:r>
              <a:rPr lang="en-US" altLang="ko-KR" dirty="0"/>
              <a:t>(), </a:t>
            </a:r>
            <a:r>
              <a:rPr lang="en-US" altLang="ko-KR" dirty="0" err="1"/>
              <a:t>readDouble</a:t>
            </a:r>
            <a:r>
              <a:rPr lang="en-US" altLang="ko-KR" dirty="0"/>
              <a:t>()</a:t>
            </a:r>
            <a:r>
              <a:rPr lang="ko-KR" altLang="en-US" dirty="0"/>
              <a:t>과 같은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DataOutputStream</a:t>
            </a:r>
            <a:r>
              <a:rPr lang="en-US" altLang="ko-KR" dirty="0" smtClean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writeByte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v), </a:t>
            </a:r>
            <a:r>
              <a:rPr lang="en-US" altLang="ko-KR" dirty="0" err="1"/>
              <a:t>writeInt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v), </a:t>
            </a:r>
            <a:r>
              <a:rPr lang="en-US" altLang="ko-KR" dirty="0" err="1"/>
              <a:t>writeDouble</a:t>
            </a:r>
            <a:r>
              <a:rPr lang="en-US" altLang="ko-KR" dirty="0"/>
              <a:t>(double v)</a:t>
            </a:r>
            <a:r>
              <a:rPr lang="ko-KR" altLang="en-US" dirty="0"/>
              <a:t>와 같은 </a:t>
            </a:r>
            <a:r>
              <a:rPr lang="ko-KR" altLang="en-US" dirty="0" err="1"/>
              <a:t>메소드들을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92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import</a:t>
            </a:r>
            <a:r>
              <a:rPr lang="en-US" altLang="ko-KR" sz="1600"/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class</a:t>
            </a:r>
            <a:r>
              <a:rPr lang="en-US" altLang="ko-KR" sz="1600"/>
              <a:t> DataStreamTest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</a:t>
            </a:r>
            <a:r>
              <a:rPr lang="en-US" altLang="ko-KR" sz="1600" b="1">
                <a:solidFill>
                  <a:srgbClr val="7F0055"/>
                </a:solidFill>
              </a:rPr>
              <a:t>public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static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7F0055"/>
                </a:solidFill>
              </a:rPr>
              <a:t>void</a:t>
            </a:r>
            <a:r>
              <a:rPr lang="en-US" altLang="ko-KR" sz="1600"/>
              <a:t> main(String[] args) </a:t>
            </a:r>
            <a:r>
              <a:rPr lang="en-US" altLang="ko-KR" sz="1600" b="1">
                <a:solidFill>
                  <a:srgbClr val="7F0055"/>
                </a:solidFill>
              </a:rPr>
              <a:t>throws</a:t>
            </a:r>
            <a:r>
              <a:rPr lang="en-US" altLang="ko-KR" sz="1600"/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DataInputStream in 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DataOutputStream out 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</a:t>
            </a:r>
            <a:r>
              <a:rPr lang="en-US" altLang="ko-KR" sz="1600" b="1">
                <a:solidFill>
                  <a:srgbClr val="7F0055"/>
                </a:solidFill>
              </a:rPr>
              <a:t>try</a:t>
            </a:r>
            <a:r>
              <a:rPr lang="en-US" altLang="ko-KR" sz="1600"/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int</a:t>
            </a:r>
            <a:r>
              <a:rPr lang="en-US" altLang="ko-KR" sz="1600"/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out =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DataOutputStream(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BufferedOutputStream(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           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FileOutputStream(</a:t>
            </a:r>
            <a:r>
              <a:rPr lang="en-US" altLang="ko-KR" sz="1600">
                <a:solidFill>
                  <a:srgbClr val="2A00FF"/>
                </a:solidFill>
              </a:rPr>
              <a:t>"data.bin"</a:t>
            </a:r>
            <a:r>
              <a:rPr lang="en-US" altLang="ko-KR" sz="160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out.writeDouble(3.14);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out.writeInt(100);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out.writeUTF(</a:t>
            </a:r>
            <a:r>
              <a:rPr lang="en-US" altLang="ko-KR" sz="1600">
                <a:solidFill>
                  <a:srgbClr val="2A00FF"/>
                </a:solidFill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자신의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생각을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바꾸지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못하는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사람은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결코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현실을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바꿀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수</a:t>
            </a:r>
            <a:r>
              <a:rPr lang="ko-KR" altLang="en-US" sz="1600">
                <a:solidFill>
                  <a:srgbClr val="2A00FF"/>
                </a:solidFill>
              </a:rPr>
              <a:t> </a:t>
            </a:r>
            <a:r>
              <a:rPr lang="ko-KR" altLang="en-US" sz="1600">
                <a:solidFill>
                  <a:srgbClr val="2A00FF"/>
                </a:solidFill>
                <a:latin typeface="굴림" charset="-127"/>
              </a:rPr>
              <a:t>없다</a:t>
            </a:r>
            <a:r>
              <a:rPr lang="en-US" altLang="ko-KR" sz="1600">
                <a:solidFill>
                  <a:srgbClr val="2A00FF"/>
                </a:solidFill>
              </a:rPr>
              <a:t>."</a:t>
            </a:r>
            <a:r>
              <a:rPr lang="en-US" altLang="ko-KR" sz="1600"/>
              <a:t>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in =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DataInputStream(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BufferedInputStream(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                                </a:t>
            </a:r>
            <a:r>
              <a:rPr lang="en-US" altLang="ko-KR" sz="1600" b="1">
                <a:solidFill>
                  <a:srgbClr val="7F0055"/>
                </a:solidFill>
              </a:rPr>
              <a:t>new</a:t>
            </a:r>
            <a:r>
              <a:rPr lang="en-US" altLang="ko-KR" sz="1600"/>
              <a:t> FileInputStream(</a:t>
            </a:r>
            <a:r>
              <a:rPr lang="en-US" altLang="ko-KR" sz="1600">
                <a:solidFill>
                  <a:srgbClr val="2A00FF"/>
                </a:solidFill>
              </a:rPr>
              <a:t>"data.bin"</a:t>
            </a:r>
            <a:r>
              <a:rPr lang="en-US" altLang="ko-KR" sz="1600"/>
              <a:t>)));</a:t>
            </a:r>
          </a:p>
          <a:p>
            <a:pPr>
              <a:buFont typeface="Symbol" pitchFamily="18" charset="2"/>
              <a:buNone/>
            </a:pPr>
            <a:r>
              <a:rPr lang="en-US" altLang="ko-KR" sz="1600"/>
              <a:t> </a:t>
            </a:r>
          </a:p>
        </p:txBody>
      </p:sp>
      <p:sp>
        <p:nvSpPr>
          <p:cNvPr id="19097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09774" name="Line 14"/>
          <p:cNvSpPr>
            <a:spLocks noChangeShapeType="1"/>
          </p:cNvSpPr>
          <p:nvPr/>
        </p:nvSpPr>
        <p:spPr bwMode="auto">
          <a:xfrm>
            <a:off x="2068513" y="3694113"/>
            <a:ext cx="5422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09775" name="Line 15"/>
          <p:cNvSpPr>
            <a:spLocks noChangeShapeType="1"/>
          </p:cNvSpPr>
          <p:nvPr/>
        </p:nvSpPr>
        <p:spPr bwMode="auto">
          <a:xfrm>
            <a:off x="1979613" y="5688013"/>
            <a:ext cx="50085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4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		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.println(in.readDouble());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.println(in.readInt());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System.</a:t>
            </a:r>
            <a:r>
              <a:rPr lang="en-US" altLang="ko-KR" sz="1600" i="1">
                <a:solidFill>
                  <a:srgbClr val="0000C0"/>
                </a:solidFill>
              </a:rPr>
              <a:t>out</a:t>
            </a:r>
            <a:r>
              <a:rPr lang="en-US" altLang="ko-KR" sz="1600"/>
              <a:t>.println(in.readUTF());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} </a:t>
            </a:r>
            <a:r>
              <a:rPr lang="en-US" altLang="ko-KR" sz="1600" b="1">
                <a:solidFill>
                  <a:srgbClr val="7F0055"/>
                </a:solidFill>
              </a:rPr>
              <a:t>finally</a:t>
            </a:r>
            <a:r>
              <a:rPr lang="en-US" altLang="ko-KR" sz="1600"/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(in !=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</a:t>
            </a:r>
            <a:r>
              <a:rPr lang="en-US" altLang="ko-KR" sz="1600" b="1">
                <a:solidFill>
                  <a:srgbClr val="7F0055"/>
                </a:solidFill>
              </a:rPr>
              <a:t>if</a:t>
            </a:r>
            <a:r>
              <a:rPr lang="en-US" altLang="ko-KR" sz="1600"/>
              <a:t> (out != </a:t>
            </a:r>
            <a:r>
              <a:rPr lang="en-US" altLang="ko-KR" sz="1600" b="1">
                <a:solidFill>
                  <a:srgbClr val="7F0055"/>
                </a:solidFill>
              </a:rPr>
              <a:t>null</a:t>
            </a:r>
            <a:r>
              <a:rPr lang="en-US" altLang="ko-KR" sz="1600"/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/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3.14</a:t>
            </a:r>
          </a:p>
          <a:p>
            <a:r>
              <a:rPr kumimoji="1" lang="en-US" altLang="ko-KR" sz="1600">
                <a:latin typeface="Trebuchet MS" pitchFamily="34" charset="0"/>
                <a:ea typeface="굴림" charset="-127"/>
              </a:rPr>
              <a:t>100</a:t>
            </a:r>
          </a:p>
          <a:p>
            <a:r>
              <a:rPr kumimoji="1" lang="ko-KR" altLang="en-US" sz="1600">
                <a:latin typeface="Trebuchet MS" pitchFamily="34" charset="0"/>
                <a:ea typeface="굴림" charset="-127"/>
              </a:rPr>
              <a:t>자신의 생각을 바꾸지 못하는 사람은 결코 현실을 바꿀 수 없다</a:t>
            </a:r>
            <a:r>
              <a:rPr kumimoji="1" lang="en-US" altLang="ko-KR" sz="1600">
                <a:latin typeface="Trebuchet MS" pitchFamily="34" charset="0"/>
                <a:ea typeface="굴림" charset="-127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8" y="48627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 err="1"/>
              <a:t>ZipInputStream</a:t>
            </a:r>
            <a:r>
              <a:rPr lang="ko-KR" altLang="en-US" dirty="0"/>
              <a:t>을 이용하여서 </a:t>
            </a:r>
            <a:r>
              <a:rPr lang="en-US" altLang="ko-KR" dirty="0"/>
              <a:t>ZIP </a:t>
            </a:r>
            <a:r>
              <a:rPr lang="ko-KR" altLang="en-US" dirty="0"/>
              <a:t>파일을 읽을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 파일 풀기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46" y="2578212"/>
            <a:ext cx="6770295" cy="370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6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87240"/>
            <a:ext cx="8074025" cy="401813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 err="1">
                <a:latin typeface="+mn-lt"/>
              </a:rPr>
              <a:t>publ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 fin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FileInputStream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test.zip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 zin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ZipInputStream</a:t>
            </a:r>
            <a:r>
              <a:rPr lang="en-US" altLang="ko-KR" sz="1600" dirty="0">
                <a:latin typeface="+mn-lt"/>
              </a:rPr>
              <a:t>(fin);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ZipEntry</a:t>
            </a:r>
            <a:r>
              <a:rPr lang="en-US" altLang="ko-KR" sz="1600" dirty="0">
                <a:latin typeface="+mn-lt"/>
              </a:rPr>
              <a:t> entry 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((entry = </a:t>
            </a:r>
            <a:r>
              <a:rPr lang="en-US" altLang="ko-KR" sz="1600" dirty="0" err="1">
                <a:latin typeface="+mn-lt"/>
              </a:rPr>
              <a:t>zin.getNextEntry</a:t>
            </a:r>
            <a:r>
              <a:rPr lang="en-US" altLang="ko-KR" sz="1600" dirty="0">
                <a:latin typeface="+mn-lt"/>
              </a:rPr>
              <a:t>()) != </a:t>
            </a:r>
            <a:r>
              <a:rPr lang="en-US" altLang="ko-KR" sz="1600" b="1" dirty="0"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압축 해제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fout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FileOutputStream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entry.getName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(); c != -1; c = </a:t>
            </a:r>
            <a:r>
              <a:rPr lang="en-US" altLang="ko-KR" sz="1600" dirty="0" err="1">
                <a:latin typeface="+mn-lt"/>
              </a:rPr>
              <a:t>zin.read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fout.write</a:t>
            </a:r>
            <a:r>
              <a:rPr lang="en-US" altLang="ko-KR" sz="1600" dirty="0">
                <a:latin typeface="+mn-lt"/>
              </a:rPr>
              <a:t>(c);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zin.closeEntry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fout.close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zin.close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280150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600" dirty="0"/>
              <a:t>압축 해제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eclipse.ini</a:t>
            </a:r>
            <a:endParaRPr lang="en-US" altLang="ko-KR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7537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ObjectInputStream</a:t>
            </a:r>
            <a:r>
              <a:rPr lang="ko-KR" altLang="en-US" sz="2400"/>
              <a:t>과 </a:t>
            </a:r>
            <a:r>
              <a:rPr lang="en-US" altLang="ko-KR" sz="2400"/>
              <a:t>ObjectOutputStream</a:t>
            </a:r>
            <a:endParaRPr lang="ko-KR" altLang="en-US" sz="2400"/>
          </a:p>
        </p:txBody>
      </p:sp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468" y="1900956"/>
            <a:ext cx="8229600" cy="4526280"/>
          </a:xfrm>
        </p:spPr>
        <p:txBody>
          <a:bodyPr/>
          <a:lstStyle/>
          <a:p>
            <a:r>
              <a:rPr lang="ko-KR" altLang="en-US"/>
              <a:t>직렬화</a:t>
            </a:r>
            <a:r>
              <a:rPr lang="en-US" altLang="ko-KR"/>
              <a:t>(serialization): </a:t>
            </a:r>
            <a:endParaRPr lang="ko-KR" altLang="en-US"/>
          </a:p>
          <a:p>
            <a:pPr lvl="1"/>
            <a:r>
              <a:rPr lang="ko-KR" altLang="en-US"/>
              <a:t>객체가 가진 데이터들을 순차적인 데이터로 변환하는 것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69" y="3181161"/>
            <a:ext cx="7941964" cy="25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6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8" y="2519127"/>
            <a:ext cx="5812607" cy="39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스트림</a:t>
            </a:r>
            <a:r>
              <a:rPr lang="en-US" altLang="ko-KR" sz="3600"/>
              <a:t>(stream)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스트림</a:t>
            </a:r>
            <a:r>
              <a:rPr lang="en-US" altLang="ko-KR"/>
              <a:t>(stream)</a:t>
            </a:r>
            <a:r>
              <a:rPr lang="ko-KR" altLang="en-US"/>
              <a:t>은 “순서가 있는 데이터의 연속적인 흐름”이다</a:t>
            </a:r>
            <a:r>
              <a:rPr lang="en-US" altLang="ko-KR"/>
              <a:t>. </a:t>
            </a:r>
          </a:p>
          <a:p>
            <a:r>
              <a:rPr lang="ko-KR" altLang="en-US"/>
              <a:t>스트림은 입출력을 물의 흐름처럼 간주하는 것이다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7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java.io.*;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import</a:t>
            </a:r>
            <a:r>
              <a:rPr lang="en-US" altLang="ko-KR" sz="1600">
                <a:latin typeface="+mj-ea"/>
                <a:ea typeface="+mj-ea"/>
              </a:rPr>
              <a:t> java.util.Date;</a:t>
            </a:r>
          </a:p>
          <a:p>
            <a:pPr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class</a:t>
            </a:r>
            <a:r>
              <a:rPr lang="en-US" altLang="ko-KR" sz="1600">
                <a:latin typeface="+mj-ea"/>
                <a:ea typeface="+mj-ea"/>
              </a:rPr>
              <a:t> ObjectStreamTest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public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static</a:t>
            </a:r>
            <a:r>
              <a:rPr lang="en-US" altLang="ko-KR" sz="1600">
                <a:latin typeface="+mj-ea"/>
                <a:ea typeface="+mj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void</a:t>
            </a:r>
            <a:r>
              <a:rPr lang="en-US" altLang="ko-KR" sz="1600">
                <a:latin typeface="+mj-ea"/>
                <a:ea typeface="+mj-ea"/>
              </a:rPr>
              <a:t> main(String[] args)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throws</a:t>
            </a:r>
            <a:r>
              <a:rPr lang="en-US" altLang="ko-KR" sz="1600">
                <a:latin typeface="+mj-ea"/>
                <a:ea typeface="+mj-ea"/>
              </a:rPr>
              <a:t> IOException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ObjectInputStream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ObjectOutputStream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null</a:t>
            </a:r>
            <a:r>
              <a:rPr lang="en-US" altLang="ko-KR" sz="1600">
                <a:latin typeface="+mj-ea"/>
                <a:ea typeface="+mj-ea"/>
              </a:rPr>
              <a:t>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try</a:t>
            </a:r>
            <a:r>
              <a:rPr lang="en-US" altLang="ko-KR" sz="1600">
                <a:latin typeface="+mj-ea"/>
                <a:ea typeface="+mj-ea"/>
              </a:rPr>
              <a:t> {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int</a:t>
            </a:r>
            <a:r>
              <a:rPr lang="en-US" altLang="ko-KR" sz="1600">
                <a:latin typeface="+mj-ea"/>
                <a:ea typeface="+mj-ea"/>
              </a:rPr>
              <a:t> c;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ObjectOutputStream(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FileOutputStream(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out.writeObject(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Date());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out.flush();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in = 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ObjectInputStream(</a:t>
            </a:r>
            <a:r>
              <a:rPr lang="en-US" altLang="ko-KR" sz="1600" b="1">
                <a:solidFill>
                  <a:srgbClr val="7F0055"/>
                </a:solidFill>
                <a:latin typeface="+mj-ea"/>
                <a:ea typeface="+mj-ea"/>
              </a:rPr>
              <a:t>new</a:t>
            </a:r>
            <a:r>
              <a:rPr lang="en-US" altLang="ko-KR" sz="1600">
                <a:latin typeface="+mj-ea"/>
                <a:ea typeface="+mj-ea"/>
              </a:rPr>
              <a:t> FileInputStream(</a:t>
            </a:r>
            <a:r>
              <a:rPr lang="en-US" altLang="ko-KR" sz="1600">
                <a:solidFill>
                  <a:srgbClr val="2A00FF"/>
                </a:solidFill>
                <a:latin typeface="+mj-ea"/>
                <a:ea typeface="+mj-ea"/>
              </a:rPr>
              <a:t>"object.dat"</a:t>
            </a:r>
            <a:r>
              <a:rPr lang="en-US" altLang="ko-KR" sz="1600">
                <a:latin typeface="+mj-ea"/>
                <a:ea typeface="+mj-ea"/>
              </a:rPr>
              <a:t>));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Date d = (Date) in.readObject();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                   System.</a:t>
            </a:r>
            <a:r>
              <a:rPr lang="en-US" altLang="ko-KR" sz="1600" i="1">
                <a:solidFill>
                  <a:srgbClr val="0000C0"/>
                </a:solidFill>
                <a:latin typeface="+mj-ea"/>
                <a:ea typeface="+mj-ea"/>
              </a:rPr>
              <a:t>out</a:t>
            </a:r>
            <a:r>
              <a:rPr lang="en-US" altLang="ko-KR" sz="1600">
                <a:latin typeface="+mj-ea"/>
                <a:ea typeface="+mj-ea"/>
              </a:rPr>
              <a:t>.println(d);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+mj-ea"/>
                <a:ea typeface="+mj-ea"/>
              </a:rPr>
              <a:t> 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2845" name="Line 13"/>
          <p:cNvSpPr>
            <a:spLocks noChangeShapeType="1"/>
          </p:cNvSpPr>
          <p:nvPr/>
        </p:nvSpPr>
        <p:spPr bwMode="auto">
          <a:xfrm>
            <a:off x="1989138" y="4275138"/>
            <a:ext cx="2800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12846" name="AutoShape 14"/>
          <p:cNvSpPr>
            <a:spLocks/>
          </p:cNvSpPr>
          <p:nvPr/>
        </p:nvSpPr>
        <p:spPr bwMode="auto">
          <a:xfrm>
            <a:off x="7027863" y="2817813"/>
            <a:ext cx="1554162" cy="698500"/>
          </a:xfrm>
          <a:prstGeom prst="accentBorderCallout2">
            <a:avLst>
              <a:gd name="adj1" fmla="val 16366"/>
              <a:gd name="adj2" fmla="val -4903"/>
              <a:gd name="adj3" fmla="val 16366"/>
              <a:gd name="adj4" fmla="val -91931"/>
              <a:gd name="adj5" fmla="val 179546"/>
              <a:gd name="adj6" fmla="val -182329"/>
            </a:avLst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ea typeface="굴림" charset="-127"/>
              </a:rPr>
              <a:t>객체를 직렬화하여서 쓴다</a:t>
            </a:r>
            <a:r>
              <a:rPr lang="en-US" altLang="ko-KR" sz="140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5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43376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	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catch</a:t>
            </a:r>
            <a:r>
              <a:rPr lang="en-US" altLang="ko-KR" sz="1600">
                <a:latin typeface="+mn-lt"/>
              </a:rPr>
              <a:t> (ClassNotFoundException e)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en-US" altLang="ko-KR" sz="160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}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finally</a:t>
            </a:r>
            <a:r>
              <a:rPr lang="en-US" altLang="ko-KR" sz="160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>
                <a:latin typeface="+mn-lt"/>
              </a:rPr>
              <a:t> (in !=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       in.close();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if</a:t>
            </a:r>
            <a:r>
              <a:rPr lang="en-US" altLang="ko-KR" sz="1600">
                <a:latin typeface="+mn-lt"/>
              </a:rPr>
              <a:t> (out !=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>
                <a:latin typeface="+mn-lt"/>
              </a:rPr>
              <a:t>)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       out.close();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647700" y="4905375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/>
              <a:t>Mon Jul 13 13:39:47 </a:t>
            </a:r>
            <a:r>
              <a:rPr lang="en-US" altLang="ko-KR" sz="1600" dirty="0" err="1"/>
              <a:t>KST</a:t>
            </a:r>
            <a:r>
              <a:rPr lang="en-US" altLang="ko-KR" sz="1600" dirty="0"/>
              <a:t> 2015</a:t>
            </a:r>
            <a:endParaRPr kumimoji="1" lang="en-US" altLang="ko-KR" sz="1600" dirty="0">
              <a:latin typeface="Trebuchet MS" pitchFamily="34" charset="0"/>
              <a:ea typeface="굴림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8" y="486276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2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 </a:t>
            </a:r>
            <a:r>
              <a:rPr lang="ko-KR" altLang="en-US" dirty="0"/>
              <a:t>클래스는 경로를 나타내는 클래스로서 “</a:t>
            </a:r>
            <a:r>
              <a:rPr lang="en-US" altLang="ko-KR" dirty="0"/>
              <a:t>/home/work”</a:t>
            </a:r>
            <a:r>
              <a:rPr lang="ko-KR" altLang="en-US" dirty="0"/>
              <a:t>와 같은 경로를 받아서 </a:t>
            </a:r>
            <a:r>
              <a:rPr lang="ko-KR" altLang="en-US" dirty="0" smtClean="0"/>
              <a:t>객체를 </a:t>
            </a:r>
            <a:r>
              <a:rPr lang="ko-KR" altLang="en-US" dirty="0"/>
              <a:t>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Path </a:t>
            </a:r>
            <a:r>
              <a:rPr lang="en-US" altLang="ko-KR" dirty="0" err="1"/>
              <a:t>workDirectory</a:t>
            </a:r>
            <a:r>
              <a:rPr lang="en-US" altLang="ko-KR" dirty="0"/>
              <a:t> = </a:t>
            </a:r>
            <a:r>
              <a:rPr lang="en-US" altLang="ko-KR" dirty="0" err="1"/>
              <a:t>Paths.get</a:t>
            </a:r>
            <a:r>
              <a:rPr lang="en-US" altLang="ko-KR" dirty="0"/>
              <a:t>("C:\home\work</a:t>
            </a:r>
            <a:r>
              <a:rPr lang="en-US" altLang="ko-KR" dirty="0" smtClean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File </a:t>
            </a:r>
            <a:r>
              <a:rPr lang="ko-KR" altLang="en-US" dirty="0"/>
              <a:t>객체는 파일이 아닌 파일 이름을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File </a:t>
            </a:r>
            <a:r>
              <a:rPr lang="en-US" altLang="ko-KR" dirty="0"/>
              <a:t>file = </a:t>
            </a:r>
            <a:r>
              <a:rPr lang="en-US" altLang="ko-KR" b="1" dirty="0"/>
              <a:t>new </a:t>
            </a:r>
            <a:r>
              <a:rPr lang="en-US" altLang="ko-KR" dirty="0"/>
              <a:t>File("</a:t>
            </a:r>
            <a:r>
              <a:rPr lang="en-US" altLang="ko-KR" dirty="0" err="1"/>
              <a:t>data.txt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정보를 얻으려면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69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clas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FileTest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name = "c:/eclipse";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dir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String[]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dir.list</a:t>
            </a:r>
            <a:r>
              <a:rPr lang="en-US" altLang="ko-KR" sz="1600" dirty="0">
                <a:latin typeface="+mn-lt"/>
              </a:rPr>
              <a:t>(); // </a:t>
            </a:r>
            <a:r>
              <a:rPr lang="ko-KR" altLang="en-US" sz="1600" dirty="0">
                <a:latin typeface="+mn-lt"/>
              </a:rPr>
              <a:t>현재 </a:t>
            </a:r>
            <a:r>
              <a:rPr lang="ko-KR" altLang="en-US" sz="1600" dirty="0" err="1">
                <a:latin typeface="+mn-lt"/>
              </a:rPr>
              <a:t>디렉토리의</a:t>
            </a:r>
            <a:r>
              <a:rPr lang="ko-KR" altLang="en-US" sz="1600" dirty="0">
                <a:latin typeface="+mn-lt"/>
              </a:rPr>
              <a:t> 전체 파일 리스트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(String s : </a:t>
            </a:r>
            <a:r>
              <a:rPr lang="en-US" altLang="ko-KR" sz="1600" dirty="0" err="1">
                <a:latin typeface="+mn-lt"/>
              </a:rPr>
              <a:t>fileNames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File f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File(name + "/" + s); // </a:t>
            </a:r>
            <a:r>
              <a:rPr lang="ko-KR" altLang="en-US" sz="1600" dirty="0">
                <a:latin typeface="+mn-lt"/>
              </a:rPr>
              <a:t>절대 경로로 이름을 주어야 함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이름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f.getName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부모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f.getParent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절대경로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f.getAbsolutePath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정규경로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f.getCanonicalPath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 err="1">
                <a:latin typeface="+mn-lt"/>
              </a:rPr>
              <a:t>디렉토리</a:t>
            </a:r>
            <a:r>
              <a:rPr lang="ko-KR" altLang="en-US" sz="1600" dirty="0">
                <a:latin typeface="+mn-lt"/>
              </a:rPr>
              <a:t>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f.isDirectory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파일 여부</a:t>
            </a:r>
            <a:r>
              <a:rPr lang="en-US" altLang="ko-KR" sz="1600" dirty="0">
                <a:latin typeface="+mn-lt"/>
              </a:rPr>
              <a:t>:"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</a:t>
            </a:r>
            <a:r>
              <a:rPr lang="en-US" altLang="ko-KR" sz="1600" dirty="0" err="1">
                <a:latin typeface="+mn-lt"/>
              </a:rPr>
              <a:t>f.isFile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("===============================");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0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38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3869" name="_x32171984"/>
          <p:cNvSpPr>
            <a:spLocks noChangeArrowheads="1"/>
          </p:cNvSpPr>
          <p:nvPr/>
        </p:nvSpPr>
        <p:spPr bwMode="auto">
          <a:xfrm>
            <a:off x="647700" y="1973655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===============================</a:t>
            </a:r>
            <a:endParaRPr lang="ko-KR" altLang="en-US" sz="1600" dirty="0"/>
          </a:p>
          <a:p>
            <a:pPr latinLnBrk="1"/>
            <a:r>
              <a:rPr lang="ko-KR" altLang="en-US" sz="1600" dirty="0"/>
              <a:t>이름</a:t>
            </a:r>
            <a:r>
              <a:rPr lang="en-US" altLang="ko-KR" sz="1600" dirty="0"/>
              <a:t>: 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부모</a:t>
            </a:r>
            <a:r>
              <a:rPr lang="en-US" altLang="ko-KR" sz="1600" dirty="0"/>
              <a:t>: c:\eclipse</a:t>
            </a:r>
          </a:p>
          <a:p>
            <a:pPr latinLnBrk="1"/>
            <a:r>
              <a:rPr lang="ko-KR" altLang="en-US" sz="1600" dirty="0" err="1"/>
              <a:t>절대경로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정규경로</a:t>
            </a:r>
            <a:r>
              <a:rPr lang="en-US" altLang="ko-KR" sz="1600" dirty="0"/>
              <a:t>: C:\eclipse\.</a:t>
            </a:r>
            <a:r>
              <a:rPr lang="en-US" altLang="ko-KR" sz="1600" dirty="0" err="1"/>
              <a:t>eclipseproduct</a:t>
            </a:r>
            <a:endParaRPr lang="en-US" altLang="ko-KR" sz="1600" dirty="0"/>
          </a:p>
          <a:p>
            <a:pPr latinLnBrk="1"/>
            <a:r>
              <a:rPr lang="ko-KR" altLang="en-US" sz="1600" dirty="0" err="1"/>
              <a:t>디렉토리</a:t>
            </a:r>
            <a:r>
              <a:rPr lang="ko-KR" altLang="en-US" sz="1600" dirty="0"/>
              <a:t> 여부</a:t>
            </a:r>
            <a:r>
              <a:rPr lang="en-US" altLang="ko-KR" sz="1600" dirty="0"/>
              <a:t>:false</a:t>
            </a:r>
          </a:p>
          <a:p>
            <a:pPr latinLnBrk="1"/>
            <a:r>
              <a:rPr lang="ko-KR" altLang="en-US" sz="1600" dirty="0"/>
              <a:t>파일 여부</a:t>
            </a:r>
            <a:r>
              <a:rPr lang="en-US" altLang="ko-KR" sz="1600" dirty="0"/>
              <a:t>:true</a:t>
            </a:r>
          </a:p>
          <a:p>
            <a:pPr latinLnBrk="1"/>
            <a:r>
              <a:rPr lang="en-US" altLang="ko-KR" sz="1600" dirty="0"/>
              <a:t>===============================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48" y="197365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파일에서 픽셀 값을 읽어서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이미지로 변환한 후에 저장하여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5354"/>
            <a:ext cx="8780318" cy="130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59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err="1">
                <a:latin typeface="+mn-lt"/>
              </a:rPr>
              <a:t>BufferedImage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width;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height;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test.jpg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read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width = </a:t>
            </a:r>
            <a:r>
              <a:rPr lang="en-US" altLang="ko-KR" sz="1600" dirty="0" err="1">
                <a:latin typeface="+mn-lt"/>
              </a:rPr>
              <a:t>myImage.getWidth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height = </a:t>
            </a:r>
            <a:r>
              <a:rPr lang="en-US" altLang="ko-KR" sz="1600" dirty="0" err="1">
                <a:latin typeface="+mn-lt"/>
              </a:rPr>
              <a:t>myImage.getHeight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y = 0; y &lt; height; y++)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x = 0; x &lt; width; x++) {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c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</a:t>
            </a:r>
            <a:r>
              <a:rPr lang="en-US" altLang="ko-KR" sz="1600" dirty="0" err="1">
                <a:latin typeface="+mn-lt"/>
              </a:rPr>
              <a:t>myImage.getRGB</a:t>
            </a:r>
            <a:r>
              <a:rPr lang="en-US" altLang="ko-KR" sz="1600" dirty="0">
                <a:latin typeface="+mn-lt"/>
              </a:rPr>
              <a:t>(x, y));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red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c.getRed</a:t>
            </a:r>
            <a:r>
              <a:rPr lang="en-US" altLang="ko-KR" sz="1600" dirty="0">
                <a:latin typeface="+mn-lt"/>
              </a:rPr>
              <a:t>() * 0.299);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green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c.getGreen</a:t>
            </a:r>
            <a:r>
              <a:rPr lang="en-US" altLang="ko-KR" sz="1600" dirty="0">
                <a:latin typeface="+mn-lt"/>
              </a:rPr>
              <a:t>() * 0.587);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blue = (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) (</a:t>
            </a:r>
            <a:r>
              <a:rPr lang="en-US" altLang="ko-KR" sz="1600" dirty="0" err="1">
                <a:latin typeface="+mn-lt"/>
              </a:rPr>
              <a:t>c.getBlue</a:t>
            </a:r>
            <a:r>
              <a:rPr lang="en-US" altLang="ko-KR" sz="1600" dirty="0">
                <a:latin typeface="+mn-lt"/>
              </a:rPr>
              <a:t>() * 0.114);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Color gray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Color(red + green + blue, red + green + blue, red + green + blue);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myImage.setRGB</a:t>
            </a:r>
            <a:r>
              <a:rPr lang="en-US" altLang="ko-KR" sz="1600" dirty="0">
                <a:latin typeface="+mn-lt"/>
              </a:rPr>
              <a:t>(x, y, </a:t>
            </a:r>
            <a:r>
              <a:rPr lang="en-US" altLang="ko-KR" sz="1600" dirty="0" err="1">
                <a:latin typeface="+mn-lt"/>
              </a:rPr>
              <a:t>gray.getRGB</a:t>
            </a:r>
            <a:r>
              <a:rPr lang="en-US" altLang="ko-KR" sz="16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File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File("</a:t>
            </a:r>
            <a:r>
              <a:rPr lang="en-US" altLang="ko-KR" sz="1600" dirty="0" err="1">
                <a:latin typeface="+mn-lt"/>
              </a:rPr>
              <a:t>gray.jpg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try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ImageIO.</a:t>
            </a:r>
            <a:r>
              <a:rPr lang="en-US" altLang="ko-KR" sz="1600" i="1" dirty="0" err="1">
                <a:latin typeface="+mn-lt"/>
              </a:rPr>
              <a:t>write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myImage</a:t>
            </a:r>
            <a:r>
              <a:rPr lang="en-US" altLang="ko-KR" sz="1600" dirty="0">
                <a:latin typeface="+mn-lt"/>
              </a:rPr>
              <a:t>, "jpg", </a:t>
            </a:r>
            <a:r>
              <a:rPr lang="en-US" altLang="ko-KR" sz="1600" dirty="0" err="1">
                <a:latin typeface="+mn-lt"/>
              </a:rPr>
              <a:t>ofile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 </a:t>
            </a:r>
            <a:r>
              <a:rPr lang="en-US" altLang="ko-KR" sz="1600" b="1" dirty="0">
                <a:latin typeface="+mn-lt"/>
              </a:rPr>
              <a:t>catch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e.printStackTrace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[])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u="sng" dirty="0" err="1">
                <a:latin typeface="+mn-lt"/>
              </a:rPr>
              <a:t>obj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RGB2Gray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3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임의 접근 파일</a:t>
            </a:r>
          </a:p>
        </p:txBody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임의 접근 파일은 파일에 비순차적인 접근을 가능하게 한다</a:t>
            </a:r>
            <a:r>
              <a:rPr lang="en-US" altLang="ko-KR"/>
              <a:t>.</a:t>
            </a:r>
          </a:p>
          <a:p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new</a:t>
            </a:r>
            <a:r>
              <a:rPr lang="en-US" altLang="ko-KR"/>
              <a:t> RandomAccessFile("all.zip", "r");</a:t>
            </a:r>
            <a:endParaRPr lang="ko-KR" altLang="en-US"/>
          </a:p>
        </p:txBody>
      </p:sp>
      <p:pic>
        <p:nvPicPr>
          <p:cNvPr id="192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7" y="2773252"/>
            <a:ext cx="772318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" y="4768535"/>
            <a:ext cx="8554770" cy="17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89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로마의 유명한 정치가였던 </a:t>
            </a:r>
            <a:r>
              <a:rPr lang="ko-KR" altLang="en-US" dirty="0" err="1"/>
              <a:t>쥴리어스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(Julius </a:t>
            </a:r>
            <a:r>
              <a:rPr lang="en-US" altLang="ko-KR" dirty="0" err="1" smtClean="0"/>
              <a:t>Caesar,100</a:t>
            </a:r>
            <a:r>
              <a:rPr lang="en-US" altLang="ko-KR" dirty="0" smtClean="0"/>
              <a:t>-44 </a:t>
            </a:r>
            <a:r>
              <a:rPr lang="en-US" altLang="ko-KR" dirty="0"/>
              <a:t>B.C.)</a:t>
            </a:r>
            <a:r>
              <a:rPr lang="ko-KR" altLang="en-US" dirty="0"/>
              <a:t>는 친지들에게 비밀리에 편지를 보내고자 할 때 다른 사람들이 </a:t>
            </a:r>
            <a:r>
              <a:rPr lang="ko-KR" altLang="en-US" dirty="0" smtClean="0"/>
              <a:t>알아보지 못하도록 </a:t>
            </a:r>
            <a:r>
              <a:rPr lang="ko-KR" altLang="en-US" dirty="0"/>
              <a:t>문자들을 다른 문자들로 치환하였다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시저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암호 작성하기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5" y="3263085"/>
            <a:ext cx="8889134" cy="8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4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스트림의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분류</a:t>
            </a:r>
            <a:endParaRPr lang="en-US" altLang="ko-KR" sz="3600" dirty="0"/>
          </a:p>
        </p:txBody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입출력의 단위에 따라서 분류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29688"/>
            <a:ext cx="7562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88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CaesarCipher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FileReader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input.txt</a:t>
            </a:r>
            <a:r>
              <a:rPr lang="en-US" altLang="ko-KR" sz="16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BufferedReader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fr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String plaintext = </a:t>
            </a:r>
            <a:r>
              <a:rPr lang="en-US" altLang="ko-KR" sz="1600" dirty="0" err="1">
                <a:latin typeface="+mn-lt"/>
              </a:rPr>
              <a:t>br.readLine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decode</a:t>
            </a:r>
            <a:r>
              <a:rPr lang="en-US" altLang="ko-KR" sz="16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CaesarCipher.</a:t>
            </a:r>
            <a:r>
              <a:rPr lang="en-US" altLang="ko-KR" sz="1600" i="1" dirty="0" err="1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(plaintext, 3), 3));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fr.close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// </a:t>
            </a:r>
            <a:r>
              <a:rPr lang="ko-KR" altLang="en-US" sz="1600" dirty="0">
                <a:latin typeface="+mn-lt"/>
              </a:rPr>
              <a:t>아래 코드는 </a:t>
            </a:r>
            <a:r>
              <a:rPr lang="en-US" altLang="ko-KR" sz="1600" u="sng" dirty="0">
                <a:latin typeface="+mn-lt"/>
                <a:hlinkClick r:id="rId2"/>
              </a:rPr>
              <a:t>http://</a:t>
            </a:r>
            <a:r>
              <a:rPr lang="en-US" altLang="ko-KR" sz="1600" u="sng" dirty="0" err="1">
                <a:latin typeface="+mn-lt"/>
                <a:hlinkClick r:id="rId2"/>
              </a:rPr>
              <a:t>rosettacode.org</a:t>
            </a:r>
            <a:r>
              <a:rPr lang="en-US" altLang="ko-KR" sz="1600" u="sng" dirty="0">
                <a:latin typeface="+mn-lt"/>
                <a:hlinkClick r:id="rId2"/>
              </a:rPr>
              <a:t>/wiki/</a:t>
            </a:r>
            <a:r>
              <a:rPr lang="en-US" altLang="ko-KR" sz="1600" u="sng" dirty="0" err="1">
                <a:latin typeface="+mn-lt"/>
                <a:hlinkClick r:id="rId2"/>
              </a:rPr>
              <a:t>Caesar_cipher</a:t>
            </a:r>
            <a:r>
              <a:rPr lang="ko-KR" altLang="en-US" sz="1600" u="sng" dirty="0">
                <a:latin typeface="+mn-lt"/>
                <a:hlinkClick r:id="rId2"/>
              </a:rPr>
              <a:t>에서</a:t>
            </a:r>
            <a:r>
              <a:rPr lang="ko-KR" altLang="en-US" sz="1600" dirty="0">
                <a:latin typeface="+mn-lt"/>
              </a:rPr>
              <a:t> 가져왔습니다</a:t>
            </a:r>
            <a:r>
              <a:rPr lang="en-US" altLang="ko-KR" sz="1600" dirty="0">
                <a:latin typeface="+mn-lt"/>
              </a:rPr>
              <a:t>. 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decode(String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i="1" dirty="0">
                <a:latin typeface="+mn-lt"/>
              </a:rPr>
              <a:t>encode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26 - offset);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7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encode(String </a:t>
            </a:r>
            <a:r>
              <a:rPr lang="en-US" altLang="ko-KR" sz="1600" dirty="0" err="1">
                <a:latin typeface="+mn-lt"/>
              </a:rPr>
              <a:t>enc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offset)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offset = offset % 26 + 26;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 encoded = </a:t>
            </a:r>
            <a:r>
              <a:rPr lang="en-US" altLang="ko-KR" sz="1600" b="1" dirty="0"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StringBuilder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: </a:t>
            </a:r>
            <a:r>
              <a:rPr lang="en-US" altLang="ko-KR" sz="1600" dirty="0" err="1">
                <a:latin typeface="+mn-lt"/>
              </a:rPr>
              <a:t>enc.toCharArray</a:t>
            </a:r>
            <a:r>
              <a:rPr lang="en-US" altLang="ko-KR" sz="16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isLetter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Character.</a:t>
            </a:r>
            <a:r>
              <a:rPr lang="en-US" altLang="ko-KR" sz="1600" i="1" dirty="0" err="1">
                <a:latin typeface="+mn-lt"/>
              </a:rPr>
              <a:t>isUpperCase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((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) ('a' +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- 'a' + offset) % 26));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 </a:t>
            </a:r>
            <a:r>
              <a:rPr lang="en-US" altLang="ko-KR" sz="1600" b="1" dirty="0">
                <a:latin typeface="+mn-lt"/>
              </a:rPr>
              <a:t>else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encoded.append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encoded.toString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680448" y="1973654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 err="1">
                <a:latin typeface="+mn-lt"/>
                <a:ea typeface="+mj-ea"/>
              </a:rPr>
              <a:t>Wkh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odqjxdjh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ri</a:t>
            </a:r>
            <a:r>
              <a:rPr lang="en-US" altLang="ko-KR" sz="1600" dirty="0">
                <a:latin typeface="+mn-lt"/>
                <a:ea typeface="+mj-ea"/>
              </a:rPr>
              <a:t> </a:t>
            </a:r>
            <a:r>
              <a:rPr lang="en-US" altLang="ko-KR" sz="1600" dirty="0" err="1">
                <a:latin typeface="+mn-lt"/>
                <a:ea typeface="+mj-ea"/>
              </a:rPr>
              <a:t>wuxwk</a:t>
            </a:r>
            <a:r>
              <a:rPr lang="en-US" altLang="ko-KR" sz="1600" dirty="0">
                <a:latin typeface="+mn-lt"/>
                <a:ea typeface="+mj-ea"/>
              </a:rPr>
              <a:t> lv </a:t>
            </a:r>
            <a:r>
              <a:rPr lang="en-US" altLang="ko-KR" sz="1600" dirty="0" err="1">
                <a:latin typeface="+mn-lt"/>
                <a:ea typeface="+mj-ea"/>
              </a:rPr>
              <a:t>vlpsoh</a:t>
            </a:r>
            <a:r>
              <a:rPr lang="en-US" altLang="ko-KR" sz="1600" dirty="0">
                <a:latin typeface="+mn-lt"/>
                <a:ea typeface="+mj-ea"/>
              </a:rPr>
              <a:t>.</a:t>
            </a:r>
          </a:p>
          <a:p>
            <a:pPr latinLnBrk="1"/>
            <a:r>
              <a:rPr lang="en-US" altLang="ko-KR" sz="1600" dirty="0">
                <a:latin typeface="+mn-lt"/>
                <a:ea typeface="+mj-ea"/>
              </a:rPr>
              <a:t>The language of truth is simple.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65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</a:t>
            </a:r>
            <a:r>
              <a:rPr lang="ko-KR" altLang="en-US" dirty="0" smtClean="0"/>
              <a:t>하나씩 추측해서 </a:t>
            </a:r>
            <a:r>
              <a:rPr lang="ko-KR" altLang="en-US" dirty="0"/>
              <a:t>맞추는 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행맨</a:t>
            </a:r>
            <a:r>
              <a:rPr lang="ko-KR" altLang="en-US" dirty="0" smtClean="0"/>
              <a:t> 게임 작성하기</a:t>
            </a:r>
            <a:endParaRPr lang="ko-KR" altLang="en-US" dirty="0"/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680448" y="2734145"/>
            <a:ext cx="8104188" cy="372388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b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____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m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t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__m_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n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n_m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a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err="1">
                <a:latin typeface="+mn-lt"/>
              </a:rPr>
              <a:t>nam</a:t>
            </a:r>
            <a:r>
              <a:rPr lang="en-US" altLang="ko-KR" sz="1600" dirty="0">
                <a:latin typeface="+mn-lt"/>
              </a:rPr>
              <a:t>_</a:t>
            </a:r>
          </a:p>
          <a:p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e</a:t>
            </a:r>
          </a:p>
          <a:p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name</a:t>
            </a:r>
            <a:endParaRPr lang="en-US" altLang="ko-KR" sz="1600" dirty="0">
              <a:latin typeface="+mn-lt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145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4943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fontAlgn="base" latinLnBrk="0">
              <a:buNone/>
            </a:pPr>
            <a:r>
              <a:rPr lang="en-US" altLang="ko-KR" sz="1600" b="1" dirty="0"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Test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String 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b="1" dirty="0"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 err="1">
                <a:latin typeface="+mn-lt"/>
              </a:rPr>
              <a:t>boolean</a:t>
            </a:r>
            <a:r>
              <a:rPr lang="en-US" altLang="ko-KR" sz="1600" dirty="0">
                <a:latin typeface="+mn-lt"/>
              </a:rPr>
              <a:t> check(String s, </a:t>
            </a:r>
            <a:r>
              <a:rPr lang="en-US" altLang="ko-KR" sz="1600" dirty="0" err="1">
                <a:latin typeface="+mn-lt"/>
              </a:rPr>
              <a:t>StringBuffer</a:t>
            </a:r>
            <a:r>
              <a:rPr lang="en-US" altLang="ko-KR" sz="1600" dirty="0">
                <a:latin typeface="+mn-lt"/>
              </a:rPr>
              <a:t> a, </a:t>
            </a:r>
            <a:r>
              <a:rPr lang="en-US" altLang="ko-KR" sz="1600" b="1" dirty="0">
                <a:latin typeface="+mn-lt"/>
              </a:rPr>
              <a:t>char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==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dirty="0" err="1">
                <a:latin typeface="+mn-lt"/>
              </a:rPr>
              <a:t>a.setCharAt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for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= 0;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&lt; </a:t>
            </a:r>
            <a:r>
              <a:rPr lang="en-US" altLang="ko-KR" sz="1600" dirty="0" err="1">
                <a:latin typeface="+mn-lt"/>
              </a:rPr>
              <a:t>s.length</a:t>
            </a:r>
            <a:r>
              <a:rPr lang="en-US" altLang="ko-KR" sz="1600" dirty="0">
                <a:latin typeface="+mn-lt"/>
              </a:rPr>
              <a:t>();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dirty="0" err="1">
                <a:latin typeface="+mn-lt"/>
              </a:rPr>
              <a:t>s.charAt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 != </a:t>
            </a:r>
            <a:r>
              <a:rPr lang="en-US" altLang="ko-KR" sz="1600" dirty="0" err="1">
                <a:latin typeface="+mn-lt"/>
              </a:rPr>
              <a:t>a.charAt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false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return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2140"/>
            <a:ext cx="8074025" cy="591483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char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ch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Scanner </a:t>
            </a:r>
            <a:r>
              <a:rPr lang="en-US" altLang="ko-KR" sz="1400" u="sng" dirty="0" err="1">
                <a:latin typeface="+mn-lt"/>
                <a:ea typeface="+mj-ea"/>
              </a:rPr>
              <a:t>sc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Scanner(</a:t>
            </a:r>
            <a:r>
              <a:rPr lang="en-US" altLang="ko-KR" sz="1400" dirty="0" err="1">
                <a:latin typeface="+mn-lt"/>
                <a:ea typeface="+mj-ea"/>
              </a:rPr>
              <a:t>System.</a:t>
            </a:r>
            <a:r>
              <a:rPr lang="en-US" altLang="ko-KR" sz="1400" b="1" i="1" dirty="0" err="1">
                <a:latin typeface="+mn-lt"/>
                <a:ea typeface="+mj-ea"/>
              </a:rPr>
              <a:t>in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BufferedReader</a:t>
            </a:r>
            <a:r>
              <a:rPr lang="en-US" altLang="ko-KR" sz="1400" dirty="0">
                <a:latin typeface="+mn-lt"/>
                <a:ea typeface="+mj-ea"/>
              </a:rPr>
              <a:t> in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String[] words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String[100];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count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u="sng" dirty="0">
                <a:latin typeface="+mn-lt"/>
                <a:ea typeface="+mj-ea"/>
              </a:rPr>
              <a:t>in = 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BufferedReader</a:t>
            </a:r>
            <a:r>
              <a:rPr lang="en-US" altLang="ko-KR" sz="1400" u="sng" dirty="0">
                <a:latin typeface="+mn-lt"/>
                <a:ea typeface="+mj-ea"/>
              </a:rPr>
              <a:t>(</a:t>
            </a:r>
            <a:r>
              <a:rPr lang="en-US" altLang="ko-KR" sz="1400" b="1" u="sng" dirty="0">
                <a:latin typeface="+mn-lt"/>
                <a:ea typeface="+mj-ea"/>
              </a:rPr>
              <a:t>new</a:t>
            </a:r>
            <a:r>
              <a:rPr lang="en-US" altLang="ko-KR" sz="1400" u="sng" dirty="0">
                <a:latin typeface="+mn-lt"/>
                <a:ea typeface="+mj-ea"/>
              </a:rPr>
              <a:t> </a:t>
            </a:r>
            <a:r>
              <a:rPr lang="en-US" altLang="ko-KR" sz="1400" u="sng" dirty="0" err="1">
                <a:latin typeface="+mn-lt"/>
                <a:ea typeface="+mj-ea"/>
              </a:rPr>
              <a:t>FileReader</a:t>
            </a:r>
            <a:r>
              <a:rPr lang="en-US" altLang="ko-KR" sz="1400" u="sng" dirty="0">
                <a:latin typeface="+mn-lt"/>
                <a:ea typeface="+mj-ea"/>
              </a:rPr>
              <a:t>("</a:t>
            </a:r>
            <a:r>
              <a:rPr lang="en-US" altLang="ko-KR" sz="1400" u="sng" dirty="0" err="1">
                <a:latin typeface="+mn-lt"/>
                <a:ea typeface="+mj-ea"/>
              </a:rPr>
              <a:t>sample.txt</a:t>
            </a:r>
            <a:r>
              <a:rPr lang="en-US" altLang="ko-KR" sz="1400" u="sng" dirty="0">
                <a:latin typeface="+mn-lt"/>
                <a:ea typeface="+mj-ea"/>
              </a:rPr>
              <a:t>"))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100;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String s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(s ==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b="1" dirty="0">
                <a:latin typeface="+mn-lt"/>
                <a:ea typeface="+mj-ea"/>
              </a:rPr>
              <a:t>break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words[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] = s;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count++;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index = (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Random()).</a:t>
            </a:r>
            <a:r>
              <a:rPr lang="en-US" altLang="ko-KR" sz="1400" dirty="0" err="1">
                <a:latin typeface="+mn-lt"/>
                <a:ea typeface="+mj-ea"/>
              </a:rPr>
              <a:t>nextInt</a:t>
            </a:r>
            <a:r>
              <a:rPr lang="en-US" altLang="ko-KR" sz="1400" dirty="0">
                <a:latin typeface="+mn-lt"/>
                <a:ea typeface="+mj-ea"/>
              </a:rPr>
              <a:t>(count);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i="1" dirty="0">
                <a:latin typeface="+mn-lt"/>
                <a:ea typeface="+mj-ea"/>
              </a:rPr>
              <a:t>solution</a:t>
            </a:r>
            <a:r>
              <a:rPr lang="en-US" altLang="ko-KR" sz="1400" dirty="0">
                <a:latin typeface="+mn-lt"/>
                <a:ea typeface="+mj-ea"/>
              </a:rPr>
              <a:t> = words[index];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 answer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StringBuffer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answer.append</a:t>
            </a:r>
            <a:r>
              <a:rPr lang="en-US" altLang="ko-KR" sz="1400" dirty="0">
                <a:latin typeface="+mn-lt"/>
                <a:ea typeface="+mj-ea"/>
              </a:rPr>
              <a:t>(' 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for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b="1" dirty="0" err="1">
                <a:latin typeface="+mn-lt"/>
                <a:ea typeface="+mj-ea"/>
              </a:rPr>
              <a:t>int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= 0;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 &lt; 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.length</a:t>
            </a:r>
            <a:r>
              <a:rPr lang="en-US" altLang="ko-KR" sz="1400" dirty="0">
                <a:latin typeface="+mn-lt"/>
                <a:ea typeface="+mj-ea"/>
              </a:rPr>
              <a:t>(); 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++)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b="1" dirty="0">
                <a:latin typeface="+mn-lt"/>
                <a:ea typeface="+mj-ea"/>
              </a:rPr>
              <a:t>if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i="1" dirty="0" err="1">
                <a:latin typeface="+mn-lt"/>
                <a:ea typeface="+mj-ea"/>
              </a:rPr>
              <a:t>solution</a:t>
            </a:r>
            <a:r>
              <a:rPr lang="en-US" altLang="ko-KR" sz="1400" dirty="0" err="1">
                <a:latin typeface="+mn-lt"/>
                <a:ea typeface="+mj-ea"/>
              </a:rPr>
              <a:t>.charAt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) != ' ')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	</a:t>
            </a:r>
            <a:r>
              <a:rPr lang="en-US" altLang="ko-KR" sz="1400" dirty="0" err="1">
                <a:latin typeface="+mn-lt"/>
                <a:ea typeface="+mj-ea"/>
              </a:rPr>
              <a:t>answer.setCharAt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i</a:t>
            </a:r>
            <a:r>
              <a:rPr lang="en-US" altLang="ko-KR" sz="1400" dirty="0">
                <a:latin typeface="+mn-lt"/>
                <a:ea typeface="+mj-ea"/>
              </a:rPr>
              <a:t>, '_');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074025" cy="322039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b="1" dirty="0">
                <a:latin typeface="+mn-lt"/>
              </a:rPr>
              <a:t>while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// </a:t>
            </a:r>
            <a:r>
              <a:rPr lang="en-US" altLang="ko-KR" sz="1600" dirty="0" err="1">
                <a:latin typeface="+mn-lt"/>
              </a:rPr>
              <a:t>System.out.println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 + solution);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.printf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글자를 추측하시오</a:t>
            </a:r>
            <a:r>
              <a:rPr lang="en-US" altLang="ko-KR" sz="1600" dirty="0">
                <a:latin typeface="+mn-lt"/>
              </a:rPr>
              <a:t>: ");</a:t>
            </a:r>
            <a:endParaRPr lang="ko-KR" altLang="en-US" sz="16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			</a:t>
            </a:r>
            <a:r>
              <a:rPr lang="en-US" altLang="ko-KR" sz="1600" dirty="0">
                <a:latin typeface="+mn-lt"/>
              </a:rPr>
              <a:t>String c = </a:t>
            </a:r>
            <a:r>
              <a:rPr lang="en-US" altLang="ko-KR" sz="1600" dirty="0" err="1">
                <a:latin typeface="+mn-lt"/>
              </a:rPr>
              <a:t>sc.next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</a:t>
            </a:r>
            <a:r>
              <a:rPr lang="en-US" altLang="ko-KR" sz="1600" b="1" dirty="0">
                <a:latin typeface="+mn-lt"/>
              </a:rPr>
              <a:t>if</a:t>
            </a:r>
            <a:r>
              <a:rPr lang="en-US" altLang="ko-KR" sz="1600" dirty="0">
                <a:latin typeface="+mn-lt"/>
              </a:rPr>
              <a:t> (</a:t>
            </a:r>
            <a:r>
              <a:rPr lang="en-US" altLang="ko-KR" sz="1600" i="1" dirty="0">
                <a:latin typeface="+mn-lt"/>
              </a:rPr>
              <a:t>check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i="1" dirty="0">
                <a:latin typeface="+mn-lt"/>
              </a:rPr>
              <a:t>solution</a:t>
            </a:r>
            <a:r>
              <a:rPr lang="en-US" altLang="ko-KR" sz="1600" dirty="0">
                <a:latin typeface="+mn-lt"/>
              </a:rPr>
              <a:t>, answer, </a:t>
            </a:r>
            <a:r>
              <a:rPr lang="en-US" altLang="ko-KR" sz="1600" dirty="0" err="1">
                <a:latin typeface="+mn-lt"/>
              </a:rPr>
              <a:t>c.charAt</a:t>
            </a:r>
            <a:r>
              <a:rPr lang="en-US" altLang="ko-KR" sz="1600" dirty="0">
                <a:latin typeface="+mn-lt"/>
              </a:rPr>
              <a:t>(0)) == </a:t>
            </a:r>
            <a:r>
              <a:rPr lang="en-US" altLang="ko-KR" sz="1600" b="1" dirty="0">
                <a:latin typeface="+mn-lt"/>
              </a:rPr>
              <a:t>true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		</a:t>
            </a:r>
            <a:r>
              <a:rPr lang="en-US" altLang="ko-KR" sz="1600" b="1" dirty="0">
                <a:latin typeface="+mn-lt"/>
              </a:rPr>
              <a:t>break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	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b="1" i="1" dirty="0" err="1"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("</a:t>
            </a:r>
            <a:r>
              <a:rPr lang="ko-KR" altLang="en-US" sz="1600" dirty="0">
                <a:latin typeface="+mn-lt"/>
              </a:rPr>
              <a:t>현재의 상태</a:t>
            </a:r>
            <a:r>
              <a:rPr lang="en-US" altLang="ko-KR" sz="1600" dirty="0">
                <a:latin typeface="+mn-lt"/>
              </a:rPr>
              <a:t>: "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+ answer);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  <p:sp>
        <p:nvSpPr>
          <p:cNvPr id="19128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b="1" dirty="0"/>
              <a:t>(byte stream)</a:t>
            </a:r>
            <a:r>
              <a:rPr lang="ko-KR" altLang="en-US" dirty="0"/>
              <a:t>은 바이트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클래스들은 추상 </a:t>
            </a:r>
            <a:r>
              <a:rPr lang="ko-KR" altLang="en-US" dirty="0" smtClean="0"/>
              <a:t>클래스인 </a:t>
            </a:r>
            <a:r>
              <a:rPr lang="en-US" altLang="ko-KR" dirty="0" err="1"/>
              <a:t>InputStream</a:t>
            </a:r>
            <a:r>
              <a:rPr lang="ko-KR" altLang="en-US" dirty="0"/>
              <a:t>와 </a:t>
            </a:r>
            <a:r>
              <a:rPr lang="en-US" altLang="ko-KR" dirty="0" err="1"/>
              <a:t>OutputStream</a:t>
            </a:r>
            <a:r>
              <a:rPr lang="ko-KR" altLang="en-US" dirty="0"/>
              <a:t>에서 파생된다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 </a:t>
            </a:r>
            <a:r>
              <a:rPr lang="ko-KR" altLang="en-US" dirty="0" smtClean="0"/>
              <a:t>이름에는</a:t>
            </a:r>
            <a:r>
              <a:rPr lang="en-US" altLang="ko-KR" dirty="0" err="1" smtClean="0"/>
              <a:t>InputStream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이 붙는다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en-US" altLang="ko-KR" b="1" dirty="0"/>
              <a:t>(character stream)</a:t>
            </a:r>
            <a:r>
              <a:rPr lang="ko-KR" altLang="en-US" dirty="0"/>
              <a:t>은 문자 단위로 </a:t>
            </a:r>
            <a:r>
              <a:rPr lang="ko-KR" altLang="en-US" dirty="0" err="1"/>
              <a:t>입출력하는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이들은 </a:t>
            </a:r>
            <a:r>
              <a:rPr lang="ko-KR" altLang="en-US" dirty="0"/>
              <a:t>모두 기본 추상 클래스인 </a:t>
            </a:r>
            <a:r>
              <a:rPr lang="en-US" altLang="ko-KR" dirty="0"/>
              <a:t>Reader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클래스에서 파생된다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ko-KR" altLang="en-US" dirty="0"/>
              <a:t> 클래스 이름에는 </a:t>
            </a:r>
            <a:r>
              <a:rPr lang="en-US" altLang="ko-KR" dirty="0"/>
              <a:t>Reader(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Writer(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가 붙는다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바이트 </a:t>
            </a:r>
            <a:r>
              <a:rPr lang="ko-KR" altLang="en-US" sz="3600" dirty="0" err="1"/>
              <a:t>스트림</a:t>
            </a:r>
            <a:endParaRPr lang="ko-KR" altLang="en-US" sz="3600" dirty="0"/>
          </a:p>
        </p:txBody>
      </p:sp>
      <p:sp>
        <p:nvSpPr>
          <p:cNvPr id="1898501" name="Rectangle 5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98503" name="Rectangle 7"/>
          <p:cNvSpPr>
            <a:spLocks noChangeArrowheads="1"/>
          </p:cNvSpPr>
          <p:nvPr/>
        </p:nvSpPr>
        <p:spPr bwMode="auto">
          <a:xfrm>
            <a:off x="0" y="2481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76" y="1650655"/>
            <a:ext cx="5881758" cy="455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7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17" y="1555452"/>
            <a:ext cx="5735264" cy="487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5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바이트를 읽어서 반환한다</a:t>
            </a:r>
            <a:r>
              <a:rPr lang="en-US" altLang="ko-KR" dirty="0"/>
              <a:t>(0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정수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r>
              <a:rPr lang="en-US" altLang="ko-KR" dirty="0" err="1" smtClean="0"/>
              <a:t>OutputStream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abstract void write(</a:t>
            </a:r>
            <a:r>
              <a:rPr lang="en-US" altLang="ko-KR" dirty="0" err="1"/>
              <a:t>int</a:t>
            </a:r>
            <a:r>
              <a:rPr lang="en-US" altLang="ko-KR" dirty="0"/>
              <a:t> b) - </a:t>
            </a:r>
            <a:r>
              <a:rPr lang="ko-KR" altLang="en-US" dirty="0"/>
              <a:t>한 바이트를 특정한 장치에 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Reader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 err="1"/>
              <a:t>int</a:t>
            </a:r>
            <a:r>
              <a:rPr lang="en-US" altLang="ko-KR" dirty="0"/>
              <a:t> read() - </a:t>
            </a:r>
            <a:r>
              <a:rPr lang="ko-KR" altLang="en-US" dirty="0"/>
              <a:t>한 문자를 읽어서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Writer</a:t>
            </a:r>
            <a:r>
              <a:rPr lang="ko-KR" altLang="en-US" dirty="0" smtClean="0"/>
              <a:t> 클래스</a:t>
            </a:r>
            <a:endParaRPr lang="en-US" altLang="ko-KR" dirty="0"/>
          </a:p>
          <a:p>
            <a:pPr lvl="1"/>
            <a:r>
              <a:rPr lang="en-US" altLang="ko-KR" dirty="0" smtClean="0"/>
              <a:t>abstract </a:t>
            </a:r>
            <a:r>
              <a:rPr lang="en-US" altLang="ko-KR" dirty="0"/>
              <a:t>void write(</a:t>
            </a:r>
            <a:r>
              <a:rPr lang="en-US" altLang="ko-KR" dirty="0" err="1"/>
              <a:t>int</a:t>
            </a:r>
            <a:r>
              <a:rPr lang="en-US" altLang="ko-KR" dirty="0"/>
              <a:t> c) - </a:t>
            </a:r>
            <a:r>
              <a:rPr lang="ko-KR" altLang="en-US" dirty="0"/>
              <a:t>한 문자를 특정한 장치에 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83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FileInputStream</a:t>
            </a:r>
            <a:r>
              <a:rPr lang="ko-KR" altLang="en-US" sz="3600"/>
              <a:t>과 </a:t>
            </a:r>
            <a:r>
              <a:rPr lang="en-US" altLang="ko-KR" sz="3600"/>
              <a:t>FileOutputStream</a:t>
            </a: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파일이 입출력 대상이 된다</a:t>
            </a:r>
            <a:r>
              <a:rPr lang="en-US" altLang="ko-KR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67" y="2822088"/>
            <a:ext cx="3962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83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1125</Words>
  <Application>Microsoft Office PowerPoint</Application>
  <PresentationFormat>화면 슬라이드 쇼(4:3)</PresentationFormat>
  <Paragraphs>418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New_Natural01</vt:lpstr>
      <vt:lpstr>PowerPoint 프레젠테이션</vt:lpstr>
      <vt:lpstr>파일의 필요성</vt:lpstr>
      <vt:lpstr>스트림(stream)</vt:lpstr>
      <vt:lpstr>스트림의 분류</vt:lpstr>
      <vt:lpstr>바이트 스트림과 문자 스트림</vt:lpstr>
      <vt:lpstr>바이트 스트림</vt:lpstr>
      <vt:lpstr>문자 스트림</vt:lpstr>
      <vt:lpstr>기본적인 메소드</vt:lpstr>
      <vt:lpstr>FileInputStream과 FileOutputStream</vt:lpstr>
      <vt:lpstr>LAB: SimplePair 클래스 작성하기</vt:lpstr>
      <vt:lpstr>LAB: SimplePair 클래스 작성하기</vt:lpstr>
      <vt:lpstr>예제 설명</vt:lpstr>
      <vt:lpstr>LAB: 이미지 파일 복사하기</vt:lpstr>
      <vt:lpstr>LAB: SimplePair 클래스 작성하기</vt:lpstr>
      <vt:lpstr>파일 문자 스트림</vt:lpstr>
      <vt:lpstr>예제</vt:lpstr>
      <vt:lpstr>스트림들은 연결될 수 있다.</vt:lpstr>
      <vt:lpstr>예제</vt:lpstr>
      <vt:lpstr>버퍼 스트림</vt:lpstr>
      <vt:lpstr>예제</vt:lpstr>
      <vt:lpstr>브릿지 스트림</vt:lpstr>
      <vt:lpstr>문자 엔코딩</vt:lpstr>
      <vt:lpstr>예제</vt:lpstr>
      <vt:lpstr>DataInputStream 과 DataOutputStream</vt:lpstr>
      <vt:lpstr>예제</vt:lpstr>
      <vt:lpstr>예제</vt:lpstr>
      <vt:lpstr>압축 파일 풀기</vt:lpstr>
      <vt:lpstr>예제</vt:lpstr>
      <vt:lpstr>ObjectInputStream과 ObjectOutputStream</vt:lpstr>
      <vt:lpstr>예제</vt:lpstr>
      <vt:lpstr>예제</vt:lpstr>
      <vt:lpstr>파일 정보를 얻으려면</vt:lpstr>
      <vt:lpstr>예제</vt:lpstr>
      <vt:lpstr>예제</vt:lpstr>
      <vt:lpstr>LAB: 이미지 파일에서 RGB 값 구하기</vt:lpstr>
      <vt:lpstr>예제</vt:lpstr>
      <vt:lpstr>예제</vt:lpstr>
      <vt:lpstr>임의 접근 파일</vt:lpstr>
      <vt:lpstr>LAB: 시저 암호 작성하기</vt:lpstr>
      <vt:lpstr>예제</vt:lpstr>
      <vt:lpstr>예제</vt:lpstr>
      <vt:lpstr>PowerPoint 프레젠테이션</vt:lpstr>
      <vt:lpstr>LAB: 행맨 게임 작성하기</vt:lpstr>
      <vt:lpstr>예제</vt:lpstr>
      <vt:lpstr>예제</vt:lpstr>
      <vt:lpstr>예제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722</cp:revision>
  <dcterms:created xsi:type="dcterms:W3CDTF">2007-06-29T06:43:39Z</dcterms:created>
  <dcterms:modified xsi:type="dcterms:W3CDTF">2016-01-20T07:54:28Z</dcterms:modified>
</cp:coreProperties>
</file>