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7"/>
  </p:notesMasterIdLst>
  <p:sldIdLst>
    <p:sldId id="269" r:id="rId2"/>
    <p:sldId id="265" r:id="rId3"/>
    <p:sldId id="433" r:id="rId4"/>
    <p:sldId id="435" r:id="rId5"/>
    <p:sldId id="434" r:id="rId6"/>
    <p:sldId id="436" r:id="rId7"/>
    <p:sldId id="437" r:id="rId8"/>
    <p:sldId id="438" r:id="rId9"/>
    <p:sldId id="439" r:id="rId10"/>
    <p:sldId id="440" r:id="rId11"/>
    <p:sldId id="447" r:id="rId12"/>
    <p:sldId id="444" r:id="rId13"/>
    <p:sldId id="446" r:id="rId14"/>
    <p:sldId id="448" r:id="rId15"/>
    <p:sldId id="445" r:id="rId16"/>
  </p:sldIdLst>
  <p:sldSz cx="9144000" cy="6858000" type="screen4x3"/>
  <p:notesSz cx="6858000" cy="9144000"/>
  <p:embeddedFontLst>
    <p:embeddedFont>
      <p:font typeface="맑은 고딕" pitchFamily="50" charset="-127"/>
      <p:regular r:id="rId18"/>
      <p:bold r:id="rId19"/>
    </p:embeddedFont>
    <p:embeddedFont>
      <p:font typeface="나눔고딕 ExtraBold" charset="-127"/>
      <p:bold r:id="rId20"/>
    </p:embeddedFont>
    <p:embeddedFont>
      <p:font typeface="나눔고딕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2189">
          <p15:clr>
            <a:srgbClr val="A4A3A4"/>
          </p15:clr>
        </p15:guide>
        <p15:guide id="5" pos="2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130"/>
    <a:srgbClr val="FFFFFF"/>
    <a:srgbClr val="E91F41"/>
    <a:srgbClr val="78C3E2"/>
    <a:srgbClr val="ADADAD"/>
    <a:srgbClr val="F37187"/>
    <a:srgbClr val="D99694"/>
    <a:srgbClr val="E75C58"/>
    <a:srgbClr val="C3D69B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4" autoAdjust="0"/>
    <p:restoredTop sz="90758" autoAdjust="0"/>
  </p:normalViewPr>
  <p:slideViewPr>
    <p:cSldViewPr snapToGrid="0">
      <p:cViewPr varScale="1">
        <p:scale>
          <a:sx n="53" d="100"/>
          <a:sy n="53" d="100"/>
        </p:scale>
        <p:origin x="-1842" y="-90"/>
      </p:cViewPr>
      <p:guideLst>
        <p:guide orient="horz" pos="2160"/>
        <p:guide orient="horz" pos="2189"/>
        <p:guide pos="2880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67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5E15C-72BD-49FB-941C-20DD62EA1AD9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8136F-91B7-4662-816D-009A5C6A6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9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136F-91B7-4662-816D-009A5C6A65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5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136F-91B7-4662-816D-009A5C6A65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9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4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90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40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34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9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3289609" y="178419"/>
            <a:ext cx="4951142" cy="557561"/>
            <a:chOff x="3289609" y="178419"/>
            <a:chExt cx="4951142" cy="557561"/>
          </a:xfrm>
        </p:grpSpPr>
        <p:sp>
          <p:nvSpPr>
            <p:cNvPr id="8" name="직사각형 7"/>
            <p:cNvSpPr/>
            <p:nvPr/>
          </p:nvSpPr>
          <p:spPr>
            <a:xfrm>
              <a:off x="3289609" y="178419"/>
              <a:ext cx="4951142" cy="5575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89609" y="178419"/>
              <a:ext cx="367991" cy="5575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37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10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1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03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1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8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6BE7-BD27-4192-97BB-BE988222ECDC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676457" y="0"/>
            <a:ext cx="46754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/>
              <a:t>HALLYM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95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676457" y="0"/>
            <a:ext cx="46754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/>
              <a:t>HALLYM UNIVERSITY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67629" y="1984543"/>
            <a:ext cx="4360195" cy="65333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3600" b="1" dirty="0" err="1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유헬스기초프로그래밍</a:t>
            </a:r>
            <a:r>
              <a:rPr lang="en-US" altLang="ko-KR" sz="3600" b="1" dirty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900" b="1" dirty="0">
              <a:solidFill>
                <a:schemeClr val="accent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107544" y="2936175"/>
            <a:ext cx="2541475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5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68855" y="3666524"/>
            <a:ext cx="3358969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컴퓨터공학과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20125117</a:t>
            </a:r>
          </a:p>
          <a:p>
            <a:pPr algn="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김인규</a:t>
            </a:r>
          </a:p>
        </p:txBody>
      </p:sp>
      <p:pic>
        <p:nvPicPr>
          <p:cNvPr id="1026" name="Picture 2" descr="자바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87" y="1404361"/>
            <a:ext cx="34956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380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편</a:t>
            </a:r>
            <a:r>
              <a:rPr lang="ko-KR" altLang="en-US" sz="5400" b="1" dirty="0"/>
              <a:t>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 smtClean="0"/>
              <a:t>번외</a:t>
            </a:r>
            <a:r>
              <a:rPr lang="en-US" altLang="ko-KR" sz="2400" dirty="0" smtClean="0"/>
              <a:t>. For each	</a:t>
            </a:r>
            <a:r>
              <a:rPr lang="ko-KR" altLang="en-US" sz="2400" dirty="0" smtClean="0"/>
              <a:t>  </a:t>
            </a:r>
            <a:r>
              <a:rPr lang="en-US" altLang="ko-KR" sz="2400" dirty="0" smtClean="0"/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01" b="60835"/>
          <a:stretch/>
        </p:blipFill>
        <p:spPr bwMode="auto">
          <a:xfrm>
            <a:off x="391592" y="1493651"/>
            <a:ext cx="7073577" cy="38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71912" y="1209695"/>
            <a:ext cx="5057481" cy="1656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for each</a:t>
            </a:r>
            <a:r>
              <a:rPr lang="ko-KR" altLang="en-US" sz="2400" dirty="0" smtClean="0"/>
              <a:t>는 알아두면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배열에 있는 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내용들을 출력</a:t>
            </a:r>
            <a:r>
              <a:rPr lang="ko-KR" altLang="en-US" sz="2400" dirty="0" smtClean="0"/>
              <a:t> 시에 편하다</a:t>
            </a:r>
            <a:r>
              <a:rPr lang="en-US" altLang="ko-KR" sz="2400" dirty="0" smtClean="0"/>
              <a:t>.</a:t>
            </a:r>
          </a:p>
          <a:p>
            <a:pPr algn="ctr"/>
            <a:r>
              <a:rPr lang="ko-KR" altLang="en-US" sz="2400" dirty="0" smtClean="0"/>
              <a:t>사용방법을 꼭 알아두도록 하자</a:t>
            </a:r>
            <a:r>
              <a:rPr lang="en-US" altLang="ko-KR" sz="2400" dirty="0"/>
              <a:t>!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93277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" t="1005" r="68619" b="70214"/>
          <a:stretch/>
        </p:blipFill>
        <p:spPr bwMode="auto">
          <a:xfrm>
            <a:off x="91959" y="2788861"/>
            <a:ext cx="5544616" cy="221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195736" y="1159733"/>
            <a:ext cx="6464170" cy="19061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Math.random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난수를</a:t>
            </a:r>
            <a:r>
              <a:rPr lang="ko-KR" altLang="en-US" b="1" dirty="0" smtClean="0">
                <a:solidFill>
                  <a:schemeClr val="tx1"/>
                </a:solidFill>
              </a:rPr>
              <a:t> 생성하는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하지</a:t>
            </a:r>
            <a:r>
              <a:rPr lang="ko-KR" altLang="en-US" dirty="0">
                <a:solidFill>
                  <a:schemeClr val="bg1"/>
                </a:solidFill>
              </a:rPr>
              <a:t>만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더블형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메소드이다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/>
              <a:t>그래서 </a:t>
            </a:r>
            <a:r>
              <a:rPr lang="ko-KR" altLang="en-US" dirty="0" err="1" smtClean="0"/>
              <a:t>난수의</a:t>
            </a:r>
            <a:r>
              <a:rPr lang="ko-KR" altLang="en-US" dirty="0" smtClean="0"/>
              <a:t> 범위가 </a:t>
            </a:r>
            <a:r>
              <a:rPr lang="en-US" altLang="ko-KR" dirty="0" smtClean="0"/>
              <a:t>0~0.999…. </a:t>
            </a:r>
            <a:r>
              <a:rPr lang="ko-KR" altLang="en-US" dirty="0" err="1" smtClean="0"/>
              <a:t>까지이다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우리가 상황에 따라  변환해서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ex(</a:t>
            </a:r>
            <a:r>
              <a:rPr lang="en-US" altLang="ko-KR" dirty="0" err="1"/>
              <a:t>int</a:t>
            </a:r>
            <a:r>
              <a:rPr lang="en-US" altLang="ko-KR" dirty="0"/>
              <a:t>)(</a:t>
            </a:r>
            <a:r>
              <a:rPr lang="en-US" altLang="ko-KR" dirty="0" err="1"/>
              <a:t>Math.random</a:t>
            </a:r>
            <a:r>
              <a:rPr lang="en-US" altLang="ko-KR" dirty="0"/>
              <a:t>()*21)+10;//</a:t>
            </a:r>
            <a:r>
              <a:rPr lang="en-US" altLang="ko-KR" dirty="0" smtClean="0"/>
              <a:t>10~30</a:t>
            </a:r>
            <a:r>
              <a:rPr lang="ko-KR" altLang="en-US" dirty="0" smtClean="0"/>
              <a:t>까지의 </a:t>
            </a:r>
            <a:r>
              <a:rPr lang="ko-KR" altLang="en-US" dirty="0" err="1" smtClean="0"/>
              <a:t>난수</a:t>
            </a:r>
            <a:endParaRPr lang="en-US" altLang="ko-KR" dirty="0" smtClean="0"/>
          </a:p>
          <a:p>
            <a:r>
              <a:rPr lang="en-US" altLang="ko-KR" dirty="0"/>
              <a:t>   (</a:t>
            </a:r>
            <a:r>
              <a:rPr lang="en-US" altLang="ko-KR" dirty="0" err="1"/>
              <a:t>int</a:t>
            </a:r>
            <a:r>
              <a:rPr lang="en-US" altLang="ko-KR" dirty="0"/>
              <a:t>)(</a:t>
            </a:r>
            <a:r>
              <a:rPr lang="en-US" altLang="ko-KR" dirty="0" err="1"/>
              <a:t>Math.random</a:t>
            </a:r>
            <a:r>
              <a:rPr lang="en-US" altLang="ko-KR" dirty="0" smtClean="0"/>
              <a:t>()*100+1)//1~100</a:t>
            </a:r>
            <a:r>
              <a:rPr lang="ko-KR" altLang="en-US" dirty="0" smtClean="0"/>
              <a:t>까지의 </a:t>
            </a:r>
            <a:r>
              <a:rPr lang="ko-KR" altLang="en-US" dirty="0" err="1" smtClean="0"/>
              <a:t>난수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랜</a:t>
            </a:r>
            <a:r>
              <a:rPr lang="ko-KR" altLang="en-US" sz="5400" b="1" dirty="0"/>
              <a:t>덤</a:t>
            </a:r>
            <a:endParaRPr lang="ko-KR" altLang="en-US" sz="5400" b="1" dirty="0"/>
          </a:p>
        </p:txBody>
      </p:sp>
      <p:sp>
        <p:nvSpPr>
          <p:cNvPr id="7" name="직사각형 6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 smtClean="0"/>
              <a:t>번외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랜덤 </a:t>
            </a:r>
            <a:r>
              <a:rPr lang="ko-KR" altLang="en-US" sz="2400" dirty="0" err="1" smtClean="0"/>
              <a:t>메소</a:t>
            </a:r>
            <a:r>
              <a:rPr lang="ko-KR" altLang="en-US" sz="2400" dirty="0" err="1"/>
              <a:t>드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  </a:t>
            </a:r>
            <a:r>
              <a:rPr lang="en-US" altLang="ko-KR" sz="2400" dirty="0" smtClean="0"/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0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실</a:t>
            </a:r>
            <a:r>
              <a:rPr lang="ko-KR" altLang="en-US" sz="5400" b="1" dirty="0"/>
              <a:t>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2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			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01" b="30589"/>
          <a:stretch/>
        </p:blipFill>
        <p:spPr bwMode="auto">
          <a:xfrm>
            <a:off x="2814113" y="2280817"/>
            <a:ext cx="2880691" cy="43752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1"/>
          <p:cNvSpPr txBox="1"/>
          <p:nvPr/>
        </p:nvSpPr>
        <p:spPr>
          <a:xfrm>
            <a:off x="312774" y="923330"/>
            <a:ext cx="7883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1.</a:t>
            </a:r>
            <a:r>
              <a:rPr lang="ko-KR" altLang="en-US" dirty="0" smtClean="0">
                <a:latin typeface="+mn-ea"/>
              </a:rPr>
              <a:t>원하는 회원 수를 입력 받아 회원 수 만큼 회원 이름을 입력 받고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결과 화면과 같이 출력하시오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첫 번째 전체 회원 출력은 그냥 </a:t>
            </a:r>
            <a:r>
              <a:rPr lang="en-US" altLang="ko-KR" dirty="0" smtClean="0">
                <a:latin typeface="+mn-ea"/>
              </a:rPr>
              <a:t>for</a:t>
            </a:r>
            <a:r>
              <a:rPr lang="ko-KR" altLang="en-US" dirty="0" smtClean="0">
                <a:latin typeface="+mn-ea"/>
              </a:rPr>
              <a:t>문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두 번째 전체 회원 출력은 </a:t>
            </a:r>
            <a:r>
              <a:rPr lang="en-US" altLang="ko-KR" dirty="0" smtClean="0">
                <a:latin typeface="+mn-ea"/>
              </a:rPr>
              <a:t>for each</a:t>
            </a:r>
            <a:r>
              <a:rPr lang="ko-KR" altLang="en-US" dirty="0" smtClean="0">
                <a:latin typeface="+mn-ea"/>
              </a:rPr>
              <a:t>문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 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863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45"/>
          <a:stretch/>
        </p:blipFill>
        <p:spPr bwMode="auto">
          <a:xfrm>
            <a:off x="2789430" y="1948316"/>
            <a:ext cx="3277541" cy="30445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실</a:t>
            </a:r>
            <a:r>
              <a:rPr lang="ko-KR" altLang="en-US" sz="5400" b="1" dirty="0"/>
              <a:t>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2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		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12774" y="923330"/>
            <a:ext cx="78833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2. </a:t>
            </a:r>
            <a:r>
              <a:rPr lang="ko-KR" altLang="en-US" dirty="0" smtClean="0">
                <a:latin typeface="+mn-ea"/>
              </a:rPr>
              <a:t>숫자를 입력하면 배열을 이용하여 한글로 변환해줘라 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190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실</a:t>
            </a:r>
            <a:r>
              <a:rPr lang="ko-KR" altLang="en-US" sz="5400" b="1" dirty="0"/>
              <a:t>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2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			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22"/>
          <a:stretch/>
        </p:blipFill>
        <p:spPr bwMode="auto">
          <a:xfrm>
            <a:off x="1835593" y="2220445"/>
            <a:ext cx="4816217" cy="29341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1"/>
          <p:cNvSpPr txBox="1"/>
          <p:nvPr/>
        </p:nvSpPr>
        <p:spPr>
          <a:xfrm>
            <a:off x="312774" y="923330"/>
            <a:ext cx="788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3. </a:t>
            </a:r>
            <a:r>
              <a:rPr lang="ko-KR" altLang="en-US" dirty="0" smtClean="0">
                <a:latin typeface="+mn-ea"/>
              </a:rPr>
              <a:t>미리 선언해놓은 </a:t>
            </a:r>
            <a:r>
              <a:rPr lang="en-US" altLang="ko-KR" dirty="0" smtClean="0">
                <a:latin typeface="+mn-ea"/>
              </a:rPr>
              <a:t>ID</a:t>
            </a:r>
            <a:r>
              <a:rPr lang="ko-KR" altLang="en-US" dirty="0" smtClean="0">
                <a:latin typeface="+mn-ea"/>
              </a:rPr>
              <a:t>를 입력하면 일급을 보여주는 프로그램을 작성하여라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{"</a:t>
            </a:r>
            <a:r>
              <a:rPr lang="en-US" altLang="ko-KR" dirty="0" err="1"/>
              <a:t>kim</a:t>
            </a:r>
            <a:r>
              <a:rPr lang="en-US" altLang="ko-KR" dirty="0"/>
              <a:t>","lee","</a:t>
            </a:r>
            <a:r>
              <a:rPr lang="en-US" altLang="ko-KR" dirty="0" err="1"/>
              <a:t>choi</a:t>
            </a:r>
            <a:r>
              <a:rPr lang="en-US" altLang="ko-KR" dirty="0"/>
              <a:t>","</a:t>
            </a:r>
            <a:r>
              <a:rPr lang="en-US" altLang="ko-KR" dirty="0" err="1"/>
              <a:t>oh","um</a:t>
            </a:r>
            <a:r>
              <a:rPr lang="en-US" altLang="ko-KR" dirty="0" smtClean="0"/>
              <a:t>"} // </a:t>
            </a:r>
            <a:r>
              <a:rPr lang="ko-KR" altLang="en-US" dirty="0" smtClean="0"/>
              <a:t>미리 정의 해놓은 아이디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4820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94"/>
          <a:stretch/>
        </p:blipFill>
        <p:spPr bwMode="auto">
          <a:xfrm>
            <a:off x="2330823" y="1924050"/>
            <a:ext cx="4159623" cy="4037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실</a:t>
            </a:r>
            <a:r>
              <a:rPr lang="ko-KR" altLang="en-US" sz="5400" b="1" dirty="0"/>
              <a:t>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2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		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12774" y="923330"/>
            <a:ext cx="788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4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다음 화면을 보고 영화관 좌석 예매 시스템을 배열을 이용해서 만들어라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(char </a:t>
            </a:r>
            <a:r>
              <a:rPr lang="ko-KR" altLang="en-US" dirty="0" smtClean="0">
                <a:latin typeface="+mn-ea"/>
              </a:rPr>
              <a:t>배열 </a:t>
            </a:r>
            <a:r>
              <a:rPr lang="ko-KR" altLang="en-US" dirty="0" err="1" smtClean="0">
                <a:latin typeface="+mn-ea"/>
              </a:rPr>
              <a:t>사용해야함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872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3669632" cy="60518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5292080" y="411508"/>
            <a:ext cx="1296144" cy="653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ko-KR" altLang="en-US" sz="9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5292080" y="2674268"/>
            <a:ext cx="3358969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배열이 필요한 이유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배열이 뭔데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배열이 만들어지는 절차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배열의 인덱스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 선언 방법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배열의 남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여친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 descr="java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32" y="473139"/>
            <a:ext cx="4181707" cy="272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57" y="3429000"/>
            <a:ext cx="4183282" cy="272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67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배</a:t>
            </a:r>
            <a:r>
              <a:rPr lang="ko-KR" altLang="en-US" sz="5400" b="1" dirty="0"/>
              <a:t>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/>
              <a:t>1.</a:t>
            </a:r>
            <a:r>
              <a:rPr lang="ko-KR" altLang="en-US" sz="2400" dirty="0" smtClean="0"/>
              <a:t>배</a:t>
            </a:r>
            <a:r>
              <a:rPr lang="ko-KR" altLang="en-US" sz="2400" dirty="0"/>
              <a:t>열</a:t>
            </a:r>
            <a:r>
              <a:rPr lang="ko-KR" altLang="en-US" sz="2400" dirty="0" smtClean="0"/>
              <a:t>  </a:t>
            </a:r>
            <a:r>
              <a:rPr lang="en-US" altLang="ko-KR" sz="2400" dirty="0"/>
              <a:t>	</a:t>
            </a:r>
            <a:r>
              <a:rPr lang="en-US" altLang="ko-KR" sz="1600" dirty="0" smtClean="0">
                <a:solidFill>
                  <a:schemeClr val="bg1"/>
                </a:solidFill>
              </a:rPr>
              <a:t>A.</a:t>
            </a:r>
            <a:r>
              <a:rPr lang="ko-KR" altLang="en-US" sz="1600" dirty="0" smtClean="0">
                <a:solidFill>
                  <a:schemeClr val="bg1"/>
                </a:solidFill>
              </a:rPr>
              <a:t>배열이 필요한 이유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2" t="11333" r="48663" b="63404"/>
          <a:stretch/>
        </p:blipFill>
        <p:spPr bwMode="auto">
          <a:xfrm>
            <a:off x="0" y="1518710"/>
            <a:ext cx="4083339" cy="38205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3" t="11731" r="49167" b="67773"/>
          <a:stretch/>
        </p:blipFill>
        <p:spPr bwMode="auto">
          <a:xfrm>
            <a:off x="4803419" y="1518710"/>
            <a:ext cx="3750407" cy="29098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아래쪽 화살표 6"/>
          <p:cNvSpPr/>
          <p:nvPr/>
        </p:nvSpPr>
        <p:spPr>
          <a:xfrm rot="16200000">
            <a:off x="2774653" y="3068959"/>
            <a:ext cx="3337451" cy="72008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83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/>
              <a:t>1.</a:t>
            </a:r>
            <a:r>
              <a:rPr lang="ko-KR" altLang="en-US" sz="2400" dirty="0" smtClean="0"/>
              <a:t>배</a:t>
            </a:r>
            <a:r>
              <a:rPr lang="ko-KR" altLang="en-US" sz="2400" dirty="0"/>
              <a:t>열</a:t>
            </a:r>
            <a:r>
              <a:rPr lang="ko-KR" altLang="en-US" sz="2400" dirty="0" smtClean="0"/>
              <a:t>  </a:t>
            </a:r>
            <a:r>
              <a:rPr lang="en-US" altLang="ko-KR" sz="2400" dirty="0"/>
              <a:t>	</a:t>
            </a:r>
            <a:r>
              <a:rPr lang="en-US" altLang="ko-KR" sz="2400" smtClean="0"/>
              <a:t>	</a:t>
            </a:r>
            <a:r>
              <a:rPr lang="en-US" altLang="ko-KR" sz="1600" smtClean="0">
                <a:solidFill>
                  <a:schemeClr val="bg1"/>
                </a:solidFill>
              </a:rPr>
              <a:t>B.</a:t>
            </a:r>
            <a:r>
              <a:rPr lang="ko-KR" altLang="en-US" sz="1600" dirty="0" smtClean="0">
                <a:solidFill>
                  <a:schemeClr val="bg1"/>
                </a:solidFill>
              </a:rPr>
              <a:t>배열이 뭔데</a:t>
            </a:r>
            <a:r>
              <a:rPr lang="en-US" altLang="ko-KR" sz="1600" dirty="0" smtClean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개</a:t>
            </a:r>
            <a:r>
              <a:rPr lang="ko-KR" altLang="en-US" sz="5400" b="1" dirty="0"/>
              <a:t>념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086" y="1269597"/>
            <a:ext cx="8229600" cy="452628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tx1"/>
                </a:solidFill>
              </a:rPr>
              <a:t>배열</a:t>
            </a:r>
            <a:r>
              <a:rPr lang="en-US" altLang="ko-KR" dirty="0" smtClean="0">
                <a:solidFill>
                  <a:schemeClr val="tx1"/>
                </a:solidFill>
              </a:rPr>
              <a:t>(array): </a:t>
            </a:r>
            <a:r>
              <a:rPr lang="ko-KR" altLang="en-US" dirty="0" smtClean="0">
                <a:solidFill>
                  <a:schemeClr val="tx1"/>
                </a:solidFill>
              </a:rPr>
              <a:t>동일한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타입의 변수들의 모임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t="-8985" r="-162" b="8985"/>
          <a:stretch/>
        </p:blipFill>
        <p:spPr bwMode="auto">
          <a:xfrm>
            <a:off x="1568702" y="1571581"/>
            <a:ext cx="5003800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6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643" y="3531039"/>
            <a:ext cx="7236900" cy="24821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96" y="1707362"/>
            <a:ext cx="5568289" cy="15375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#How?</a:t>
            </a:r>
            <a:endParaRPr lang="ko-KR" altLang="en-US" sz="5400" b="1" dirty="0"/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배</a:t>
            </a:r>
            <a:r>
              <a:rPr lang="ko-KR" altLang="en-US" sz="2400" dirty="0"/>
              <a:t>열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	</a:t>
            </a:r>
            <a:r>
              <a:rPr lang="en-US" altLang="ko-KR" sz="1600" dirty="0" smtClean="0">
                <a:solidFill>
                  <a:schemeClr val="bg1"/>
                </a:solidFill>
              </a:rPr>
              <a:t>C.</a:t>
            </a:r>
            <a:r>
              <a:rPr lang="ko-KR" altLang="en-US" sz="1600" dirty="0" smtClean="0">
                <a:solidFill>
                  <a:schemeClr val="bg1"/>
                </a:solidFill>
              </a:rPr>
              <a:t>배열이 만들어지는 절차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943" y="1391578"/>
            <a:ext cx="8229600" cy="4526280"/>
          </a:xfrm>
        </p:spPr>
        <p:txBody>
          <a:bodyPr/>
          <a:lstStyle/>
          <a:p>
            <a:pPr marL="457200" indent="-457200" eaLnBrk="1" hangingPunct="1">
              <a:buFont typeface="+mj-ea"/>
              <a:buAutoNum type="circleNumDbPlain"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먼저 배열 참조 변수부터 선언</a:t>
            </a:r>
          </a:p>
          <a:p>
            <a:pPr marL="838200" lvl="1" indent="-381000" eaLnBrk="1" hangingPunct="1">
              <a:buFont typeface="Symbol" panose="05050102010706020507" pitchFamily="18" charset="2"/>
              <a:buNone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endParaRPr lang="ko-KR" altLang="en-US" dirty="0" smtClean="0">
              <a:solidFill>
                <a:schemeClr val="tx1"/>
              </a:solidFill>
            </a:endParaRPr>
          </a:p>
          <a:p>
            <a:pPr marL="381000" indent="-381000" eaLnBrk="1" hangingPunct="1">
              <a:buFont typeface="Symbol" panose="05050102010706020507" pitchFamily="18" charset="2"/>
              <a:buAutoNum type="circleNumDbPlain"/>
              <a:defRPr/>
            </a:pPr>
            <a:endParaRPr lang="ko-KR" altLang="en-US" dirty="0" smtClean="0">
              <a:solidFill>
                <a:schemeClr val="tx1"/>
              </a:solidFill>
            </a:endParaRPr>
          </a:p>
          <a:p>
            <a:pPr marL="381000" indent="-381000" eaLnBrk="1" hangingPunct="1">
              <a:buFont typeface="Symbol" panose="05050102010706020507" pitchFamily="18" charset="2"/>
              <a:buAutoNum type="circleNumDbPlain"/>
              <a:defRPr/>
            </a:pPr>
            <a:endParaRPr lang="ko-KR" altLang="en-US" dirty="0" smtClean="0">
              <a:solidFill>
                <a:schemeClr val="tx1"/>
              </a:solidFill>
            </a:endParaRPr>
          </a:p>
          <a:p>
            <a:pPr marL="381000" indent="-381000" eaLnBrk="1" hangingPunct="1">
              <a:buFont typeface="Symbol" panose="05050102010706020507" pitchFamily="18" charset="2"/>
              <a:buAutoNum type="circleNumDbPlain"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81000" indent="-381000" eaLnBrk="1" hangingPunct="1">
              <a:buFont typeface="Symbol" panose="05050102010706020507" pitchFamily="18" charset="2"/>
              <a:buAutoNum type="circleNumDbPlain"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81000" indent="-381000" eaLnBrk="1" hangingPunct="1">
              <a:buFont typeface="Symbol" panose="05050102010706020507" pitchFamily="18" charset="2"/>
              <a:buAutoNum type="circleNumDbPlain"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배열을 </a:t>
            </a:r>
            <a:r>
              <a:rPr lang="en-US" altLang="ko-KR" dirty="0" smtClean="0">
                <a:solidFill>
                  <a:schemeClr val="tx1"/>
                </a:solidFill>
              </a:rPr>
              <a:t>new </a:t>
            </a:r>
            <a:r>
              <a:rPr lang="ko-KR" altLang="en-US" dirty="0" smtClean="0">
                <a:solidFill>
                  <a:schemeClr val="tx1"/>
                </a:solidFill>
              </a:rPr>
              <a:t>연산자를 사용하여서 생성</a:t>
            </a:r>
          </a:p>
          <a:p>
            <a:pPr marL="381000" indent="-381000" eaLnBrk="1" hangingPunct="1">
              <a:buFont typeface="Symbol" panose="05050102010706020507" pitchFamily="18" charset="2"/>
              <a:buNone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6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err="1" smtClean="0"/>
              <a:t>방번</a:t>
            </a:r>
            <a:r>
              <a:rPr lang="ko-KR" altLang="en-US" sz="5400" b="1" dirty="0" err="1"/>
              <a:t>호</a:t>
            </a:r>
            <a:endParaRPr lang="ko-KR" altLang="en-US" sz="5400" b="1" dirty="0"/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배</a:t>
            </a:r>
            <a:r>
              <a:rPr lang="ko-KR" altLang="en-US" sz="2400" dirty="0"/>
              <a:t>열</a:t>
            </a:r>
            <a:r>
              <a:rPr lang="ko-KR" altLang="en-US" sz="2400" dirty="0" smtClean="0"/>
              <a:t>  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en-US" altLang="ko-KR" sz="1600" dirty="0" smtClean="0">
                <a:solidFill>
                  <a:schemeClr val="bg1"/>
                </a:solidFill>
              </a:rPr>
              <a:t>D.</a:t>
            </a:r>
            <a:r>
              <a:rPr lang="ko-KR" altLang="en-US" sz="1600" dirty="0" smtClean="0">
                <a:solidFill>
                  <a:schemeClr val="bg1"/>
                </a:solidFill>
              </a:rPr>
              <a:t>배열의 인덱스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66914" y="1351425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다음과 같은 배열을 가정하자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ko-KR" altLang="en-US" smtClean="0">
                <a:solidFill>
                  <a:schemeClr val="tx1"/>
                </a:solidFill>
              </a:rPr>
              <a:t>배열 요소에는 번호가 붙어 있는데 이것을 인덱스</a:t>
            </a:r>
            <a:r>
              <a:rPr lang="en-US" altLang="ko-KR" b="1" smtClean="0">
                <a:solidFill>
                  <a:schemeClr val="tx1"/>
                </a:solidFill>
              </a:rPr>
              <a:t>(index)</a:t>
            </a:r>
            <a:r>
              <a:rPr lang="ko-KR" altLang="en-US" smtClean="0">
                <a:solidFill>
                  <a:schemeClr val="tx1"/>
                </a:solidFill>
              </a:rPr>
              <a:t>라고 부른다</a:t>
            </a:r>
            <a:r>
              <a:rPr lang="en-US" altLang="ko-KR" smtClean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mtClean="0">
                <a:solidFill>
                  <a:schemeClr val="tx1"/>
                </a:solidFill>
              </a:rPr>
              <a:t>첫 번째 요소의 번호는 </a:t>
            </a:r>
            <a:r>
              <a:rPr lang="en-US" altLang="ko-KR" smtClean="0">
                <a:solidFill>
                  <a:schemeClr val="tx1"/>
                </a:solidFill>
              </a:rPr>
              <a:t>0</a:t>
            </a:r>
            <a:r>
              <a:rPr lang="ko-KR" altLang="en-US" smtClean="0">
                <a:solidFill>
                  <a:schemeClr val="tx1"/>
                </a:solidFill>
              </a:rPr>
              <a:t>이고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  <a:r>
              <a:rPr lang="ko-KR" altLang="en-US" smtClean="0">
                <a:solidFill>
                  <a:schemeClr val="tx1"/>
                </a:solidFill>
              </a:rPr>
              <a:t> 마지막 요소의 번호는 </a:t>
            </a:r>
            <a:r>
              <a:rPr lang="en-US" altLang="ko-KR" smtClean="0">
                <a:solidFill>
                  <a:schemeClr val="tx1"/>
                </a:solidFill>
              </a:rPr>
              <a:t>9</a:t>
            </a:r>
            <a:r>
              <a:rPr lang="ko-KR" altLang="en-US" smtClean="0">
                <a:solidFill>
                  <a:schemeClr val="tx1"/>
                </a:solidFill>
              </a:rPr>
              <a:t>가 된다</a:t>
            </a:r>
            <a:r>
              <a:rPr lang="en-US" altLang="ko-KR" smtClean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1" y="1902732"/>
            <a:ext cx="7934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방</a:t>
            </a:r>
            <a:r>
              <a:rPr lang="ko-KR" altLang="en-US" sz="5400" b="1" dirty="0"/>
              <a:t>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배</a:t>
            </a:r>
            <a:r>
              <a:rPr lang="ko-KR" altLang="en-US" sz="2400" dirty="0"/>
              <a:t>열</a:t>
            </a:r>
            <a:r>
              <a:rPr lang="ko-KR" altLang="en-US" sz="2400" dirty="0" smtClean="0"/>
              <a:t>  </a:t>
            </a:r>
            <a:r>
              <a:rPr lang="en-US" altLang="ko-KR" sz="2400" dirty="0"/>
              <a:t>	</a:t>
            </a:r>
            <a:r>
              <a:rPr lang="en-US" altLang="ko-KR" sz="1600" dirty="0" smtClean="0">
                <a:solidFill>
                  <a:schemeClr val="bg1"/>
                </a:solidFill>
              </a:rPr>
              <a:t>E. </a:t>
            </a:r>
            <a:r>
              <a:rPr lang="ko-KR" altLang="en-US" sz="1600" dirty="0" smtClean="0">
                <a:solidFill>
                  <a:schemeClr val="bg1"/>
                </a:solidFill>
              </a:rPr>
              <a:t>배열 선언 방법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" t="16859" r="53699" b="58092"/>
          <a:stretch/>
        </p:blipFill>
        <p:spPr bwMode="auto">
          <a:xfrm>
            <a:off x="888762" y="1622038"/>
            <a:ext cx="7115593" cy="2761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4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방</a:t>
            </a:r>
            <a:r>
              <a:rPr lang="ko-KR" altLang="en-US" sz="5400" b="1" dirty="0"/>
              <a:t>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배</a:t>
            </a:r>
            <a:r>
              <a:rPr lang="ko-KR" altLang="en-US" sz="2400" dirty="0"/>
              <a:t>열</a:t>
            </a:r>
            <a:r>
              <a:rPr lang="ko-KR" altLang="en-US" sz="2400" dirty="0" smtClean="0"/>
              <a:t>  </a:t>
            </a:r>
            <a:r>
              <a:rPr lang="en-US" altLang="ko-KR" sz="2400" dirty="0"/>
              <a:t>	</a:t>
            </a:r>
            <a:r>
              <a:rPr lang="en-US" altLang="ko-KR" sz="1600" dirty="0" smtClean="0">
                <a:solidFill>
                  <a:schemeClr val="bg1"/>
                </a:solidFill>
              </a:rPr>
              <a:t>E. </a:t>
            </a:r>
            <a:r>
              <a:rPr lang="ko-KR" altLang="en-US" sz="1600" dirty="0" smtClean="0">
                <a:solidFill>
                  <a:schemeClr val="bg1"/>
                </a:solidFill>
              </a:rPr>
              <a:t>배열 선언 방법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52" b="57272"/>
          <a:stretch/>
        </p:blipFill>
        <p:spPr bwMode="auto">
          <a:xfrm>
            <a:off x="696268" y="1514524"/>
            <a:ext cx="6762062" cy="312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395883" y="964799"/>
            <a:ext cx="3978033" cy="1296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배열의 사이즈는 입력 받아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사용할 만큼</a:t>
            </a:r>
            <a:r>
              <a:rPr lang="ko-KR" altLang="en-US" sz="2400" dirty="0" smtClean="0"/>
              <a:t> 사이즈를 정해줄 수 있다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844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-4467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궁</a:t>
            </a:r>
            <a:r>
              <a:rPr lang="ko-KR" altLang="en-US" sz="5400" b="1" dirty="0"/>
              <a:t>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배</a:t>
            </a:r>
            <a:r>
              <a:rPr lang="ko-KR" altLang="en-US" sz="2400" dirty="0"/>
              <a:t>열</a:t>
            </a:r>
            <a:r>
              <a:rPr lang="ko-KR" altLang="en-US" sz="2400" dirty="0" smtClean="0"/>
              <a:t>  </a:t>
            </a:r>
            <a:r>
              <a:rPr lang="en-US" altLang="ko-KR" sz="2400" dirty="0"/>
              <a:t>	</a:t>
            </a:r>
            <a:r>
              <a:rPr lang="en-US" altLang="ko-KR" sz="1600" dirty="0" smtClean="0">
                <a:solidFill>
                  <a:schemeClr val="bg1"/>
                </a:solidFill>
              </a:rPr>
              <a:t>F. </a:t>
            </a:r>
            <a:r>
              <a:rPr lang="ko-KR" altLang="en-US" sz="1600" dirty="0" smtClean="0">
                <a:solidFill>
                  <a:schemeClr val="bg1"/>
                </a:solidFill>
              </a:rPr>
              <a:t>배열의 남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여친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01" b="60676"/>
          <a:stretch/>
        </p:blipFill>
        <p:spPr bwMode="auto">
          <a:xfrm>
            <a:off x="493192" y="1140950"/>
            <a:ext cx="7308304" cy="39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445520" y="1140950"/>
            <a:ext cx="5101641" cy="13861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배열은 </a:t>
            </a:r>
            <a:r>
              <a:rPr lang="en-US" altLang="ko-KR" sz="2400" dirty="0" smtClean="0"/>
              <a:t>for</a:t>
            </a:r>
            <a:r>
              <a:rPr lang="ko-KR" altLang="en-US" sz="2400" dirty="0" smtClean="0"/>
              <a:t>문과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궁합</a:t>
            </a:r>
            <a:r>
              <a:rPr lang="ko-KR" altLang="en-US" sz="2400" dirty="0" smtClean="0"/>
              <a:t>이 아주 좋다</a:t>
            </a:r>
            <a:r>
              <a:rPr lang="en-US" altLang="ko-KR" sz="2400" dirty="0" smtClean="0"/>
              <a:t>.</a:t>
            </a:r>
          </a:p>
          <a:p>
            <a:pPr algn="ctr"/>
            <a:r>
              <a:rPr lang="ko-KR" altLang="en-US" sz="2400" dirty="0" smtClean="0"/>
              <a:t>그래서 </a:t>
            </a:r>
            <a:r>
              <a:rPr lang="en-US" altLang="ko-KR" sz="2400" dirty="0" smtClean="0"/>
              <a:t>for</a:t>
            </a:r>
            <a:r>
              <a:rPr lang="ko-KR" altLang="en-US" sz="2400" dirty="0" smtClean="0"/>
              <a:t>문을 사용시 배열의 크기를 알려주는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length</a:t>
            </a:r>
            <a:r>
              <a:rPr lang="ko-KR" altLang="en-US" sz="2400" dirty="0" smtClean="0"/>
              <a:t>를 이용하자</a:t>
            </a:r>
            <a:r>
              <a:rPr lang="en-US" altLang="ko-KR" sz="2400" dirty="0" smtClean="0"/>
              <a:t>!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833212" y="3248980"/>
            <a:ext cx="49972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9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12574</TotalTime>
  <Words>335</Words>
  <Application>Microsoft Office PowerPoint</Application>
  <PresentationFormat>화면 슬라이드 쇼(4:3)</PresentationFormat>
  <Paragraphs>81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Arial</vt:lpstr>
      <vt:lpstr>맑은 고딕</vt:lpstr>
      <vt:lpstr>나눔고딕 ExtraBold</vt:lpstr>
      <vt:lpstr>Symbol</vt:lpstr>
      <vt:lpstr>나눔고딕</vt:lpstr>
      <vt:lpstr>1_Office 테마</vt:lpstr>
      <vt:lpstr>유헬스기초프로그래밍1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SOO PARK</dc:creator>
  <cp:lastModifiedBy>hoon</cp:lastModifiedBy>
  <cp:revision>713</cp:revision>
  <dcterms:created xsi:type="dcterms:W3CDTF">2015-03-16T02:18:14Z</dcterms:created>
  <dcterms:modified xsi:type="dcterms:W3CDTF">2017-04-06T09:15:22Z</dcterms:modified>
</cp:coreProperties>
</file>