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7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8" r:id="rId3"/>
    <p:sldId id="32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5">
          <p15:clr>
            <a:srgbClr val="A4A3A4"/>
          </p15:clr>
        </p15:guide>
        <p15:guide id="2" orient="horz" pos="2732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714"/>
  </p:normalViewPr>
  <p:slideViewPr>
    <p:cSldViewPr snapToGrid="0">
      <p:cViewPr varScale="1">
        <p:scale>
          <a:sx n="105" d="100"/>
          <a:sy n="105" d="100"/>
        </p:scale>
        <p:origin x="-1752" y="-84"/>
      </p:cViewPr>
      <p:guideLst>
        <p:guide orient="horz" pos="2155"/>
        <p:guide orient="horz" pos="273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792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413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20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06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06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7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64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02223" y="1090246"/>
            <a:ext cx="8722321" cy="53545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ea"/>
                <a:ea typeface="+mn-ea"/>
              </a:defRPr>
            </a:lvl1pPr>
            <a:lvl2pPr>
              <a:defRPr sz="2400" b="1">
                <a:latin typeface="+mn-ea"/>
                <a:ea typeface="+mn-ea"/>
              </a:defRPr>
            </a:lvl2pPr>
            <a:lvl3pPr>
              <a:defRPr sz="2400" b="1">
                <a:latin typeface="+mn-ea"/>
                <a:ea typeface="+mn-ea"/>
              </a:defRPr>
            </a:lvl3pPr>
            <a:lvl4pPr>
              <a:defRPr sz="2400" b="1">
                <a:latin typeface="+mn-ea"/>
                <a:ea typeface="+mn-ea"/>
              </a:defRPr>
            </a:lvl4pPr>
            <a:lvl5pPr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2223" y="6534443"/>
            <a:ext cx="2895600" cy="246888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8515" y="6518617"/>
            <a:ext cx="2133600" cy="246888"/>
          </a:xfrm>
        </p:spPr>
        <p:txBody>
          <a:bodyPr vert="horz" lIns="91440" tIns="45720" rIns="91440" bIns="45720" rtlCol="0" anchor="ctr"/>
          <a:lstStyle>
            <a:lvl1pPr algn="r">
              <a:defRPr lang="ko-KR" altLang="en-US" sz="900" b="1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4DD98886-979C-4826-8809-BCF08B6FF41C}" type="slidenum">
              <a:rPr lang="en-US" altLang="ko-KR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253163" y="504679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69115" y="939371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0"/>
            <a:ext cx="8229600" cy="97840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44000" cy="14243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44052" cy="114300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01751" y="2105254"/>
            <a:ext cx="7248079" cy="193899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en-US" altLang="ko-KR" sz="40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  <a:r>
              <a:rPr lang="ko-KR" altLang="en-US" sz="40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40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</a:p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en-US" altLang="ko-KR" sz="40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40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sz="40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이벤트</a:t>
            </a:r>
            <a:endParaRPr lang="en-US" altLang="ko-KR" sz="4000" dirty="0" smtClean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en-US" altLang="ko-KR" sz="40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09</a:t>
            </a:r>
            <a:r>
              <a:rPr lang="ko-KR" altLang="en-US" sz="40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sz="4000" dirty="0" err="1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람다식</a:t>
            </a:r>
            <a:endParaRPr lang="en-US" altLang="ko-KR" sz="40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901751" y="1506620"/>
            <a:ext cx="43300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어서와</a:t>
            </a:r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처음이지</a:t>
            </a:r>
            <a:r>
              <a:rPr lang="en-US" altLang="ko-KR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프레임 생성 </a:t>
            </a:r>
            <a:r>
              <a:rPr lang="en-US" altLang="ko-KR" sz="3600"/>
              <a:t>#2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24421"/>
            <a:ext cx="7816850" cy="3144838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import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 err="1">
                <a:latin typeface="+mn-lt"/>
                <a:ea typeface="바탕"/>
              </a:rPr>
              <a:t>javax.swing</a:t>
            </a:r>
            <a:r>
              <a:rPr lang="en-US" altLang="en-US" kern="0" dirty="0">
                <a:latin typeface="+mn-lt"/>
                <a:ea typeface="바탕"/>
              </a:rPr>
              <a:t>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public class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 err="1">
                <a:latin typeface="+mn-lt"/>
                <a:ea typeface="바탕"/>
              </a:rPr>
              <a:t>MyFrame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extends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 err="1">
                <a:latin typeface="+mn-lt"/>
                <a:ea typeface="바탕"/>
              </a:rPr>
              <a:t>JFrame</a:t>
            </a:r>
            <a:r>
              <a:rPr lang="en-US" altLang="en-US" kern="0" dirty="0">
                <a:latin typeface="+mn-lt"/>
                <a:ea typeface="바탕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    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 err="1">
                <a:latin typeface="+mn-lt"/>
                <a:ea typeface="바탕"/>
              </a:rPr>
              <a:t>MyFrame</a:t>
            </a:r>
            <a:r>
              <a:rPr lang="en-US" altLang="en-US" kern="0" dirty="0">
                <a:latin typeface="+mn-lt"/>
                <a:ea typeface="바탕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           </a:t>
            </a:r>
            <a:r>
              <a:rPr lang="en-US" altLang="en-US" kern="0" dirty="0" err="1">
                <a:latin typeface="+mn-lt"/>
                <a:ea typeface="바탕"/>
              </a:rPr>
              <a:t>setSize</a:t>
            </a:r>
            <a:r>
              <a:rPr lang="en-US" altLang="en-US" kern="0" dirty="0">
                <a:latin typeface="+mn-lt"/>
                <a:ea typeface="바탕"/>
              </a:rPr>
              <a:t>(300, 200);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           </a:t>
            </a:r>
            <a:r>
              <a:rPr lang="en-US" altLang="en-US" kern="0" dirty="0" err="1">
                <a:latin typeface="+mn-lt"/>
                <a:ea typeface="바탕"/>
              </a:rPr>
              <a:t>setDefaultCloseOperation</a:t>
            </a:r>
            <a:r>
              <a:rPr lang="en-US" altLang="en-US" kern="0" dirty="0">
                <a:latin typeface="+mn-lt"/>
                <a:ea typeface="바탕"/>
              </a:rPr>
              <a:t>(</a:t>
            </a:r>
            <a:r>
              <a:rPr lang="en-US" altLang="en-US" kern="0" dirty="0" err="1">
                <a:latin typeface="+mn-lt"/>
                <a:ea typeface="바탕"/>
              </a:rPr>
              <a:t>JFrame.</a:t>
            </a:r>
            <a:r>
              <a:rPr lang="en-US" altLang="en-US" i="1" kern="0" dirty="0" err="1">
                <a:solidFill>
                  <a:srgbClr val="0000C0"/>
                </a:solidFill>
                <a:latin typeface="+mn-lt"/>
                <a:ea typeface="바탕"/>
              </a:rPr>
              <a:t>EXIT_ON_CLOSE</a:t>
            </a:r>
            <a:r>
              <a:rPr lang="en-US" altLang="en-US" i="1" kern="0" dirty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바탕"/>
              </a:rPr>
              <a:t>             </a:t>
            </a:r>
            <a:r>
              <a:rPr lang="en-US" altLang="en-US" i="1" kern="0" dirty="0" err="1">
                <a:latin typeface="+mn-lt"/>
                <a:ea typeface="바탕"/>
              </a:rPr>
              <a:t>setTitle</a:t>
            </a:r>
            <a:r>
              <a:rPr lang="en-US" altLang="en-US" i="1" kern="0" dirty="0">
                <a:latin typeface="+mn-lt"/>
                <a:ea typeface="바탕"/>
              </a:rPr>
              <a:t>(</a:t>
            </a:r>
            <a:r>
              <a:rPr lang="en-US" altLang="en-US" i="1" kern="0" dirty="0">
                <a:solidFill>
                  <a:srgbClr val="2A00FF"/>
                </a:solidFill>
                <a:latin typeface="+mn-lt"/>
                <a:ea typeface="바탕"/>
              </a:rPr>
              <a:t>"</a:t>
            </a:r>
            <a:r>
              <a:rPr lang="en-US" altLang="en-US" i="1" kern="0" dirty="0" err="1">
                <a:solidFill>
                  <a:srgbClr val="2A00FF"/>
                </a:solidFill>
                <a:latin typeface="+mn-lt"/>
                <a:ea typeface="바탕"/>
              </a:rPr>
              <a:t>MyFrame</a:t>
            </a:r>
            <a:r>
              <a:rPr lang="en-US" altLang="en-US" i="1" kern="0" dirty="0">
                <a:solidFill>
                  <a:srgbClr val="2A00FF"/>
                </a:solidFill>
                <a:latin typeface="+mn-lt"/>
                <a:ea typeface="바탕"/>
              </a:rPr>
              <a:t>"</a:t>
            </a:r>
            <a:r>
              <a:rPr lang="en-US" altLang="en-US" i="1" kern="0" dirty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바탕"/>
              </a:rPr>
              <a:t>             </a:t>
            </a:r>
            <a:r>
              <a:rPr lang="en-US" altLang="en-US" i="1" kern="0" dirty="0" err="1">
                <a:latin typeface="+mn-lt"/>
                <a:ea typeface="바탕"/>
              </a:rPr>
              <a:t>setVisible</a:t>
            </a:r>
            <a:r>
              <a:rPr lang="en-US" altLang="en-US" i="1" kern="0" dirty="0">
                <a:latin typeface="+mn-lt"/>
                <a:ea typeface="바탕"/>
              </a:rPr>
              <a:t>(</a:t>
            </a:r>
            <a:r>
              <a:rPr lang="en-US" altLang="en-US" i="1" kern="0" dirty="0">
                <a:solidFill>
                  <a:srgbClr val="7F0055"/>
                </a:solidFill>
                <a:latin typeface="+mn-lt"/>
                <a:ea typeface="바탕"/>
              </a:rPr>
              <a:t>true</a:t>
            </a:r>
            <a:r>
              <a:rPr lang="en-US" altLang="en-US" i="1" kern="0" dirty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바탕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바탕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9449" y="4523242"/>
            <a:ext cx="7816850" cy="178329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class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 err="1">
                <a:latin typeface="+mn-lt"/>
                <a:ea typeface="바탕"/>
              </a:rPr>
              <a:t>MyFrameTest</a:t>
            </a:r>
            <a:r>
              <a:rPr lang="en-US" altLang="en-US" kern="0" dirty="0">
                <a:latin typeface="+mn-lt"/>
                <a:ea typeface="바탕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    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static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void</a:t>
            </a:r>
            <a:r>
              <a:rPr lang="en-US" altLang="en-US" kern="0" dirty="0">
                <a:latin typeface="+mn-lt"/>
                <a:ea typeface="바탕"/>
              </a:rPr>
              <a:t> main(String[] </a:t>
            </a:r>
            <a:r>
              <a:rPr lang="en-US" altLang="en-US" kern="0" dirty="0" err="1">
                <a:latin typeface="+mn-lt"/>
                <a:ea typeface="바탕"/>
              </a:rPr>
              <a:t>args</a:t>
            </a:r>
            <a:r>
              <a:rPr lang="en-US" altLang="en-US" kern="0" dirty="0">
                <a:latin typeface="+mn-lt"/>
                <a:ea typeface="바탕"/>
              </a:rPr>
              <a:t>) {</a:t>
            </a:r>
          </a:p>
          <a:p>
            <a:pPr marL="127000"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           </a:t>
            </a:r>
            <a:r>
              <a:rPr lang="en-US" altLang="en-US" kern="0" dirty="0" err="1">
                <a:latin typeface="+mn-lt"/>
                <a:ea typeface="바탕"/>
              </a:rPr>
              <a:t>MyFrame</a:t>
            </a:r>
            <a:r>
              <a:rPr lang="en-US" altLang="en-US" kern="0" dirty="0">
                <a:latin typeface="+mn-lt"/>
                <a:ea typeface="바탕"/>
              </a:rPr>
              <a:t> f =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바탕"/>
              </a:rPr>
              <a:t>new</a:t>
            </a:r>
            <a:r>
              <a:rPr lang="en-US" altLang="en-US" kern="0" dirty="0">
                <a:latin typeface="+mn-lt"/>
                <a:ea typeface="바탕"/>
              </a:rPr>
              <a:t> </a:t>
            </a:r>
            <a:r>
              <a:rPr lang="en-US" altLang="en-US" kern="0" dirty="0" err="1">
                <a:latin typeface="+mn-lt"/>
                <a:ea typeface="바탕"/>
              </a:rPr>
              <a:t>MyFrame</a:t>
            </a:r>
            <a:r>
              <a:rPr lang="en-US" altLang="en-US" kern="0" dirty="0" smtClean="0">
                <a:latin typeface="+mn-lt"/>
                <a:ea typeface="바탕"/>
              </a:rPr>
              <a:t>();   </a:t>
            </a:r>
            <a:r>
              <a:rPr lang="en-US" altLang="en-US" kern="0" dirty="0" smtClean="0">
                <a:latin typeface="+mn-ea"/>
                <a:ea typeface="+mn-ea"/>
              </a:rPr>
              <a:t>//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MyFrame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의 객체 생성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endParaRPr lang="en-US" altLang="en-US" kern="0" dirty="0">
              <a:latin typeface="+mn-lt"/>
              <a:ea typeface="바탕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바탕"/>
              </a:rPr>
              <a:t> }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>
          <a:xfrm flipV="1">
            <a:off x="2909739" y="5404275"/>
            <a:ext cx="2152454" cy="341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>
          <a:xfrm flipV="1">
            <a:off x="2845167" y="1998481"/>
            <a:ext cx="1726833" cy="94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AutoShape 10"/>
          <p:cNvSpPr/>
          <p:nvPr/>
        </p:nvSpPr>
        <p:spPr>
          <a:xfrm>
            <a:off x="5231876" y="1210072"/>
            <a:ext cx="2696066" cy="637581"/>
          </a:xfrm>
          <a:prstGeom prst="accentBorderCallout2">
            <a:avLst>
              <a:gd name="adj1" fmla="val 26969"/>
              <a:gd name="adj2" fmla="val -4135"/>
              <a:gd name="adj3" fmla="val 28753"/>
              <a:gd name="adj4" fmla="val -61671"/>
              <a:gd name="adj5" fmla="val 66897"/>
              <a:gd name="adj6" fmla="val -61659"/>
            </a:avLst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Jframe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 상속하여서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MyFrame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4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프레임 생성 </a:t>
            </a:r>
            <a:r>
              <a:rPr lang="en-US" altLang="ko-KR" sz="3600"/>
              <a:t>#3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2489" y="1437216"/>
            <a:ext cx="8423865" cy="372462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solidFill>
                  <a:srgbClr val="7F0055"/>
                </a:solidFill>
                <a:latin typeface="+mn-lt"/>
                <a:ea typeface="+mn-ea"/>
              </a:rPr>
              <a:t>import</a:t>
            </a:r>
            <a:r>
              <a:rPr lang="en-US" altLang="en-US" kern="0" dirty="0">
                <a:latin typeface="+mn-lt"/>
                <a:ea typeface="+mn-ea"/>
              </a:rPr>
              <a:t> </a:t>
            </a:r>
            <a:r>
              <a:rPr lang="en-US" altLang="en-US" kern="0" dirty="0" err="1">
                <a:latin typeface="+mn-lt"/>
                <a:ea typeface="+mn-ea"/>
              </a:rPr>
              <a:t>javax.swing</a:t>
            </a:r>
            <a:r>
              <a:rPr lang="en-US" altLang="en-US" kern="0" dirty="0">
                <a:latin typeface="+mn-lt"/>
                <a:ea typeface="+mn-ea"/>
              </a:rPr>
              <a:t>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solidFill>
                  <a:srgbClr val="7F0055"/>
                </a:solidFill>
                <a:latin typeface="+mn-lt"/>
                <a:ea typeface="+mn-ea"/>
              </a:rPr>
              <a:t>public class</a:t>
            </a:r>
            <a:r>
              <a:rPr lang="en-US" altLang="en-US" kern="0" dirty="0">
                <a:latin typeface="+mn-lt"/>
                <a:ea typeface="+mn-ea"/>
              </a:rPr>
              <a:t> </a:t>
            </a:r>
            <a:r>
              <a:rPr lang="en-US" altLang="en-US" kern="0" dirty="0" err="1">
                <a:latin typeface="+mn-lt"/>
                <a:ea typeface="+mn-ea"/>
              </a:rPr>
              <a:t>MyFrame</a:t>
            </a:r>
            <a:r>
              <a:rPr lang="en-US" altLang="en-US" kern="0" dirty="0">
                <a:latin typeface="+mn-lt"/>
                <a:ea typeface="+mn-ea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+mn-ea"/>
              </a:rPr>
              <a:t>extends</a:t>
            </a:r>
            <a:r>
              <a:rPr lang="en-US" altLang="en-US" kern="0" dirty="0">
                <a:latin typeface="+mn-lt"/>
                <a:ea typeface="+mn-ea"/>
              </a:rPr>
              <a:t> </a:t>
            </a:r>
            <a:r>
              <a:rPr lang="en-US" altLang="en-US" kern="0" dirty="0" err="1">
                <a:latin typeface="+mn-lt"/>
                <a:ea typeface="+mn-ea"/>
              </a:rPr>
              <a:t>JFrame</a:t>
            </a:r>
            <a:r>
              <a:rPr lang="en-US" altLang="en-US" kern="0" dirty="0">
                <a:latin typeface="+mn-lt"/>
                <a:ea typeface="+mn-ea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+mn-ea"/>
              </a:rPr>
              <a:t>      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+mn-ea"/>
              </a:rPr>
              <a:t>public</a:t>
            </a:r>
            <a:r>
              <a:rPr lang="en-US" altLang="en-US" kern="0" dirty="0">
                <a:latin typeface="+mn-lt"/>
                <a:ea typeface="+mn-ea"/>
              </a:rPr>
              <a:t> </a:t>
            </a:r>
            <a:r>
              <a:rPr lang="en-US" altLang="en-US" kern="0" dirty="0" err="1">
                <a:latin typeface="+mn-lt"/>
                <a:ea typeface="+mn-ea"/>
              </a:rPr>
              <a:t>MyFrame</a:t>
            </a:r>
            <a:r>
              <a:rPr lang="en-US" altLang="en-US" kern="0" dirty="0">
                <a:latin typeface="+mn-lt"/>
                <a:ea typeface="+mn-ea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+mn-ea"/>
              </a:rPr>
              <a:t>             </a:t>
            </a:r>
            <a:r>
              <a:rPr lang="en-US" altLang="en-US" kern="0" dirty="0" err="1">
                <a:latin typeface="+mn-lt"/>
                <a:ea typeface="+mn-ea"/>
              </a:rPr>
              <a:t>setSize</a:t>
            </a:r>
            <a:r>
              <a:rPr lang="en-US" altLang="en-US" kern="0" dirty="0">
                <a:latin typeface="+mn-lt"/>
                <a:ea typeface="+mn-ea"/>
              </a:rPr>
              <a:t>(300, 200);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 dirty="0">
                <a:latin typeface="+mn-lt"/>
                <a:ea typeface="+mn-ea"/>
              </a:rPr>
              <a:t>             </a:t>
            </a:r>
            <a:r>
              <a:rPr lang="en-US" altLang="en-US" kern="0" dirty="0" err="1">
                <a:latin typeface="+mn-lt"/>
                <a:ea typeface="+mn-ea"/>
              </a:rPr>
              <a:t>setDefaultCloseOperation</a:t>
            </a:r>
            <a:r>
              <a:rPr lang="en-US" altLang="en-US" kern="0" dirty="0">
                <a:latin typeface="+mn-lt"/>
                <a:ea typeface="+mn-ea"/>
              </a:rPr>
              <a:t>(</a:t>
            </a:r>
            <a:r>
              <a:rPr lang="en-US" altLang="en-US" kern="0" dirty="0" err="1">
                <a:latin typeface="+mn-lt"/>
                <a:ea typeface="+mn-ea"/>
              </a:rPr>
              <a:t>JFrame.</a:t>
            </a:r>
            <a:r>
              <a:rPr lang="en-US" altLang="en-US" i="1" kern="0" dirty="0" err="1">
                <a:solidFill>
                  <a:srgbClr val="0000C0"/>
                </a:solidFill>
                <a:latin typeface="+mn-lt"/>
                <a:ea typeface="+mn-ea"/>
              </a:rPr>
              <a:t>EXIT_ON_CLOSE</a:t>
            </a:r>
            <a:r>
              <a:rPr lang="en-US" altLang="en-US" i="1" kern="0" dirty="0">
                <a:latin typeface="+mn-lt"/>
                <a:ea typeface="+mn-e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             </a:t>
            </a:r>
            <a:r>
              <a:rPr lang="en-US" altLang="en-US" i="1" kern="0" dirty="0" err="1">
                <a:latin typeface="+mn-lt"/>
                <a:ea typeface="+mn-ea"/>
              </a:rPr>
              <a:t>setTitle</a:t>
            </a:r>
            <a:r>
              <a:rPr lang="en-US" altLang="en-US" i="1" kern="0" dirty="0">
                <a:latin typeface="+mn-lt"/>
                <a:ea typeface="+mn-ea"/>
              </a:rPr>
              <a:t>(</a:t>
            </a:r>
            <a:r>
              <a:rPr lang="en-US" altLang="en-US" i="1" kern="0" dirty="0">
                <a:solidFill>
                  <a:srgbClr val="2A00FF"/>
                </a:solidFill>
                <a:latin typeface="+mn-lt"/>
                <a:ea typeface="+mn-ea"/>
              </a:rPr>
              <a:t>"</a:t>
            </a:r>
            <a:r>
              <a:rPr lang="en-US" altLang="en-US" i="1" kern="0" dirty="0" err="1">
                <a:solidFill>
                  <a:srgbClr val="2A00FF"/>
                </a:solidFill>
                <a:latin typeface="+mn-lt"/>
                <a:ea typeface="+mn-ea"/>
              </a:rPr>
              <a:t>MyFrame</a:t>
            </a:r>
            <a:r>
              <a:rPr lang="en-US" altLang="en-US" i="1" kern="0" dirty="0">
                <a:solidFill>
                  <a:srgbClr val="2A00FF"/>
                </a:solidFill>
                <a:latin typeface="+mn-lt"/>
                <a:ea typeface="+mn-ea"/>
              </a:rPr>
              <a:t>"</a:t>
            </a:r>
            <a:r>
              <a:rPr lang="en-US" altLang="en-US" i="1" kern="0" dirty="0">
                <a:latin typeface="+mn-lt"/>
                <a:ea typeface="+mn-e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             </a:t>
            </a:r>
            <a:r>
              <a:rPr lang="en-US" altLang="en-US" i="1" kern="0" dirty="0" err="1">
                <a:latin typeface="+mn-lt"/>
                <a:ea typeface="+mn-ea"/>
              </a:rPr>
              <a:t>setVisible</a:t>
            </a:r>
            <a:r>
              <a:rPr lang="en-US" altLang="en-US" i="1" kern="0" dirty="0">
                <a:latin typeface="+mn-lt"/>
                <a:ea typeface="+mn-ea"/>
              </a:rPr>
              <a:t>(</a:t>
            </a:r>
            <a:r>
              <a:rPr lang="en-US" altLang="en-US" i="1" kern="0" dirty="0">
                <a:solidFill>
                  <a:srgbClr val="7F0055"/>
                </a:solidFill>
                <a:latin typeface="+mn-lt"/>
                <a:ea typeface="+mn-ea"/>
              </a:rPr>
              <a:t>true</a:t>
            </a:r>
            <a:r>
              <a:rPr lang="en-US" altLang="en-US" i="1" kern="0" dirty="0">
                <a:latin typeface="+mn-lt"/>
                <a:ea typeface="+mn-e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       </a:t>
            </a:r>
            <a:r>
              <a:rPr lang="en-US" altLang="en-US" i="1" kern="0" dirty="0">
                <a:solidFill>
                  <a:srgbClr val="7F0055"/>
                </a:solidFill>
                <a:latin typeface="+mn-lt"/>
                <a:ea typeface="+mn-ea"/>
              </a:rPr>
              <a:t>public</a:t>
            </a:r>
            <a:r>
              <a:rPr lang="en-US" altLang="en-US" i="1" kern="0" dirty="0">
                <a:latin typeface="+mn-lt"/>
                <a:ea typeface="+mn-ea"/>
              </a:rPr>
              <a:t> </a:t>
            </a:r>
            <a:r>
              <a:rPr lang="en-US" altLang="en-US" i="1" kern="0" dirty="0">
                <a:solidFill>
                  <a:srgbClr val="7F0055"/>
                </a:solidFill>
                <a:latin typeface="+mn-lt"/>
                <a:ea typeface="+mn-ea"/>
              </a:rPr>
              <a:t>static</a:t>
            </a:r>
            <a:r>
              <a:rPr lang="en-US" altLang="en-US" i="1" kern="0" dirty="0">
                <a:latin typeface="+mn-lt"/>
                <a:ea typeface="+mn-ea"/>
              </a:rPr>
              <a:t> </a:t>
            </a:r>
            <a:r>
              <a:rPr lang="en-US" altLang="en-US" i="1" kern="0" dirty="0">
                <a:solidFill>
                  <a:srgbClr val="7F0055"/>
                </a:solidFill>
                <a:latin typeface="+mn-lt"/>
                <a:ea typeface="+mn-ea"/>
              </a:rPr>
              <a:t>void</a:t>
            </a:r>
            <a:r>
              <a:rPr lang="en-US" altLang="en-US" i="1" kern="0" dirty="0">
                <a:latin typeface="+mn-lt"/>
                <a:ea typeface="+mn-ea"/>
              </a:rPr>
              <a:t> main(String[] </a:t>
            </a:r>
            <a:r>
              <a:rPr lang="en-US" altLang="en-US" i="1" kern="0" dirty="0" err="1">
                <a:latin typeface="+mn-lt"/>
                <a:ea typeface="+mn-ea"/>
              </a:rPr>
              <a:t>args</a:t>
            </a:r>
            <a:r>
              <a:rPr lang="en-US" altLang="en-US" i="1" kern="0" dirty="0">
                <a:latin typeface="+mn-lt"/>
                <a:ea typeface="+mn-ea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             </a:t>
            </a:r>
            <a:r>
              <a:rPr lang="en-US" altLang="en-US" i="1" kern="0" dirty="0" err="1">
                <a:latin typeface="+mn-lt"/>
                <a:ea typeface="+mn-ea"/>
              </a:rPr>
              <a:t>MyFrame</a:t>
            </a:r>
            <a:r>
              <a:rPr lang="en-US" altLang="en-US" i="1" kern="0" dirty="0">
                <a:latin typeface="+mn-lt"/>
                <a:ea typeface="+mn-ea"/>
              </a:rPr>
              <a:t> f = </a:t>
            </a:r>
            <a:r>
              <a:rPr lang="en-US" altLang="en-US" i="1" kern="0" dirty="0">
                <a:solidFill>
                  <a:srgbClr val="7F0055"/>
                </a:solidFill>
                <a:latin typeface="+mn-lt"/>
                <a:ea typeface="+mn-ea"/>
              </a:rPr>
              <a:t>new</a:t>
            </a:r>
            <a:r>
              <a:rPr lang="en-US" altLang="en-US" i="1" kern="0" dirty="0">
                <a:latin typeface="+mn-lt"/>
                <a:ea typeface="+mn-ea"/>
              </a:rPr>
              <a:t> </a:t>
            </a:r>
            <a:r>
              <a:rPr lang="en-US" altLang="en-US" i="1" kern="0" dirty="0" err="1">
                <a:latin typeface="+mn-lt"/>
                <a:ea typeface="+mn-ea"/>
              </a:rPr>
              <a:t>MyFrame</a:t>
            </a:r>
            <a:r>
              <a:rPr lang="en-US" altLang="en-US" i="1" kern="0" dirty="0" smtClean="0">
                <a:latin typeface="+mn-lt"/>
                <a:ea typeface="+mn-ea"/>
              </a:rPr>
              <a:t>();  </a:t>
            </a:r>
            <a:r>
              <a:rPr lang="en-US" altLang="en-US" b="1" kern="0" dirty="0" smtClean="0">
                <a:solidFill>
                  <a:srgbClr val="FF0000"/>
                </a:solidFill>
                <a:latin typeface="+mj-ea"/>
                <a:ea typeface="+mj-ea"/>
              </a:rPr>
              <a:t>//main() </a:t>
            </a:r>
            <a:r>
              <a:rPr lang="en-US" altLang="en-US" b="1" kern="0" dirty="0" err="1" smtClean="0">
                <a:solidFill>
                  <a:srgbClr val="FF0000"/>
                </a:solidFill>
                <a:latin typeface="+mj-ea"/>
                <a:ea typeface="+mj-ea"/>
              </a:rPr>
              <a:t>MyFrame</a:t>
            </a:r>
            <a:r>
              <a:rPr lang="en-US" altLang="en-US" b="1" kern="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b="1" kern="0" dirty="0" smtClean="0">
                <a:solidFill>
                  <a:srgbClr val="FF0000"/>
                </a:solidFill>
                <a:latin typeface="+mj-ea"/>
                <a:ea typeface="+mj-ea"/>
              </a:rPr>
              <a:t>안으로 이동</a:t>
            </a:r>
            <a:endParaRPr lang="en-US" altLang="en-US" b="1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>
          <a:xfrm>
            <a:off x="1930400" y="2006072"/>
            <a:ext cx="264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AutoShape 8"/>
          <p:cNvSpPr/>
          <p:nvPr/>
        </p:nvSpPr>
        <p:spPr>
          <a:xfrm>
            <a:off x="5224478" y="1172897"/>
            <a:ext cx="3462322" cy="693610"/>
          </a:xfrm>
          <a:prstGeom prst="accentBorderCallout2">
            <a:avLst>
              <a:gd name="adj1" fmla="val 21620"/>
              <a:gd name="adj2" fmla="val -3398"/>
              <a:gd name="adj3" fmla="val 21620"/>
              <a:gd name="adj4" fmla="val -52972"/>
              <a:gd name="adj5" fmla="val 86945"/>
              <a:gd name="adj6" fmla="val -53051"/>
            </a:avLst>
          </a:prstGeom>
          <a:solidFill>
            <a:srgbClr val="FFFFCC"/>
          </a:solidFill>
          <a:ln w="9525">
            <a:solidFill>
              <a:schemeClr val="accent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+mn-ea"/>
                <a:ea typeface="+mn-ea"/>
              </a:rPr>
              <a:t>Jframe</a:t>
            </a:r>
            <a:r>
              <a:rPr lang="ko-KR" altLang="en-US" sz="2000" b="1">
                <a:solidFill>
                  <a:srgbClr val="FF0000"/>
                </a:solidFill>
                <a:latin typeface="+mn-ea"/>
                <a:ea typeface="+mn-ea"/>
              </a:rPr>
              <a:t>을 상속하여서 </a:t>
            </a:r>
            <a:r>
              <a:rPr lang="en-US" altLang="ko-KR" sz="2000" b="1">
                <a:solidFill>
                  <a:srgbClr val="FF0000"/>
                </a:solidFill>
                <a:latin typeface="+mn-ea"/>
                <a:ea typeface="+mn-ea"/>
              </a:rPr>
              <a:t>MyFrame</a:t>
            </a:r>
            <a:r>
              <a:rPr lang="ko-KR" altLang="en-US" sz="2000" b="1">
                <a:solidFill>
                  <a:srgbClr val="FF0000"/>
                </a:solidFill>
                <a:latin typeface="+mn-ea"/>
                <a:ea typeface="+mn-ea"/>
              </a:rPr>
              <a:t>을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8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컴포넌트 생성과 추가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1600" y="1218405"/>
            <a:ext cx="7816850" cy="369295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import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javax.swing</a:t>
            </a:r>
            <a:r>
              <a:rPr lang="en-US" altLang="en-US" sz="1600" kern="0" dirty="0">
                <a:latin typeface="+mn-lt"/>
                <a:ea typeface="바탕"/>
              </a:rPr>
              <a:t>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import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java.awt.FlowLayout</a:t>
            </a:r>
            <a:r>
              <a:rPr lang="en-US" altLang="en-US" sz="1600" kern="0" dirty="0">
                <a:latin typeface="+mn-lt"/>
                <a:ea typeface="바탕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public class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MyFrame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extends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JFrame</a:t>
            </a:r>
            <a:r>
              <a:rPr lang="en-US" altLang="en-US" sz="1600" kern="0" dirty="0">
                <a:latin typeface="+mn-lt"/>
                <a:ea typeface="바탕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MyFrame</a:t>
            </a:r>
            <a:r>
              <a:rPr lang="en-US" altLang="en-US" sz="1600" kern="0" dirty="0">
                <a:latin typeface="+mn-lt"/>
                <a:ea typeface="바탕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      </a:t>
            </a:r>
            <a:r>
              <a:rPr lang="en-US" altLang="en-US" sz="1600" kern="0" dirty="0" err="1">
                <a:latin typeface="+mn-lt"/>
                <a:ea typeface="바탕"/>
              </a:rPr>
              <a:t>setSize</a:t>
            </a:r>
            <a:r>
              <a:rPr lang="en-US" altLang="en-US" sz="1600" kern="0" dirty="0">
                <a:latin typeface="+mn-lt"/>
                <a:ea typeface="바탕"/>
              </a:rPr>
              <a:t>(300, 200);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      </a:t>
            </a:r>
            <a:r>
              <a:rPr lang="en-US" altLang="en-US" sz="1600" kern="0" dirty="0" err="1">
                <a:latin typeface="+mn-lt"/>
                <a:ea typeface="바탕"/>
              </a:rPr>
              <a:t>setDefaultCloseOperation</a:t>
            </a:r>
            <a:r>
              <a:rPr lang="en-US" altLang="en-US" sz="1600" kern="0" dirty="0">
                <a:latin typeface="+mn-lt"/>
                <a:ea typeface="바탕"/>
              </a:rPr>
              <a:t>(</a:t>
            </a:r>
            <a:r>
              <a:rPr lang="en-US" altLang="en-US" sz="1600" kern="0" dirty="0" err="1">
                <a:latin typeface="+mn-lt"/>
                <a:ea typeface="바탕"/>
              </a:rPr>
              <a:t>JFrame.</a:t>
            </a:r>
            <a:r>
              <a:rPr lang="en-US" altLang="en-US" sz="1600" kern="0" dirty="0" err="1">
                <a:solidFill>
                  <a:srgbClr val="0000C0"/>
                </a:solidFill>
                <a:latin typeface="+mn-lt"/>
                <a:ea typeface="바탕"/>
              </a:rPr>
              <a:t>EXIT_ON_CLOSE</a:t>
            </a:r>
            <a:r>
              <a:rPr lang="en-US" altLang="en-US" sz="1600" kern="0" dirty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      </a:t>
            </a:r>
            <a:r>
              <a:rPr lang="en-US" altLang="en-US" sz="1600" kern="0" dirty="0" err="1">
                <a:latin typeface="+mn-lt"/>
                <a:ea typeface="바탕"/>
              </a:rPr>
              <a:t>setTitle</a:t>
            </a:r>
            <a:r>
              <a:rPr lang="en-US" altLang="en-US" sz="1600" kern="0" dirty="0">
                <a:latin typeface="+mn-lt"/>
                <a:ea typeface="바탕"/>
              </a:rPr>
              <a:t>(</a:t>
            </a:r>
            <a:r>
              <a:rPr lang="en-US" altLang="en-US" sz="1600" kern="0" dirty="0">
                <a:solidFill>
                  <a:srgbClr val="2A00FF"/>
                </a:solidFill>
                <a:latin typeface="+mn-lt"/>
                <a:ea typeface="바탕"/>
              </a:rPr>
              <a:t>"</a:t>
            </a:r>
            <a:r>
              <a:rPr lang="en-US" altLang="en-US" sz="1600" kern="0" dirty="0" err="1">
                <a:solidFill>
                  <a:srgbClr val="2A00FF"/>
                </a:solidFill>
                <a:latin typeface="+mn-lt"/>
                <a:ea typeface="바탕"/>
              </a:rPr>
              <a:t>MyFrame</a:t>
            </a:r>
            <a:r>
              <a:rPr lang="en-US" altLang="en-US" sz="1600" kern="0" dirty="0">
                <a:solidFill>
                  <a:srgbClr val="2A00FF"/>
                </a:solidFill>
                <a:latin typeface="+mn-lt"/>
                <a:ea typeface="바탕"/>
              </a:rPr>
              <a:t>"</a:t>
            </a:r>
            <a:r>
              <a:rPr lang="en-US" altLang="en-US" sz="1600" kern="0" dirty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solidFill>
                  <a:srgbClr val="FF0000"/>
                </a:solidFill>
                <a:latin typeface="+mn-lt"/>
                <a:ea typeface="바탕"/>
              </a:rPr>
              <a:t>       </a:t>
            </a:r>
            <a:r>
              <a:rPr lang="en-US" altLang="en-US" sz="1600" kern="0" dirty="0">
                <a:latin typeface="+mn-lt"/>
                <a:ea typeface="바탕"/>
              </a:rPr>
              <a:t>      </a:t>
            </a:r>
            <a:r>
              <a:rPr lang="en-US" altLang="en-US" sz="1600" kern="0" dirty="0" err="1">
                <a:latin typeface="+mn-lt"/>
                <a:ea typeface="바탕"/>
              </a:rPr>
              <a:t>setLayout</a:t>
            </a:r>
            <a:r>
              <a:rPr lang="en-US" altLang="en-US" sz="1600" kern="0" dirty="0">
                <a:latin typeface="+mn-lt"/>
                <a:ea typeface="바탕"/>
              </a:rPr>
              <a:t>(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new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FlowLayout</a:t>
            </a:r>
            <a:r>
              <a:rPr lang="en-US" altLang="en-US" sz="1600" kern="0" dirty="0">
                <a:latin typeface="+mn-lt"/>
                <a:ea typeface="바탕"/>
              </a:rPr>
              <a:t>());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휴먼명조"/>
              </a:rPr>
              <a:t>              </a:t>
            </a:r>
            <a:r>
              <a:rPr lang="en-US" altLang="en-US" sz="1600" kern="0" dirty="0" err="1">
                <a:latin typeface="+mn-lt"/>
                <a:ea typeface="휴먼명조"/>
              </a:rPr>
              <a:t>JButton</a:t>
            </a:r>
            <a:r>
              <a:rPr lang="en-US" altLang="en-US" sz="1600" kern="0" dirty="0">
                <a:latin typeface="+mn-lt"/>
                <a:ea typeface="휴먼명조"/>
              </a:rPr>
              <a:t> button =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휴먼명조"/>
              </a:rPr>
              <a:t>new</a:t>
            </a:r>
            <a:r>
              <a:rPr lang="en-US" altLang="en-US" sz="1600" kern="0" dirty="0">
                <a:latin typeface="+mn-lt"/>
                <a:ea typeface="휴먼명조"/>
              </a:rPr>
              <a:t> </a:t>
            </a:r>
            <a:r>
              <a:rPr lang="en-US" altLang="en-US" sz="1600" kern="0" dirty="0" err="1">
                <a:latin typeface="+mn-lt"/>
                <a:ea typeface="휴먼명조"/>
              </a:rPr>
              <a:t>JButton</a:t>
            </a:r>
            <a:r>
              <a:rPr lang="en-US" altLang="en-US" sz="1600" kern="0" dirty="0">
                <a:latin typeface="+mn-lt"/>
                <a:ea typeface="휴먼명조"/>
              </a:rPr>
              <a:t>(</a:t>
            </a:r>
            <a:r>
              <a:rPr lang="en-US" altLang="en-US" sz="1600" kern="0" dirty="0">
                <a:solidFill>
                  <a:srgbClr val="2A00FF"/>
                </a:solidFill>
                <a:latin typeface="+mn-lt"/>
                <a:ea typeface="휴먼명조"/>
              </a:rPr>
              <a:t>"</a:t>
            </a:r>
            <a:r>
              <a:rPr lang="en-US" altLang="en-US" sz="1600" kern="0" dirty="0" err="1">
                <a:solidFill>
                  <a:srgbClr val="2A00FF"/>
                </a:solidFill>
                <a:latin typeface="+mn-lt"/>
                <a:ea typeface="휴먼명조"/>
              </a:rPr>
              <a:t>버튼</a:t>
            </a:r>
            <a:r>
              <a:rPr lang="en-US" altLang="en-US" sz="1600" kern="0" dirty="0">
                <a:solidFill>
                  <a:srgbClr val="2A00FF"/>
                </a:solidFill>
                <a:latin typeface="+mn-lt"/>
                <a:ea typeface="휴먼명조"/>
              </a:rPr>
              <a:t>"</a:t>
            </a:r>
            <a:r>
              <a:rPr lang="en-US" altLang="en-US" sz="1600" kern="0" dirty="0">
                <a:latin typeface="+mn-lt"/>
                <a:ea typeface="휴먼명조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휴먼명조"/>
              </a:rPr>
              <a:t>              </a:t>
            </a:r>
            <a:r>
              <a:rPr lang="en-US" altLang="en-US" sz="1600" kern="0" dirty="0" err="1">
                <a:solidFill>
                  <a:srgbClr val="7F0055"/>
                </a:solidFill>
                <a:latin typeface="+mn-lt"/>
                <a:ea typeface="휴먼명조"/>
              </a:rPr>
              <a:t>this</a:t>
            </a:r>
            <a:r>
              <a:rPr lang="en-US" altLang="en-US" sz="1600" kern="0" dirty="0" err="1">
                <a:latin typeface="+mn-lt"/>
                <a:ea typeface="휴먼명조"/>
              </a:rPr>
              <a:t>.add</a:t>
            </a:r>
            <a:r>
              <a:rPr lang="en-US" altLang="en-US" sz="1600" kern="0" dirty="0">
                <a:latin typeface="+mn-lt"/>
                <a:ea typeface="휴먼명조"/>
              </a:rPr>
              <a:t>(button);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      </a:t>
            </a:r>
            <a:r>
              <a:rPr lang="en-US" altLang="en-US" sz="1600" kern="0" dirty="0" err="1">
                <a:latin typeface="+mn-lt"/>
                <a:ea typeface="바탕"/>
              </a:rPr>
              <a:t>setVisible</a:t>
            </a:r>
            <a:r>
              <a:rPr lang="en-US" altLang="en-US" sz="1600" kern="0" dirty="0">
                <a:latin typeface="+mn-lt"/>
                <a:ea typeface="바탕"/>
              </a:rPr>
              <a:t>(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true</a:t>
            </a:r>
            <a:r>
              <a:rPr lang="en-US" altLang="en-US" sz="1600" kern="0" dirty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1600" y="5042294"/>
            <a:ext cx="7816850" cy="1455185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class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 err="1">
                <a:latin typeface="+mn-lt"/>
                <a:ea typeface="바탕"/>
              </a:rPr>
              <a:t>MyFrameTest</a:t>
            </a:r>
            <a:r>
              <a:rPr lang="en-US" altLang="en-US" sz="1600" kern="0" dirty="0">
                <a:latin typeface="+mn-lt"/>
                <a:ea typeface="바탕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static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kern="0" dirty="0">
                <a:solidFill>
                  <a:srgbClr val="7F0055"/>
                </a:solidFill>
                <a:latin typeface="+mn-lt"/>
                <a:ea typeface="바탕"/>
              </a:rPr>
              <a:t>void</a:t>
            </a:r>
            <a:r>
              <a:rPr lang="en-US" altLang="en-US" sz="1600" kern="0" dirty="0">
                <a:latin typeface="+mn-lt"/>
                <a:ea typeface="바탕"/>
              </a:rPr>
              <a:t> main(String[] </a:t>
            </a:r>
            <a:r>
              <a:rPr lang="en-US" altLang="en-US" sz="1600" kern="0" dirty="0" err="1">
                <a:latin typeface="+mn-lt"/>
                <a:ea typeface="바탕"/>
              </a:rPr>
              <a:t>args</a:t>
            </a:r>
            <a:r>
              <a:rPr lang="en-US" altLang="en-US" sz="1600" kern="0" dirty="0">
                <a:latin typeface="+mn-lt"/>
                <a:ea typeface="바탕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      </a:t>
            </a:r>
            <a:r>
              <a:rPr lang="en-US" altLang="en-US" sz="1600" kern="0" dirty="0" err="1">
                <a:latin typeface="+mn-lt"/>
                <a:ea typeface="바탕"/>
              </a:rPr>
              <a:t>MyFrame</a:t>
            </a:r>
            <a:r>
              <a:rPr lang="en-US" altLang="en-US" sz="1600" kern="0" dirty="0">
                <a:latin typeface="+mn-lt"/>
                <a:ea typeface="바탕"/>
              </a:rPr>
              <a:t> </a:t>
            </a:r>
            <a:r>
              <a:rPr lang="en-US" altLang="en-US" sz="1600" u="sng" kern="0" dirty="0">
                <a:latin typeface="+mn-lt"/>
                <a:ea typeface="바탕"/>
              </a:rPr>
              <a:t>f = </a:t>
            </a:r>
            <a:r>
              <a:rPr lang="en-US" altLang="en-US" sz="1600" u="sng" kern="0" dirty="0">
                <a:solidFill>
                  <a:srgbClr val="7F0055"/>
                </a:solidFill>
                <a:latin typeface="+mn-lt"/>
                <a:ea typeface="바탕"/>
              </a:rPr>
              <a:t>new</a:t>
            </a:r>
            <a:r>
              <a:rPr lang="en-US" altLang="en-US" sz="1600" u="sng" kern="0" dirty="0">
                <a:latin typeface="+mn-lt"/>
                <a:ea typeface="바탕"/>
              </a:rPr>
              <a:t> </a:t>
            </a:r>
            <a:r>
              <a:rPr lang="en-US" altLang="en-US" sz="1600" u="sng" kern="0" dirty="0" err="1">
                <a:latin typeface="+mn-lt"/>
                <a:ea typeface="바탕"/>
              </a:rPr>
              <a:t>MyFrame</a:t>
            </a:r>
            <a:r>
              <a:rPr lang="en-US" altLang="en-US" sz="1600" u="sng" kern="0" dirty="0">
                <a:latin typeface="+mn-lt"/>
                <a:ea typeface="바탕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600" kern="0" dirty="0">
                <a:latin typeface="+mn-lt"/>
                <a:ea typeface="바탕"/>
              </a:rPr>
              <a:t> }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>
          <a:xfrm>
            <a:off x="1605271" y="3675242"/>
            <a:ext cx="264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 sz="1600">
              <a:latin typeface="+mn-lt"/>
            </a:endParaRPr>
          </a:p>
        </p:txBody>
      </p:sp>
      <p:sp>
        <p:nvSpPr>
          <p:cNvPr id="21508" name="AutoShape 6"/>
          <p:cNvSpPr/>
          <p:nvPr/>
        </p:nvSpPr>
        <p:spPr>
          <a:xfrm>
            <a:off x="5733699" y="3092086"/>
            <a:ext cx="2614751" cy="528638"/>
          </a:xfrm>
          <a:prstGeom prst="accentBorderCallout2">
            <a:avLst>
              <a:gd name="adj1" fmla="val 21620"/>
              <a:gd name="adj2" fmla="val -3398"/>
              <a:gd name="adj3" fmla="val 21620"/>
              <a:gd name="adj4" fmla="val -28472"/>
              <a:gd name="adj5" fmla="val 119519"/>
              <a:gd name="adj6" fmla="val -54463"/>
            </a:avLst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컴포넌트 생성 및 추가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733698" y="3867168"/>
            <a:ext cx="2155284" cy="1499152"/>
          </a:xfrm>
          <a:prstGeom prst="rect">
            <a:avLst/>
          </a:prstGeom>
        </p:spPr>
      </p:pic>
      <p:sp>
        <p:nvSpPr>
          <p:cNvPr id="10" name="AutoShape 4"/>
          <p:cNvSpPr/>
          <p:nvPr/>
        </p:nvSpPr>
        <p:spPr>
          <a:xfrm>
            <a:off x="6093611" y="1610085"/>
            <a:ext cx="2241550" cy="528638"/>
          </a:xfrm>
          <a:prstGeom prst="accentBorderCallout2">
            <a:avLst>
              <a:gd name="adj1" fmla="val 21620"/>
              <a:gd name="adj2" fmla="val -3398"/>
              <a:gd name="adj3" fmla="val 21620"/>
              <a:gd name="adj4" fmla="val -38458"/>
              <a:gd name="adj5" fmla="val 341582"/>
              <a:gd name="adj6" fmla="val -99687"/>
            </a:avLst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배치 관리자 설정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61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-</a:t>
            </a:r>
            <a:r>
              <a:rPr lang="ko-KR" altLang="en-US" b="1" dirty="0"/>
              <a:t>구동 </a:t>
            </a:r>
            <a:r>
              <a:rPr lang="ko-KR" altLang="en-US" b="1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74" y="1047906"/>
            <a:ext cx="9054899" cy="5505391"/>
          </a:xfrm>
        </p:spPr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-</a:t>
            </a:r>
            <a:r>
              <a:rPr lang="ko-KR" altLang="en-US" b="1" dirty="0"/>
              <a:t>구동 프로그래밍</a:t>
            </a:r>
            <a:r>
              <a:rPr lang="en-US" altLang="ko-KR" b="1" dirty="0"/>
              <a:t>(event-driven programming</a:t>
            </a:r>
            <a:r>
              <a:rPr lang="en-US" altLang="ko-KR" b="1" dirty="0" smtClean="0"/>
              <a:t>): </a:t>
            </a:r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실행이 이벤트의 발생에 의하여 결정되는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36" y="2531537"/>
            <a:ext cx="5690128" cy="36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이벤트 처리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" y="1754368"/>
            <a:ext cx="8756729" cy="409024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02223" y="990786"/>
            <a:ext cx="8722321" cy="5505391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발생된 이벤트 객체에 반응하여서 이벤트를 처리하는 객체를 이벤트 </a:t>
            </a:r>
            <a:r>
              <a:rPr lang="ko-KR" altLang="en-US" dirty="0" err="1"/>
              <a:t>리스너</a:t>
            </a:r>
            <a:r>
              <a:rPr lang="ko-KR" altLang="en-US" dirty="0"/>
              <a:t>(event listener)라고 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이벤트 리스너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073897"/>
            <a:ext cx="8254244" cy="421378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14</a:t>
            </a:fld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02223" y="1218821"/>
            <a:ext cx="8722321" cy="55053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/>
              <a:buNone/>
              <a:defRPr lang="ko-KR" altLang="en-US"/>
            </a:pPr>
            <a:r>
              <a:rPr lang="en-US" altLang="ko-KR" dirty="0"/>
              <a:t>(1)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클래스를 작성한다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이벤트 처리 과정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4715" y="1813961"/>
            <a:ext cx="7854569" cy="284288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</a:rPr>
              <a:t>class </a:t>
            </a:r>
            <a:r>
              <a:rPr lang="en-US" altLang="ko-KR" kern="0" dirty="0" err="1">
                <a:solidFill>
                  <a:srgbClr val="000000"/>
                </a:solidFill>
              </a:rPr>
              <a:t>MyListener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lang="en-US" altLang="ko-KR" b="1" kern="0" dirty="0">
                <a:solidFill>
                  <a:srgbClr val="7F0055"/>
                </a:solidFill>
              </a:rPr>
              <a:t>implements </a:t>
            </a:r>
            <a:r>
              <a:rPr lang="en-US" altLang="ko-KR" kern="0" dirty="0" err="1">
                <a:solidFill>
                  <a:srgbClr val="000000"/>
                </a:solidFill>
              </a:rPr>
              <a:t>ActionListener</a:t>
            </a:r>
            <a:r>
              <a:rPr lang="en-US" altLang="ko-KR" kern="0" dirty="0">
                <a:solidFill>
                  <a:srgbClr val="000000"/>
                </a:solidFill>
              </a:rPr>
              <a:t> 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</a:rPr>
              <a:t>  </a:t>
            </a: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en-US" altLang="ko-KR" b="1" kern="0" dirty="0">
                <a:solidFill>
                  <a:srgbClr val="7F0055"/>
                </a:solidFill>
              </a:rPr>
              <a:t>public void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</a:rPr>
              <a:t>actionPerformed</a:t>
            </a:r>
            <a:r>
              <a:rPr lang="en-US" altLang="ko-KR" kern="0" dirty="0">
                <a:solidFill>
                  <a:srgbClr val="000000"/>
                </a:solidFill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</a:rPr>
              <a:t>ActionEvent</a:t>
            </a:r>
            <a:r>
              <a:rPr lang="en-US" altLang="ko-KR" kern="0" dirty="0">
                <a:solidFill>
                  <a:srgbClr val="000000"/>
                </a:solidFill>
              </a:rPr>
              <a:t> e) 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dirty="0" smtClean="0"/>
              <a:t> </a:t>
            </a:r>
            <a:r>
              <a:rPr lang="ko-KR" altLang="en-US" dirty="0"/>
              <a:t>	</a:t>
            </a:r>
            <a:r>
              <a:rPr lang="ko-KR" altLang="en-US" dirty="0" smtClean="0"/>
              <a:t>  </a:t>
            </a:r>
            <a:r>
              <a:rPr lang="en-US" altLang="ko-KR" dirty="0" smtClean="0"/>
              <a:t>... </a:t>
            </a:r>
            <a:r>
              <a:rPr lang="en-US" altLang="ko-KR" dirty="0">
                <a:solidFill>
                  <a:srgbClr val="008000"/>
                </a:solidFill>
              </a:rPr>
              <a:t>// Action </a:t>
            </a:r>
            <a:r>
              <a:rPr lang="ko-KR" altLang="en-US" dirty="0">
                <a:solidFill>
                  <a:srgbClr val="008000"/>
                </a:solidFill>
              </a:rPr>
              <a:t>이벤트를 처리하는 코드가 여기에 들어간다</a:t>
            </a:r>
            <a:r>
              <a:rPr lang="en-US" altLang="ko-KR" dirty="0">
                <a:solidFill>
                  <a:srgbClr val="008000"/>
                </a:solidFill>
              </a:rPr>
              <a:t>.</a:t>
            </a:r>
            <a:r>
              <a:rPr lang="ko-KR" altLang="en-US" kern="0" dirty="0">
                <a:solidFill>
                  <a:srgbClr val="000000"/>
                </a:solidFill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</a:rPr>
              <a:t>  </a:t>
            </a:r>
            <a:r>
              <a:rPr lang="en-US" altLang="ko-KR" kern="0" dirty="0">
                <a:solidFill>
                  <a:srgbClr val="000000"/>
                </a:solidFill>
              </a:rPr>
              <a:t>	}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</a:rPr>
              <a:t>}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17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34751" y="1717992"/>
            <a:ext cx="8473578" cy="426598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</a:rPr>
              <a:t>public class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</a:rPr>
              <a:t>MyFrame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lang="en-US" altLang="ko-KR" b="1" kern="0" dirty="0">
                <a:solidFill>
                  <a:srgbClr val="7F0055"/>
                </a:solidFill>
              </a:rPr>
              <a:t>extends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</a:rPr>
              <a:t>JFrame</a:t>
            </a:r>
            <a:r>
              <a:rPr lang="en-US" altLang="ko-KR" kern="0" dirty="0">
                <a:solidFill>
                  <a:srgbClr val="000000"/>
                </a:solidFill>
              </a:rPr>
              <a:t> {</a:t>
            </a:r>
            <a:r>
              <a:rPr lang="ko-KR" altLang="en-US" kern="0" dirty="0">
                <a:solidFill>
                  <a:srgbClr val="000000"/>
                </a:solidFill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b="1" kern="0" dirty="0" smtClean="0">
                <a:solidFill>
                  <a:srgbClr val="7F0055"/>
                </a:solidFill>
              </a:rPr>
              <a:t>public </a:t>
            </a:r>
            <a:r>
              <a:rPr lang="en-US" altLang="ko-KR" kern="0" dirty="0" err="1">
                <a:solidFill>
                  <a:srgbClr val="000000"/>
                </a:solidFill>
              </a:rPr>
              <a:t>MyFrame</a:t>
            </a:r>
            <a:r>
              <a:rPr lang="en-US" altLang="ko-KR" kern="0" dirty="0" smtClean="0">
                <a:solidFill>
                  <a:srgbClr val="000000"/>
                </a:solidFill>
              </a:rPr>
              <a:t>(){ </a:t>
            </a:r>
            <a:r>
              <a:rPr lang="en-US" altLang="ko-KR" kern="0" dirty="0" smtClean="0">
                <a:solidFill>
                  <a:srgbClr val="008000"/>
                </a:solidFill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</a:rPr>
              <a:t>생성자에서</a:t>
            </a:r>
            <a:r>
              <a:rPr lang="ko-KR" altLang="en-US" kern="0" dirty="0">
                <a:solidFill>
                  <a:srgbClr val="008000"/>
                </a:solidFill>
              </a:rPr>
              <a:t> 컴포넌트를 생성하고 추가한다</a:t>
            </a:r>
            <a:r>
              <a:rPr lang="en-US" altLang="ko-KR" kern="0" dirty="0">
                <a:solidFill>
                  <a:srgbClr val="008000"/>
                </a:solidFill>
              </a:rPr>
              <a:t>.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</a:rPr>
              <a:t>  </a:t>
            </a:r>
            <a:r>
              <a:rPr lang="ko-KR" altLang="en-US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>
                <a:solidFill>
                  <a:srgbClr val="000000"/>
                </a:solidFill>
              </a:rPr>
              <a:t>button = </a:t>
            </a:r>
            <a:r>
              <a:rPr lang="en-US" altLang="ko-KR" b="1" kern="0" dirty="0">
                <a:solidFill>
                  <a:srgbClr val="7F0055"/>
                </a:solidFill>
              </a:rPr>
              <a:t>new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</a:rPr>
              <a:t>JButton</a:t>
            </a:r>
            <a:r>
              <a:rPr lang="en-US" altLang="ko-KR" kern="0" dirty="0">
                <a:solidFill>
                  <a:srgbClr val="000000"/>
                </a:solidFill>
              </a:rPr>
              <a:t>(</a:t>
            </a:r>
            <a:r>
              <a:rPr lang="en-US" altLang="ko-KR" kern="0" dirty="0">
                <a:solidFill>
                  <a:srgbClr val="0000FF"/>
                </a:solidFill>
              </a:rPr>
              <a:t>"</a:t>
            </a:r>
            <a:r>
              <a:rPr lang="ko-KR" altLang="en-US" kern="0" dirty="0">
                <a:solidFill>
                  <a:srgbClr val="0000FF"/>
                </a:solidFill>
              </a:rPr>
              <a:t>동작</a:t>
            </a:r>
            <a:r>
              <a:rPr lang="ko-KR" altLang="en-US" kern="0" dirty="0">
                <a:solidFill>
                  <a:srgbClr val="000000"/>
                </a:solidFill>
              </a:rPr>
              <a:t>“</a:t>
            </a:r>
            <a:r>
              <a:rPr lang="en-US" altLang="ko-KR" kern="0" dirty="0">
                <a:solidFill>
                  <a:srgbClr val="000000"/>
                </a:solidFill>
              </a:rPr>
              <a:t>);</a:t>
            </a:r>
            <a:r>
              <a:rPr lang="ko-KR" altLang="en-US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>
                <a:solidFill>
                  <a:srgbClr val="008000"/>
                </a:solidFill>
              </a:rPr>
              <a:t>// </a:t>
            </a:r>
            <a:r>
              <a:rPr lang="ko-KR" altLang="en-US" kern="0" dirty="0">
                <a:solidFill>
                  <a:srgbClr val="008000"/>
                </a:solidFill>
              </a:rPr>
              <a:t>버튼 생성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solidFill>
                  <a:srgbClr val="000000"/>
                </a:solidFill>
              </a:rPr>
              <a:t> </a:t>
            </a:r>
            <a:r>
              <a:rPr lang="ko-KR" altLang="en-US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</a:rPr>
              <a:t>button.addActionListener</a:t>
            </a:r>
            <a:r>
              <a:rPr lang="en-US" altLang="ko-KR" kern="0" dirty="0">
                <a:solidFill>
                  <a:srgbClr val="000000"/>
                </a:solidFill>
              </a:rPr>
              <a:t>(</a:t>
            </a:r>
            <a:r>
              <a:rPr lang="en-US" altLang="ko-KR" b="1" kern="0" dirty="0">
                <a:solidFill>
                  <a:srgbClr val="7F0055"/>
                </a:solidFill>
              </a:rPr>
              <a:t>new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</a:rPr>
              <a:t>MyListener</a:t>
            </a:r>
            <a:r>
              <a:rPr lang="en-US" altLang="ko-KR" kern="0" dirty="0">
                <a:solidFill>
                  <a:srgbClr val="000000"/>
                </a:solidFill>
              </a:rPr>
              <a:t>());</a:t>
            </a:r>
            <a:r>
              <a:rPr lang="ko-KR" altLang="en-US" kern="0" dirty="0">
                <a:solidFill>
                  <a:srgbClr val="000000"/>
                </a:solidFill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ko-KR" altLang="en-US" kern="0" dirty="0">
                <a:solidFill>
                  <a:srgbClr val="000000"/>
                </a:solidFill>
              </a:rPr>
              <a:t>		</a:t>
            </a:r>
            <a:r>
              <a:rPr lang="en-US" altLang="ko-KR" kern="0" dirty="0">
                <a:solidFill>
                  <a:srgbClr val="008000"/>
                </a:solidFill>
              </a:rPr>
              <a:t>...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dirty="0"/>
              <a:t>	}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</a:rPr>
              <a:t>}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이벤트 처리 과정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751" y="1242378"/>
            <a:ext cx="8212138" cy="3429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/>
              <a:t>(2) </a:t>
            </a:r>
            <a:r>
              <a:rPr lang="ko-KR" altLang="en-US"/>
              <a:t>이벤트 리스너를 이벤트 소스에 등록한다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>
          <a:xfrm flipV="1">
            <a:off x="1438579" y="3591612"/>
            <a:ext cx="5018781" cy="415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198" name="AutoShape 7"/>
          <p:cNvSpPr/>
          <p:nvPr/>
        </p:nvSpPr>
        <p:spPr>
          <a:xfrm>
            <a:off x="5730531" y="3951303"/>
            <a:ext cx="2744165" cy="703263"/>
          </a:xfrm>
          <a:prstGeom prst="accentBorderCallout2">
            <a:avLst>
              <a:gd name="adj1" fmla="val 48425"/>
              <a:gd name="adj2" fmla="val -3671"/>
              <a:gd name="adj3" fmla="val 49766"/>
              <a:gd name="adj4" fmla="val -93686"/>
              <a:gd name="adj5" fmla="val -40951"/>
              <a:gd name="adj6" fmla="val -93803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이벤트 리스너를 컴포넌트에 붙인다</a:t>
            </a: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581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581" y="1163992"/>
            <a:ext cx="8212138" cy="4152900"/>
          </a:xfrm>
        </p:spPr>
        <p:txBody>
          <a:bodyPr/>
          <a:lstStyle/>
          <a:p>
            <a:r>
              <a:rPr lang="en-US" altLang="ko-KR" dirty="0" err="1" smtClean="0"/>
              <a:t>EventObject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이벤트를 발생시킨 이벤트 소스 등의 여러 가지 정보를 제공한다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147889"/>
            <a:ext cx="5210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0619" y="5146245"/>
            <a:ext cx="7797537" cy="11218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actionPerformed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ActionEvent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e) {</a:t>
            </a:r>
          </a:p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button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=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JButton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e.getSource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...</a:t>
            </a:r>
          </a:p>
          <a:p>
            <a:pPr marL="254000" indent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이벤트 처리기를 어디에</a:t>
            </a:r>
            <a:r>
              <a:rPr lang="en-US" altLang="ko-KR" sz="3600"/>
              <a:t>…</a:t>
            </a:r>
          </a:p>
        </p:txBody>
      </p:sp>
      <p:sp>
        <p:nvSpPr>
          <p:cNvPr id="10243" name="AutoShape 4"/>
          <p:cNvSpPr/>
          <p:nvPr/>
        </p:nvSpPr>
        <p:spPr>
          <a:xfrm>
            <a:off x="1697381" y="2188029"/>
            <a:ext cx="992655" cy="2891495"/>
          </a:xfrm>
          <a:prstGeom prst="leftBrace">
            <a:avLst>
              <a:gd name="adj1" fmla="val 3742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>
          <a:xfrm>
            <a:off x="147910" y="3410146"/>
            <a:ext cx="162870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ko-KR" altLang="en-US" sz="2000" b="1" dirty="0">
                <a:latin typeface="+mn-ea"/>
                <a:ea typeface="+mn-ea"/>
              </a:rPr>
              <a:t>이벤트 처리 방법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>
          <a:xfrm>
            <a:off x="2687843" y="2051246"/>
            <a:ext cx="529183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(1) </a:t>
            </a:r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독립적인 클래스로 이벤트 처리기를 작성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>
          <a:xfrm>
            <a:off x="2686256" y="2752921"/>
            <a:ext cx="477887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(2) </a:t>
            </a:r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내부 클래스로 이벤트 처리기를 작성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>
          <a:xfrm>
            <a:off x="2687843" y="3410146"/>
            <a:ext cx="477887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(3) </a:t>
            </a:r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프레임 클래스에 이벤트 처리를 구현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>
          <a:xfrm>
            <a:off x="2686256" y="4053123"/>
            <a:ext cx="391966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(4) </a:t>
            </a:r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무명 클래스를 사용하는 방법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>
          <a:xfrm>
            <a:off x="2722699" y="4677631"/>
            <a:ext cx="344036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5</a:t>
            </a: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 람다식을 이용하는 방법</a:t>
            </a:r>
            <a:r>
              <a:rPr lang="en-US" altLang="ko-KR" sz="2000" b="1">
                <a:solidFill>
                  <a:schemeClr val="tx2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6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idx="1"/>
          </p:nvPr>
        </p:nvSpPr>
        <p:spPr>
          <a:xfrm>
            <a:off x="130478" y="1029052"/>
            <a:ext cx="8824986" cy="5505391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dirty="0"/>
              <a:t>그래픽 사용자 인터페이스</a:t>
            </a:r>
            <a:r>
              <a:rPr lang="en-US" altLang="ko-KR" dirty="0"/>
              <a:t>(Graphical User </a:t>
            </a:r>
            <a:r>
              <a:rPr lang="en-US" altLang="ko-KR" dirty="0" smtClean="0"/>
              <a:t>Interface :GUI)</a:t>
            </a:r>
          </a:p>
          <a:p>
            <a:pPr lvl="1">
              <a:defRPr lang="ko-KR" altLang="en-US"/>
            </a:pPr>
            <a:r>
              <a:rPr lang="ko-KR" altLang="en-US" dirty="0" smtClean="0"/>
              <a:t>윈도우 화면에서 시스템과 사용자간의 의사 소통을 수행하는 방식</a:t>
            </a:r>
            <a:endParaRPr lang="en-US" altLang="ko-KR" dirty="0" smtClean="0"/>
          </a:p>
          <a:p>
            <a:pPr lvl="1">
              <a:defRPr lang="ko-KR" altLang="en-US"/>
            </a:pPr>
            <a:endParaRPr lang="en-US" altLang="ko-KR" dirty="0" smtClean="0"/>
          </a:p>
          <a:p>
            <a:r>
              <a:rPr lang="ko-KR" altLang="en-US" dirty="0"/>
              <a:t>그래픽 사용자 인터페이스 방식의 프로그래밍 </a:t>
            </a:r>
            <a:endParaRPr lang="en-US" altLang="ko-KR" dirty="0"/>
          </a:p>
          <a:p>
            <a:pPr lvl="1"/>
            <a:r>
              <a:rPr lang="en-US" altLang="ko-KR" dirty="0"/>
              <a:t>GUI(Graphical User Interface) </a:t>
            </a:r>
            <a:r>
              <a:rPr lang="ko-KR" altLang="en-US" dirty="0"/>
              <a:t>기반의 윈도우 화면으로 결과가 표시</a:t>
            </a:r>
            <a:endParaRPr lang="en-US" altLang="ko-KR" dirty="0"/>
          </a:p>
          <a:p>
            <a:pPr lvl="1"/>
            <a:r>
              <a:rPr lang="en-US" altLang="ko-KR" dirty="0" smtClean="0"/>
              <a:t>GUI</a:t>
            </a:r>
            <a:r>
              <a:rPr lang="ko-KR" altLang="en-US" dirty="0" smtClean="0"/>
              <a:t>에서 사용되는 다양한 </a:t>
            </a:r>
            <a:r>
              <a:rPr lang="ko-KR" altLang="en-US" dirty="0"/>
              <a:t>요소를 컨트롤</a:t>
            </a:r>
            <a:r>
              <a:rPr lang="en-US" altLang="ko-KR" dirty="0"/>
              <a:t>(control) </a:t>
            </a:r>
            <a:r>
              <a:rPr lang="ko-KR" altLang="en-US" dirty="0"/>
              <a:t>또는 컴포넌트</a:t>
            </a:r>
            <a:r>
              <a:rPr lang="en-US" altLang="ko-KR" dirty="0"/>
              <a:t>(component)</a:t>
            </a:r>
            <a:endParaRPr lang="ko-KR" altLang="en-US" dirty="0"/>
          </a:p>
          <a:p>
            <a:pPr lvl="2"/>
            <a:r>
              <a:rPr lang="ko-KR" altLang="en-US" dirty="0" smtClean="0"/>
              <a:t> 메뉴</a:t>
            </a:r>
            <a:r>
              <a:rPr lang="en-US" altLang="ko-KR" dirty="0"/>
              <a:t>, </a:t>
            </a: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en-US" altLang="ko-KR" dirty="0"/>
              <a:t>,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텍스트필드</a:t>
            </a:r>
            <a:r>
              <a:rPr lang="en-US" altLang="ko-KR" dirty="0"/>
              <a:t>, </a:t>
            </a:r>
            <a:r>
              <a:rPr lang="ko-KR" altLang="en-US" dirty="0"/>
              <a:t>라디오 버튼 </a:t>
            </a:r>
            <a:endParaRPr lang="en-US" altLang="ko-KR" dirty="0"/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 dirty="0"/>
              <a:t>그래픽 사용자 인터페이스</a:t>
            </a:r>
            <a:endParaRPr lang="en-US" altLang="ko-KR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(1) </a:t>
            </a:r>
            <a:r>
              <a:rPr lang="ko-KR" altLang="en-US" dirty="0" smtClean="0"/>
              <a:t>독립적인 </a:t>
            </a:r>
            <a:r>
              <a:rPr lang="ko-KR" altLang="en-US" dirty="0"/>
              <a:t>클래스 작성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30822"/>
            <a:ext cx="7847814" cy="375557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>
                <a:solidFill>
                  <a:srgbClr val="7F0055"/>
                </a:solidFill>
              </a:rPr>
              <a:t>import</a:t>
            </a:r>
            <a:r>
              <a:rPr lang="ko-KR" altLang="ko-KR" sz="2400" kern="0" dirty="0"/>
              <a:t> javax.swing.*;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>
                <a:solidFill>
                  <a:srgbClr val="7F0055"/>
                </a:solidFill>
              </a:rPr>
              <a:t>import</a:t>
            </a:r>
            <a:r>
              <a:rPr lang="ko-KR" altLang="ko-KR" sz="2400" kern="0" dirty="0"/>
              <a:t> java.awt.event.*;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>
                <a:solidFill>
                  <a:srgbClr val="7F0055"/>
                </a:solidFill>
              </a:rPr>
              <a:t>class</a:t>
            </a:r>
            <a:r>
              <a:rPr lang="ko-KR" altLang="ko-KR" sz="2400" kern="0" dirty="0"/>
              <a:t> MyListener </a:t>
            </a:r>
            <a:r>
              <a:rPr lang="ko-KR" altLang="ko-KR" sz="2400" kern="0" dirty="0">
                <a:solidFill>
                  <a:srgbClr val="7F0055"/>
                </a:solidFill>
              </a:rPr>
              <a:t>implements</a:t>
            </a:r>
            <a:r>
              <a:rPr lang="ko-KR" altLang="ko-KR" sz="2400" kern="0" dirty="0"/>
              <a:t> ActionListener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	</a:t>
            </a:r>
            <a:r>
              <a:rPr lang="ko-KR" altLang="ko-KR" sz="2400" kern="0" dirty="0">
                <a:solidFill>
                  <a:srgbClr val="7F0055"/>
                </a:solidFill>
              </a:rPr>
              <a:t>public</a:t>
            </a:r>
            <a:r>
              <a:rPr lang="ko-KR" altLang="ko-KR" sz="2400" kern="0" dirty="0"/>
              <a:t> </a:t>
            </a:r>
            <a:r>
              <a:rPr lang="ko-KR" altLang="ko-KR" sz="2400" kern="0" dirty="0">
                <a:solidFill>
                  <a:srgbClr val="7F0055"/>
                </a:solidFill>
              </a:rPr>
              <a:t>void</a:t>
            </a:r>
            <a:r>
              <a:rPr lang="ko-KR" altLang="ko-KR" sz="2400" kern="0" dirty="0"/>
              <a:t> actionPerformed(ActionEvent </a:t>
            </a:r>
            <a:r>
              <a:rPr lang="ko-KR" altLang="ko-KR" sz="2400" kern="0" dirty="0">
                <a:solidFill>
                  <a:srgbClr val="6A3E3E"/>
                </a:solidFill>
              </a:rPr>
              <a:t>e</a:t>
            </a:r>
            <a:r>
              <a:rPr lang="ko-KR" altLang="ko-KR" sz="2400" kern="0" dirty="0"/>
              <a:t>) </a:t>
            </a:r>
            <a:r>
              <a:rPr lang="ko-KR" altLang="ko-KR" sz="2400" kern="0" dirty="0" smtClean="0"/>
              <a:t>{</a:t>
            </a:r>
            <a:endParaRPr lang="en-US" altLang="ko-KR" sz="2400" kern="0" dirty="0" smtClean="0"/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endParaRPr lang="ko-KR" altLang="ko-KR" sz="2400" kern="0" dirty="0"/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		JButton </a:t>
            </a:r>
            <a:r>
              <a:rPr lang="ko-KR" altLang="ko-KR" sz="2400" kern="0" dirty="0">
                <a:solidFill>
                  <a:srgbClr val="6A3E3E"/>
                </a:solidFill>
              </a:rPr>
              <a:t>button</a:t>
            </a:r>
            <a:r>
              <a:rPr lang="ko-KR" altLang="ko-KR" sz="2400" kern="0" dirty="0"/>
              <a:t> = (JButton) </a:t>
            </a:r>
            <a:r>
              <a:rPr lang="ko-KR" altLang="ko-KR" sz="2400" kern="0" dirty="0">
                <a:solidFill>
                  <a:srgbClr val="6A3E3E"/>
                </a:solidFill>
              </a:rPr>
              <a:t>e</a:t>
            </a:r>
            <a:r>
              <a:rPr lang="ko-KR" altLang="ko-KR" sz="2400" kern="0" dirty="0"/>
              <a:t>.getSource</a:t>
            </a:r>
            <a:r>
              <a:rPr lang="ko-KR" altLang="ko-KR" sz="2400" kern="0" dirty="0" smtClean="0"/>
              <a:t>();</a:t>
            </a:r>
            <a:endParaRPr lang="en-US" altLang="ko-KR" sz="2400" kern="0" dirty="0" smtClean="0"/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endParaRPr lang="ko-KR" altLang="ko-KR" sz="2400" kern="0" dirty="0"/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		</a:t>
            </a:r>
            <a:r>
              <a:rPr lang="ko-KR" altLang="ko-KR" sz="2400" kern="0" dirty="0">
                <a:solidFill>
                  <a:srgbClr val="6A3E3E"/>
                </a:solidFill>
              </a:rPr>
              <a:t>button</a:t>
            </a:r>
            <a:r>
              <a:rPr lang="ko-KR" altLang="ko-KR" sz="2400" kern="0" dirty="0"/>
              <a:t>.setText(</a:t>
            </a:r>
            <a:r>
              <a:rPr lang="ko-KR" altLang="ko-KR" sz="2400" kern="0" dirty="0">
                <a:solidFill>
                  <a:srgbClr val="2A00FF"/>
                </a:solidFill>
              </a:rPr>
              <a:t>"마침내 버튼이 눌려졌습니다."</a:t>
            </a:r>
            <a:r>
              <a:rPr lang="ko-KR" altLang="ko-KR" sz="2400" kern="0" dirty="0"/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		</a:t>
            </a:r>
            <a:r>
              <a:rPr lang="ko-KR" altLang="ko-KR" sz="2400" u="sng" kern="0" dirty="0">
                <a:solidFill>
                  <a:srgbClr val="3F7F5F"/>
                </a:solidFill>
              </a:rPr>
              <a:t>// label.setText("마침내 버튼이 눌려졌습니다.");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kern="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35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(1) </a:t>
            </a:r>
            <a:r>
              <a:rPr lang="ko-KR" altLang="en-US" dirty="0" smtClean="0"/>
              <a:t>독립적인 </a:t>
            </a:r>
            <a:r>
              <a:rPr lang="ko-KR" altLang="en-US" dirty="0"/>
              <a:t>클래스 작성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7206" y="908346"/>
            <a:ext cx="7704403" cy="562609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class</a:t>
            </a:r>
            <a:r>
              <a:rPr lang="ko-KR" altLang="ko-KR" sz="1400" kern="0" dirty="0">
                <a:ea typeface="Tahoma"/>
                <a:cs typeface="Tahoma"/>
              </a:rPr>
              <a:t> MyFrame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extends</a:t>
            </a:r>
            <a:r>
              <a:rPr lang="ko-KR" altLang="ko-KR" sz="1400" kern="0" dirty="0">
                <a:ea typeface="Tahoma"/>
                <a:cs typeface="Tahoma"/>
              </a:rPr>
              <a:t> JFrame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private</a:t>
            </a:r>
            <a:r>
              <a:rPr lang="ko-KR" altLang="ko-KR" sz="1400" kern="0" dirty="0">
                <a:ea typeface="Tahoma"/>
                <a:cs typeface="Tahoma"/>
              </a:rPr>
              <a:t> JButton 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 dirty="0">
                <a:ea typeface="Tahoma"/>
                <a:cs typeface="Tahoma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private</a:t>
            </a:r>
            <a:r>
              <a:rPr lang="ko-KR" altLang="ko-KR" sz="1400" kern="0" dirty="0">
                <a:ea typeface="Tahoma"/>
                <a:cs typeface="Tahoma"/>
              </a:rPr>
              <a:t> JLabel 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sz="1400" kern="0" dirty="0">
                <a:ea typeface="Tahoma"/>
                <a:cs typeface="Tahoma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sz="1400" kern="0" dirty="0">
                <a:ea typeface="Tahoma"/>
                <a:cs typeface="Tahoma"/>
              </a:rPr>
              <a:t> MyFrame()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 dirty="0">
                <a:ea typeface="Tahoma"/>
                <a:cs typeface="Tahoma"/>
              </a:rPr>
              <a:t>.setSize(300, 200);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 dirty="0">
                <a:ea typeface="Tahoma"/>
                <a:cs typeface="Tahoma"/>
              </a:rPr>
              <a:t>.setDefaultCloseOperation(JFrame.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EXIT_ON_CLOSE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 dirty="0">
                <a:ea typeface="Tahoma"/>
                <a:cs typeface="Tahoma"/>
              </a:rPr>
              <a:t>.setTitle(</a:t>
            </a:r>
            <a:r>
              <a:rPr lang="ko-KR" altLang="ko-KR" sz="1400" kern="0" dirty="0">
                <a:solidFill>
                  <a:srgbClr val="2A00FF"/>
                </a:solidFill>
                <a:ea typeface="Tahoma"/>
                <a:cs typeface="Tahoma"/>
              </a:rPr>
              <a:t>"이벤트 예제"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JPanel </a:t>
            </a:r>
            <a:r>
              <a:rPr lang="ko-KR" altLang="ko-KR" sz="1400" kern="0" dirty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 dirty="0">
                <a:ea typeface="Tahoma"/>
                <a:cs typeface="Tahoma"/>
              </a:rPr>
              <a:t> =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 dirty="0">
                <a:ea typeface="Tahoma"/>
                <a:cs typeface="Tahoma"/>
              </a:rPr>
              <a:t> JPanel();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 dirty="0">
                <a:ea typeface="Tahoma"/>
                <a:cs typeface="Tahoma"/>
              </a:rPr>
              <a:t> =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 dirty="0">
                <a:ea typeface="Tahoma"/>
                <a:cs typeface="Tahoma"/>
              </a:rPr>
              <a:t> JButton(</a:t>
            </a:r>
            <a:r>
              <a:rPr lang="ko-KR" altLang="ko-KR" sz="1400" kern="0" dirty="0">
                <a:solidFill>
                  <a:srgbClr val="2A00FF"/>
                </a:solidFill>
                <a:ea typeface="Tahoma"/>
                <a:cs typeface="Tahoma"/>
              </a:rPr>
              <a:t>"버튼을 누르시오"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sz="1400" kern="0" dirty="0">
                <a:ea typeface="Tahoma"/>
                <a:cs typeface="Tahoma"/>
              </a:rPr>
              <a:t> =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 dirty="0">
                <a:ea typeface="Tahoma"/>
                <a:cs typeface="Tahoma"/>
              </a:rPr>
              <a:t> JLabel(</a:t>
            </a:r>
            <a:r>
              <a:rPr lang="ko-KR" altLang="ko-KR" sz="1400" kern="0" dirty="0">
                <a:solidFill>
                  <a:srgbClr val="2A00FF"/>
                </a:solidFill>
                <a:ea typeface="Tahoma"/>
                <a:cs typeface="Tahoma"/>
              </a:rPr>
              <a:t>"아직 버튼이 눌려지지 않았습니다</a:t>
            </a:r>
            <a:r>
              <a:rPr lang="ko-KR" altLang="ko-KR" sz="1400" kern="0" dirty="0" smtClean="0">
                <a:solidFill>
                  <a:srgbClr val="2A00FF"/>
                </a:solidFill>
                <a:ea typeface="Tahoma"/>
                <a:cs typeface="Tahoma"/>
              </a:rPr>
              <a:t>"</a:t>
            </a:r>
            <a:r>
              <a:rPr lang="ko-KR" altLang="ko-KR" sz="1400" kern="0" dirty="0" smtClean="0">
                <a:ea typeface="Tahoma"/>
                <a:cs typeface="Tahoma"/>
              </a:rPr>
              <a:t>);</a:t>
            </a:r>
            <a:endParaRPr lang="en-US" altLang="ko-KR" sz="1400" kern="0" dirty="0" smtClean="0">
              <a:ea typeface="Tahoma"/>
              <a:cs typeface="Tahoma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endParaRPr lang="ko-KR" altLang="ko-KR" sz="1400" kern="0" dirty="0">
              <a:ea typeface="Tahoma"/>
              <a:cs typeface="Tahoma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 dirty="0">
                <a:ea typeface="Tahoma"/>
                <a:cs typeface="Tahoma"/>
              </a:rPr>
              <a:t>.addActionListener(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 dirty="0">
                <a:ea typeface="Tahoma"/>
                <a:cs typeface="Tahoma"/>
              </a:rPr>
              <a:t> MyListener());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 dirty="0">
                <a:ea typeface="Tahoma"/>
                <a:cs typeface="Tahoma"/>
              </a:rPr>
              <a:t>.add(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 dirty="0">
                <a:ea typeface="Tahoma"/>
                <a:cs typeface="Tahoma"/>
              </a:rPr>
              <a:t>.add(</a:t>
            </a:r>
            <a:r>
              <a:rPr lang="ko-KR" altLang="ko-KR" sz="1400" kern="0" dirty="0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 dirty="0">
                <a:ea typeface="Tahoma"/>
                <a:cs typeface="Tahoma"/>
              </a:rPr>
              <a:t>.add(</a:t>
            </a:r>
            <a:r>
              <a:rPr lang="ko-KR" altLang="ko-KR" sz="1400" kern="0" dirty="0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sz="1400" kern="0" dirty="0">
                <a:ea typeface="Tahoma"/>
                <a:cs typeface="Tahoma"/>
              </a:rPr>
              <a:t>.setVisible(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true</a:t>
            </a:r>
            <a:r>
              <a:rPr lang="ko-KR" altLang="ko-KR" sz="1400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sz="1400" kern="0" dirty="0">
                <a:ea typeface="Tahoma"/>
                <a:cs typeface="Tahoma"/>
              </a:rPr>
              <a:t>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class</a:t>
            </a:r>
            <a:r>
              <a:rPr lang="ko-KR" altLang="ko-KR" sz="1400" kern="0" dirty="0">
                <a:ea typeface="Tahoma"/>
                <a:cs typeface="Tahoma"/>
              </a:rPr>
              <a:t> ActionEventTest1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sz="1400" kern="0" dirty="0">
                <a:ea typeface="Tahoma"/>
                <a:cs typeface="Tahoma"/>
              </a:rPr>
              <a:t>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static</a:t>
            </a:r>
            <a:r>
              <a:rPr lang="ko-KR" altLang="ko-KR" sz="1400" kern="0" dirty="0">
                <a:ea typeface="Tahoma"/>
                <a:cs typeface="Tahoma"/>
              </a:rPr>
              <a:t>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void</a:t>
            </a:r>
            <a:r>
              <a:rPr lang="ko-KR" altLang="ko-KR" sz="1400" kern="0" dirty="0">
                <a:ea typeface="Tahoma"/>
                <a:cs typeface="Tahoma"/>
              </a:rPr>
              <a:t> main(String[] </a:t>
            </a:r>
            <a:r>
              <a:rPr lang="ko-KR" altLang="ko-KR" sz="1400" kern="0" dirty="0">
                <a:solidFill>
                  <a:srgbClr val="6A3E3E"/>
                </a:solidFill>
                <a:ea typeface="Tahoma"/>
                <a:cs typeface="Tahoma"/>
              </a:rPr>
              <a:t>args</a:t>
            </a:r>
            <a:r>
              <a:rPr lang="ko-KR" altLang="ko-KR" sz="1400" kern="0" dirty="0">
                <a:ea typeface="Tahoma"/>
                <a:cs typeface="Tahoma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	MyFrame </a:t>
            </a:r>
            <a:r>
              <a:rPr lang="ko-KR" altLang="ko-KR" sz="1400" kern="0" dirty="0">
                <a:solidFill>
                  <a:srgbClr val="6A3E3E"/>
                </a:solidFill>
                <a:ea typeface="Tahoma"/>
                <a:cs typeface="Tahoma"/>
              </a:rPr>
              <a:t>t</a:t>
            </a:r>
            <a:r>
              <a:rPr lang="ko-KR" altLang="ko-KR" sz="1400" kern="0" dirty="0">
                <a:ea typeface="Tahoma"/>
                <a:cs typeface="Tahoma"/>
              </a:rPr>
              <a:t> = </a:t>
            </a:r>
            <a:r>
              <a:rPr lang="ko-KR" altLang="ko-KR" sz="1400" kern="0" dirty="0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sz="1400" kern="0" dirty="0">
                <a:ea typeface="Tahoma"/>
                <a:cs typeface="Tahoma"/>
              </a:rPr>
              <a:t> MyFrame();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ko-KR" altLang="ko-KR" sz="1400" kern="0" dirty="0">
                <a:ea typeface="Tahoma"/>
                <a:cs typeface="Tahoma"/>
              </a:rPr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16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 smtClean="0"/>
              <a:t>내부 클래스 방법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만약 </a:t>
            </a:r>
            <a:r>
              <a:rPr lang="en-US" altLang="ko-KR" dirty="0" err="1" smtClean="0"/>
              <a:t>MyListener</a:t>
            </a:r>
            <a:r>
              <a:rPr lang="ko-KR" altLang="en-US" dirty="0" smtClean="0"/>
              <a:t>라는 클래스를 별도의 클래스로 하면 </a:t>
            </a:r>
            <a:r>
              <a:rPr lang="en-US" altLang="ko-KR" dirty="0" err="1" smtClean="0"/>
              <a:t>MyFrame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안의 멤버 변수들을 쉽게 사용할 수 없다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일반적으로 </a:t>
            </a:r>
            <a:r>
              <a:rPr lang="en-US" altLang="ko-KR" dirty="0" err="1" smtClean="0"/>
              <a:t>MyListener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내부 클래스로 만든다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(2) </a:t>
            </a:r>
            <a:r>
              <a:rPr lang="ko-KR" altLang="en-US" sz="3600" dirty="0" smtClean="0"/>
              <a:t>내부 클래스 방법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23" y="1229805"/>
            <a:ext cx="8484577" cy="5057873"/>
          </a:xfr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class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MyFrame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extends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JFrame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private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JButton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button;</a:t>
            </a:r>
            <a:endParaRPr lang="en-US" altLang="ko-KR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private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JLabel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label;</a:t>
            </a:r>
            <a:endParaRPr lang="en-US" altLang="ko-KR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public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MyFrame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kern="0" spc="0" dirty="0" err="1" smtClean="0">
                <a:solidFill>
                  <a:srgbClr val="7F0055"/>
                </a:solidFill>
                <a:effectLst/>
                <a:latin typeface="+mn-lt"/>
              </a:rPr>
              <a:t>this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.setSize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(300, 200);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kern="0" spc="0" dirty="0" err="1" smtClean="0">
                <a:solidFill>
                  <a:srgbClr val="7F0055"/>
                </a:solidFill>
                <a:effectLst/>
                <a:latin typeface="+mn-lt"/>
              </a:rPr>
              <a:t>this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.setDefaultCloseOperation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JFrame.</a:t>
            </a:r>
            <a:r>
              <a:rPr lang="en-US" altLang="ko-KR" sz="1800" b="0" i="1" kern="0" spc="0" dirty="0" err="1" smtClean="0">
                <a:solidFill>
                  <a:srgbClr val="0000C0"/>
                </a:solidFill>
                <a:effectLst/>
                <a:latin typeface="+mn-lt"/>
              </a:rPr>
              <a:t>EXIT_ON_CLOSE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kern="0" spc="0" dirty="0" err="1" smtClean="0">
                <a:solidFill>
                  <a:srgbClr val="7F0055"/>
                </a:solidFill>
                <a:effectLst/>
                <a:latin typeface="+mn-lt"/>
              </a:rPr>
              <a:t>this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.setTitle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이벤트 예제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 smtClean="0">
                <a:effectLst/>
                <a:latin typeface="+mn-lt"/>
              </a:rPr>
              <a:t>		</a:t>
            </a:r>
            <a:r>
              <a:rPr lang="en-US" altLang="ko-KR" sz="1800" b="0" spc="0" dirty="0" err="1" smtClean="0">
                <a:effectLst/>
                <a:latin typeface="+mn-lt"/>
              </a:rPr>
              <a:t>JPanel</a:t>
            </a:r>
            <a:r>
              <a:rPr lang="en-US" altLang="ko-KR" sz="1800" b="0" spc="0" dirty="0" smtClean="0">
                <a:effectLst/>
                <a:latin typeface="+mn-lt"/>
              </a:rPr>
              <a:t> panel = </a:t>
            </a:r>
            <a:r>
              <a:rPr lang="en-US" altLang="ko-KR" sz="1800" b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1800" b="0" dirty="0" smtClean="0">
                <a:effectLst/>
                <a:latin typeface="+mn-lt"/>
              </a:rPr>
              <a:t> </a:t>
            </a:r>
            <a:r>
              <a:rPr lang="en-US" altLang="ko-KR" sz="1800" b="0" spc="0" dirty="0" err="1" smtClean="0">
                <a:effectLst/>
                <a:latin typeface="+mn-lt"/>
              </a:rPr>
              <a:t>JPanel</a:t>
            </a:r>
            <a:r>
              <a:rPr lang="en-US" altLang="ko-KR" sz="1800" b="0" spc="0" dirty="0" smtClean="0">
                <a:effectLst/>
                <a:latin typeface="+mn-lt"/>
              </a:rPr>
              <a:t>();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endParaRPr lang="en-US" altLang="ko-KR" sz="1800" b="0" dirty="0" smtClean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000000"/>
                </a:solidFill>
                <a:effectLst/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=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JButton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버튼을 누르시오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);</a:t>
            </a: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label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JLabel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아직 버튼이 눌려지지 않았습니다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kern="0" spc="0" dirty="0" err="1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.addActionListener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MyListener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());	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panel.add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panel.add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label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 smtClean="0">
                <a:effectLst/>
                <a:latin typeface="+mn-lt"/>
              </a:rPr>
              <a:t>		</a:t>
            </a:r>
            <a:r>
              <a:rPr lang="en-US" altLang="ko-KR" sz="1800" b="0" spc="0" dirty="0" err="1" smtClean="0">
                <a:solidFill>
                  <a:srgbClr val="7F0055"/>
                </a:solidFill>
                <a:effectLst/>
                <a:latin typeface="+mn-lt"/>
              </a:rPr>
              <a:t>this</a:t>
            </a:r>
            <a:r>
              <a:rPr lang="en-US" altLang="ko-KR" sz="1800" b="0" spc="0" dirty="0" err="1" smtClean="0">
                <a:effectLst/>
                <a:latin typeface="+mn-lt"/>
              </a:rPr>
              <a:t>.add</a:t>
            </a:r>
            <a:r>
              <a:rPr lang="en-US" altLang="ko-KR" sz="1800" b="0" spc="0" dirty="0" smtClean="0">
                <a:effectLst/>
                <a:latin typeface="+mn-lt"/>
              </a:rPr>
              <a:t>(panel);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endParaRPr lang="en-US" altLang="ko-KR" sz="1800" b="0" dirty="0" smtClean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000000"/>
                </a:solidFill>
                <a:effectLst/>
                <a:latin typeface="+mn-lt"/>
              </a:rPr>
              <a:t>	</a:t>
            </a:r>
            <a:r>
              <a:rPr lang="en-US" altLang="ko-KR" sz="1800" b="0" kern="0" spc="0" dirty="0" err="1" smtClean="0">
                <a:solidFill>
                  <a:srgbClr val="7F0055"/>
                </a:solidFill>
                <a:effectLst/>
                <a:latin typeface="+mn-lt"/>
              </a:rPr>
              <a:t>this</a:t>
            </a:r>
            <a:r>
              <a:rPr lang="en-US" altLang="ko-KR" sz="1800" b="0" dirty="0" err="1" smtClean="0">
                <a:solidFill>
                  <a:srgbClr val="000000"/>
                </a:solidFill>
                <a:latin typeface="+mn-lt"/>
              </a:rPr>
              <a:t>.setVisible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true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sz="3600" dirty="0" smtClean="0"/>
              <a:t>내부 클래스 방법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24" y="1333501"/>
            <a:ext cx="8557602" cy="4256594"/>
          </a:xfr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 smtClean="0">
                <a:effectLst/>
                <a:latin typeface="+mn-lt"/>
              </a:rPr>
              <a:t>	</a:t>
            </a:r>
            <a:r>
              <a:rPr lang="en-US" altLang="ko-KR" sz="1800" b="0" spc="0" dirty="0" smtClean="0">
                <a:solidFill>
                  <a:srgbClr val="7F0055"/>
                </a:solidFill>
                <a:effectLst/>
                <a:latin typeface="+mn-lt"/>
              </a:rPr>
              <a:t>private</a:t>
            </a:r>
            <a:r>
              <a:rPr lang="en-US" altLang="ko-KR" sz="1800" b="0" dirty="0" smtClean="0">
                <a:effectLst/>
                <a:latin typeface="+mn-lt"/>
              </a:rPr>
              <a:t> </a:t>
            </a:r>
            <a:r>
              <a:rPr lang="en-US" altLang="ko-KR" sz="1800" b="0" spc="0" dirty="0" smtClean="0">
                <a:solidFill>
                  <a:srgbClr val="7F0055"/>
                </a:solidFill>
                <a:effectLst/>
                <a:latin typeface="+mn-lt"/>
              </a:rPr>
              <a:t>class</a:t>
            </a:r>
            <a:r>
              <a:rPr lang="en-US" altLang="ko-KR" sz="1800" b="0" dirty="0" smtClean="0">
                <a:effectLst/>
                <a:latin typeface="+mn-lt"/>
              </a:rPr>
              <a:t> </a:t>
            </a:r>
            <a:r>
              <a:rPr lang="en-US" altLang="ko-KR" sz="1800" b="0" spc="0" dirty="0" err="1" smtClean="0">
                <a:effectLst/>
                <a:latin typeface="+mn-lt"/>
              </a:rPr>
              <a:t>MyListener</a:t>
            </a:r>
            <a:r>
              <a:rPr lang="en-US" altLang="ko-KR" sz="1800" b="0" spc="0" dirty="0" smtClean="0">
                <a:effectLst/>
                <a:latin typeface="+mn-lt"/>
              </a:rPr>
              <a:t> </a:t>
            </a:r>
            <a:r>
              <a:rPr lang="en-US" altLang="ko-KR" sz="1800" b="0" spc="0" dirty="0" smtClean="0">
                <a:solidFill>
                  <a:srgbClr val="7F0055"/>
                </a:solidFill>
                <a:effectLst/>
                <a:latin typeface="+mn-lt"/>
              </a:rPr>
              <a:t>implements</a:t>
            </a:r>
            <a:r>
              <a:rPr lang="en-US" altLang="ko-KR" sz="1800" b="0" dirty="0" smtClean="0">
                <a:effectLst/>
                <a:latin typeface="+mn-lt"/>
              </a:rPr>
              <a:t> </a:t>
            </a:r>
            <a:r>
              <a:rPr lang="en-US" altLang="ko-KR" sz="1800" b="0" spc="0" dirty="0" err="1" smtClean="0">
                <a:effectLst/>
                <a:latin typeface="+mn-lt"/>
              </a:rPr>
              <a:t>ActionListener</a:t>
            </a:r>
            <a:r>
              <a:rPr lang="en-US" altLang="ko-KR" sz="1800" b="0" spc="0" dirty="0" smtClean="0">
                <a:effectLst/>
                <a:latin typeface="+mn-lt"/>
              </a:rPr>
              <a:t> {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public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void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actionPerformed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ActionEvent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e)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if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e.getSource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() == 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		</a:t>
            </a:r>
            <a:r>
              <a:rPr lang="en-US" altLang="ko-KR" sz="1800" b="0" kern="0" spc="0" dirty="0" err="1" smtClean="0">
                <a:solidFill>
                  <a:srgbClr val="0000C0"/>
                </a:solidFill>
                <a:effectLst/>
                <a:latin typeface="+mn-lt"/>
              </a:rPr>
              <a:t>label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.setText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마침내 버튼이 눌려졌습니다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n-lt"/>
              </a:rPr>
              <a:t>."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);</a:t>
            </a: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spc="0" dirty="0" smtClean="0">
                <a:effectLst/>
                <a:latin typeface="+mn-lt"/>
              </a:rPr>
              <a:t>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0" kern="0" dirty="0">
              <a:solidFill>
                <a:srgbClr val="7F0055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public</a:t>
            </a:r>
            <a:r>
              <a:rPr lang="en-US" altLang="ko-KR" sz="18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class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ActionEventTest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public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static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void 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main(String[]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args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MyFrame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n-lt"/>
              </a:rPr>
              <a:t>MyFrame</a:t>
            </a: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	}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AutoShape 16"/>
          <p:cNvSpPr>
            <a:spLocks/>
          </p:cNvSpPr>
          <p:nvPr/>
        </p:nvSpPr>
        <p:spPr bwMode="auto">
          <a:xfrm>
            <a:off x="6655324" y="4268788"/>
            <a:ext cx="2177591" cy="878946"/>
          </a:xfrm>
          <a:prstGeom prst="accentBorderCallout2">
            <a:avLst>
              <a:gd name="adj1" fmla="val 37500"/>
              <a:gd name="adj2" fmla="val -5000"/>
              <a:gd name="adj3" fmla="val 37500"/>
              <a:gd name="adj4" fmla="val -54690"/>
              <a:gd name="adj5" fmla="val -174485"/>
              <a:gd name="adj6" fmla="val -92312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내부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</a:t>
            </a:r>
            <a:endParaRPr lang="en-US" altLang="ko-KR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label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에 접근할 수 있다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061888" y="1595574"/>
            <a:ext cx="7697937" cy="2113436"/>
          </a:xfrm>
          <a:prstGeom prst="roundRect">
            <a:avLst>
              <a:gd name="adj" fmla="val 10868"/>
            </a:avLst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en-US" altLang="ko-KR" dirty="0" err="1" smtClean="0"/>
              <a:t>MyFrame</a:t>
            </a:r>
            <a:r>
              <a:rPr lang="ko-KR" altLang="en-US" dirty="0" smtClean="0"/>
              <a:t>에서 처리하는 방법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23" y="1260114"/>
            <a:ext cx="8722321" cy="153964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더 많이 사용되는 방법은 </a:t>
            </a:r>
            <a:r>
              <a:rPr lang="en-US" altLang="ko-KR" dirty="0" err="1" smtClean="0"/>
              <a:t>MyFrame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을 상속받으면서 동시에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인터페이스도 구현하는 경우이다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(3) </a:t>
            </a:r>
            <a:r>
              <a:rPr lang="en-US" altLang="ko-KR" dirty="0" err="1" smtClean="0"/>
              <a:t>MyFrame</a:t>
            </a:r>
            <a:r>
              <a:rPr lang="ko-KR" altLang="en-US" dirty="0" smtClean="0"/>
              <a:t>에서 처리하는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58" y="1405728"/>
            <a:ext cx="8229567" cy="4853670"/>
          </a:xfr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...</a:t>
            </a:r>
            <a:endParaRPr lang="en-US" altLang="ko-KR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class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MyFrame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extends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JFrame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implements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ActionListener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...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MyFrame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	...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j-lt"/>
              </a:rPr>
              <a:t>button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new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JButton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j-lt"/>
                <a:ea typeface="맑은 고딕"/>
              </a:rPr>
              <a:t>버튼을 누르시오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j-lt"/>
              </a:rPr>
              <a:t>label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new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j-lt"/>
                <a:ea typeface="맑은 고딕"/>
              </a:rPr>
              <a:t>아직 버튼이 눌려지지 않았습니다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800" b="0" kern="0" spc="0" dirty="0" err="1" smtClean="0">
                <a:solidFill>
                  <a:srgbClr val="0000C0"/>
                </a:solidFill>
                <a:effectLst/>
                <a:latin typeface="+mj-lt"/>
              </a:rPr>
              <a:t>button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.addActionListener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this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	...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 smtClean="0">
                <a:effectLst/>
                <a:latin typeface="+mj-lt"/>
              </a:rPr>
              <a:t>	</a:t>
            </a:r>
            <a:r>
              <a:rPr lang="en-US" altLang="ko-KR" sz="1800" b="0" spc="0" dirty="0" smtClean="0">
                <a:effectLst/>
                <a:latin typeface="+mj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public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void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actionPerformed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ActionEvent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e)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800" b="0" kern="0" spc="0" dirty="0" smtClean="0">
                <a:solidFill>
                  <a:srgbClr val="7F0055"/>
                </a:solidFill>
                <a:effectLst/>
                <a:latin typeface="+mj-lt"/>
              </a:rPr>
              <a:t>if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e.getSource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() == </a:t>
            </a:r>
            <a:r>
              <a:rPr lang="en-US" altLang="ko-KR" sz="1800" b="0" kern="0" spc="0" dirty="0" smtClean="0">
                <a:solidFill>
                  <a:srgbClr val="0000C0"/>
                </a:solidFill>
                <a:effectLst/>
                <a:latin typeface="+mj-lt"/>
              </a:rPr>
              <a:t>button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800" b="0" kern="0" spc="0" dirty="0" err="1" smtClean="0">
                <a:solidFill>
                  <a:srgbClr val="0000C0"/>
                </a:solidFill>
                <a:effectLst/>
                <a:latin typeface="+mj-lt"/>
              </a:rPr>
              <a:t>label</a:t>
            </a:r>
            <a:r>
              <a:rPr lang="en-US" altLang="ko-KR" sz="1800" b="0" dirty="0" err="1">
                <a:solidFill>
                  <a:srgbClr val="000000"/>
                </a:solidFill>
                <a:latin typeface="+mj-lt"/>
              </a:rPr>
              <a:t>.setText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ko-KR" altLang="en-US" sz="1800" b="0" kern="0" spc="0" dirty="0" smtClean="0">
                <a:solidFill>
                  <a:srgbClr val="2A00FF"/>
                </a:solidFill>
                <a:effectLst/>
                <a:latin typeface="+mj-lt"/>
                <a:ea typeface="맑은 고딕"/>
              </a:rPr>
              <a:t>마침내 버튼이 눌려졌습니다</a:t>
            </a:r>
            <a:r>
              <a:rPr lang="en-US" altLang="ko-KR" sz="1800" b="0" kern="0" spc="0" dirty="0" smtClean="0">
                <a:solidFill>
                  <a:srgbClr val="2A00FF"/>
                </a:solidFill>
                <a:effectLst/>
                <a:latin typeface="+mj-lt"/>
              </a:rPr>
              <a:t>."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dirty="0" smtClean="0">
                <a:solidFill>
                  <a:srgbClr val="000000"/>
                </a:solidFill>
                <a:latin typeface="+mj-lt"/>
              </a:rPr>
              <a:t>...</a:t>
            </a:r>
            <a:endParaRPr lang="ko-KR" altLang="en-US" sz="18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Line 13"/>
          <p:cNvSpPr>
            <a:spLocks noChangeShapeType="1"/>
          </p:cNvSpPr>
          <p:nvPr/>
        </p:nvSpPr>
        <p:spPr bwMode="auto">
          <a:xfrm>
            <a:off x="3784600" y="2050145"/>
            <a:ext cx="2540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AutoShape 14"/>
          <p:cNvSpPr>
            <a:spLocks/>
          </p:cNvSpPr>
          <p:nvPr/>
        </p:nvSpPr>
        <p:spPr bwMode="auto">
          <a:xfrm>
            <a:off x="6878514" y="2140096"/>
            <a:ext cx="1808285" cy="433422"/>
          </a:xfrm>
          <a:prstGeom prst="accentBorderCallout2">
            <a:avLst>
              <a:gd name="adj1" fmla="val 22569"/>
              <a:gd name="adj2" fmla="val -4116"/>
              <a:gd name="adj3" fmla="val 23929"/>
              <a:gd name="adj4" fmla="val -103853"/>
              <a:gd name="adj5" fmla="val -18892"/>
              <a:gd name="adj6" fmla="val -104231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2000" b="1">
                <a:solidFill>
                  <a:schemeClr val="tx2"/>
                </a:solidFill>
                <a:latin typeface="+mn-ea"/>
                <a:ea typeface="+mn-ea"/>
              </a:rPr>
              <a:t>이벤트도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(4) </a:t>
            </a:r>
            <a:r>
              <a:rPr lang="ko-KR" altLang="en-US" dirty="0" smtClean="0"/>
              <a:t>무명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1689"/>
            <a:ext cx="8229600" cy="5044270"/>
          </a:xfr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class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MyFrame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extends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JFrame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...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public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MyFrame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	...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2000" b="0" kern="0" spc="0" dirty="0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JButton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20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ko-KR" altLang="en-US" sz="20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버튼을 누르시오</a:t>
            </a:r>
            <a:r>
              <a:rPr lang="en-US" altLang="ko-KR" sz="20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);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2000" b="0" kern="0" spc="0" dirty="0" err="1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.addActionListener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new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ActionListener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public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void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actionPerformed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ActionEvent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e)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			</a:t>
            </a:r>
            <a:r>
              <a:rPr lang="en-US" altLang="ko-KR" sz="2000" b="0" kern="0" spc="0" dirty="0" smtClean="0">
                <a:solidFill>
                  <a:srgbClr val="7F0055"/>
                </a:solidFill>
                <a:effectLst/>
                <a:latin typeface="+mn-lt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e.getSource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() == </a:t>
            </a:r>
            <a:r>
              <a:rPr lang="en-US" altLang="ko-KR" sz="2000" b="0" kern="0" spc="0" dirty="0" smtClean="0">
                <a:solidFill>
                  <a:srgbClr val="0000C0"/>
                </a:solidFill>
                <a:effectLst/>
                <a:latin typeface="+mn-lt"/>
              </a:rPr>
              <a:t>button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					</a:t>
            </a:r>
            <a:r>
              <a:rPr lang="en-US" altLang="ko-KR" sz="2000" b="0" kern="0" spc="0" dirty="0" err="1" smtClean="0">
                <a:solidFill>
                  <a:srgbClr val="0000C0"/>
                </a:solidFill>
                <a:effectLst/>
                <a:latin typeface="+mn-lt"/>
              </a:rPr>
              <a:t>label</a:t>
            </a:r>
            <a:r>
              <a:rPr lang="en-US" altLang="ko-KR" sz="2000" b="0" dirty="0" err="1">
                <a:solidFill>
                  <a:srgbClr val="000000"/>
                </a:solidFill>
                <a:latin typeface="+mn-lt"/>
              </a:rPr>
              <a:t>.setText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2000" b="0" kern="0" spc="0" dirty="0" smtClean="0">
                <a:solidFill>
                  <a:srgbClr val="2A00FF"/>
                </a:solidFill>
                <a:effectLst/>
                <a:latin typeface="+mn-lt"/>
              </a:rPr>
              <a:t>"</a:t>
            </a:r>
            <a:r>
              <a:rPr lang="ko-KR" altLang="en-US" sz="20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마침내 버튼이 </a:t>
            </a:r>
            <a:endParaRPr lang="en-US" altLang="ko-KR" sz="2000" b="0" kern="0" spc="0" dirty="0" smtClean="0">
              <a:solidFill>
                <a:srgbClr val="2A00FF"/>
              </a:solidFill>
              <a:effectLst/>
              <a:latin typeface="+mn-lt"/>
              <a:ea typeface="맑은 고딕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2A00FF"/>
                </a:solidFill>
                <a:latin typeface="+mn-lt"/>
                <a:ea typeface="맑은 고딕"/>
              </a:rPr>
              <a:t>	</a:t>
            </a:r>
            <a:r>
              <a:rPr lang="en-US" altLang="ko-KR" sz="2000" b="0" dirty="0" smtClean="0">
                <a:solidFill>
                  <a:srgbClr val="2A00FF"/>
                </a:solidFill>
                <a:latin typeface="+mn-lt"/>
                <a:ea typeface="맑은 고딕"/>
              </a:rPr>
              <a:t>					</a:t>
            </a:r>
            <a:r>
              <a:rPr lang="ko-KR" altLang="en-US" sz="2000" b="0" kern="0" spc="0" dirty="0" smtClean="0">
                <a:solidFill>
                  <a:srgbClr val="2A00FF"/>
                </a:solidFill>
                <a:effectLst/>
                <a:latin typeface="+mn-lt"/>
                <a:ea typeface="맑은 고딕"/>
              </a:rPr>
              <a:t>눌려졌습니다</a:t>
            </a:r>
            <a:r>
              <a:rPr lang="en-US" altLang="ko-KR" sz="2000" b="0" kern="0" spc="0" dirty="0" smtClean="0">
                <a:solidFill>
                  <a:srgbClr val="2A00FF"/>
                </a:solidFill>
                <a:effectLst/>
                <a:latin typeface="+mn-lt"/>
              </a:rPr>
              <a:t>."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);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+mn-lt"/>
              </a:rPr>
              <a:t>				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});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...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dirty="0" smtClean="0">
                <a:effectLst/>
                <a:latin typeface="+mn-lt"/>
              </a:rPr>
              <a:t>	</a:t>
            </a:r>
            <a:r>
              <a:rPr lang="en-US" altLang="ko-KR" sz="2000" b="0" spc="0" dirty="0" smtClean="0">
                <a:effectLst/>
                <a:latin typeface="+mn-lt"/>
              </a:rPr>
              <a:t>}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47267" y="567953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안드로이드에서</a:t>
            </a:r>
            <a:r>
              <a:rPr lang="ko-KR" altLang="en-US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많이 사용된다</a:t>
            </a:r>
            <a:r>
              <a:rPr lang="en-US" altLang="ko-KR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216323" y="2854299"/>
            <a:ext cx="6335906" cy="2558140"/>
          </a:xfrm>
          <a:prstGeom prst="roundRect">
            <a:avLst>
              <a:gd name="adj" fmla="val 5612"/>
            </a:avLst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 flipV="1">
            <a:off x="5833533" y="4614333"/>
            <a:ext cx="237067" cy="1065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(5) </a:t>
            </a:r>
            <a:r>
              <a:rPr lang="ko-KR" altLang="en-US" dirty="0" err="1" smtClean="0"/>
              <a:t>람다식을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이용하는 방법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99317" y="891683"/>
            <a:ext cx="8533598" cy="56427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javax.swing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.*;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MyFrame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u="sng" dirty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{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private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JButton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button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private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JLabel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label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MyFrame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() {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.setSize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(300, 200);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.setDefaultCloseOperation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JFrame.</a:t>
            </a:r>
            <a:r>
              <a:rPr lang="en-US" altLang="ko-KR" i="1" dirty="0" err="1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EXIT_ON_CLOSE</a:t>
            </a:r>
            <a:r>
              <a:rPr lang="en-US" altLang="ko-KR" i="1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.setTitle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이벤트 예제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JPanel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+mn-lt"/>
                <a:ea typeface="맑은 고딕" panose="020B0503020000020004" pitchFamily="50" charset="-127"/>
              </a:rPr>
              <a:t>panel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en-US" altLang="ko-KR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JPanel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();</a:t>
            </a:r>
          </a:p>
          <a:p>
            <a:pPr marL="800100" lvl="2" indent="0">
              <a:buNone/>
            </a:pPr>
            <a:r>
              <a:rPr lang="en-US" altLang="ko-KR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button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en-US" altLang="ko-KR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JButton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버튼을 누르시오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label</a:t>
            </a:r>
            <a:r>
              <a:rPr lang="ko-KR" altLang="en-US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= </a:t>
            </a:r>
            <a:r>
              <a:rPr lang="en-US" altLang="ko-KR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new</a:t>
            </a:r>
            <a:r>
              <a:rPr lang="ko-KR" altLang="en-US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JLabel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아직 버튼이 눌려지지 않았습니다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button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.addActionListener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6A3E3E"/>
                </a:solidFill>
                <a:latin typeface="+mn-lt"/>
                <a:ea typeface="맑은 고딕" panose="020B0503020000020004" pitchFamily="50" charset="-127"/>
              </a:rPr>
              <a:t>e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-&gt; {</a:t>
            </a:r>
          </a:p>
          <a:p>
            <a:pPr marL="800100" lvl="2" indent="0">
              <a:buNone/>
            </a:pPr>
            <a:r>
              <a:rPr lang="en-US" altLang="ko-KR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    </a:t>
            </a:r>
            <a:r>
              <a:rPr lang="en-US" altLang="ko-KR" dirty="0" err="1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label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.setText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마침내 버튼이 눌려졌습니다</a:t>
            </a:r>
            <a:r>
              <a:rPr lang="en-US" altLang="ko-KR" dirty="0" smtClean="0">
                <a:solidFill>
                  <a:srgbClr val="2A00FF"/>
                </a:solidFill>
                <a:latin typeface="+mn-lt"/>
                <a:ea typeface="맑은 고딕" panose="020B0503020000020004" pitchFamily="50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});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6A3E3E"/>
                </a:solidFill>
                <a:latin typeface="+mn-lt"/>
                <a:ea typeface="맑은 고딕" panose="020B0503020000020004" pitchFamily="50" charset="-127"/>
              </a:rPr>
              <a:t>panel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.add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button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6A3E3E"/>
                </a:solidFill>
                <a:latin typeface="+mn-lt"/>
                <a:ea typeface="맑은 고딕" panose="020B0503020000020004" pitchFamily="50" charset="-127"/>
              </a:rPr>
              <a:t>panel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.add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0000C0"/>
                </a:solidFill>
                <a:latin typeface="+mn-lt"/>
                <a:ea typeface="맑은 고딕" panose="020B0503020000020004" pitchFamily="50" charset="-127"/>
              </a:rPr>
              <a:t>label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.add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6A3E3E"/>
                </a:solidFill>
                <a:latin typeface="+mn-lt"/>
                <a:ea typeface="맑은 고딕" panose="020B0503020000020004" pitchFamily="50" charset="-127"/>
              </a:rPr>
              <a:t>panel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800100" lvl="2" indent="0">
              <a:buNone/>
            </a:pPr>
            <a:r>
              <a:rPr lang="en-US" altLang="ko-KR" dirty="0" err="1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.setVisible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7F0055"/>
                </a:solidFill>
                <a:latin typeface="+mn-lt"/>
                <a:ea typeface="맑은 고딕" panose="020B0503020000020004" pitchFamily="50" charset="-127"/>
              </a:rPr>
              <a:t>true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}}</a:t>
            </a:r>
            <a:endParaRPr lang="en-US" altLang="ko-KR" sz="1600" dirty="0">
              <a:solidFill>
                <a:srgbClr val="000000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5909" y="4135970"/>
            <a:ext cx="5622202" cy="879090"/>
          </a:xfrm>
          <a:prstGeom prst="roundRect">
            <a:avLst>
              <a:gd name="adj" fmla="val 91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27</a:t>
            </a:fld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5937" t="33106" r="20210" b="47032"/>
          <a:stretch/>
        </p:blipFill>
        <p:spPr>
          <a:xfrm>
            <a:off x="6070002" y="873373"/>
            <a:ext cx="2616798" cy="17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버튼을 만들어서 패널의 배경 색을 변경하는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/>
              <a:t>리스너는</a:t>
            </a:r>
            <a:r>
              <a:rPr lang="ko-KR" altLang="en-US" dirty="0"/>
              <a:t> 하나만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액션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5" y="3510701"/>
            <a:ext cx="8147930" cy="155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28</a:t>
            </a:fld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 dirty="0"/>
              <a:t>그래픽 사용자 인터페이스</a:t>
            </a:r>
            <a:endParaRPr lang="en-US" altLang="ko-KR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  <p:pic>
        <p:nvPicPr>
          <p:cNvPr id="7" name="Picture 2" descr="L:\2013 09 backup\2012 03 16(금) 자바 저술\2013 10 28(월) 절대자바 강의자료 작성\Chapter09\그림9-1.bm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2" y="1090613"/>
            <a:ext cx="7489173" cy="53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94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7" y="823927"/>
            <a:ext cx="8074025" cy="5644485"/>
          </a:xfr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javax.swing</a:t>
            </a:r>
            <a:r>
              <a:rPr lang="en-US" altLang="ko-KR" sz="1600" dirty="0">
                <a:solidFill>
                  <a:srgbClr val="000000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java.awt</a:t>
            </a:r>
            <a:r>
              <a:rPr lang="en-US" altLang="ko-KR" sz="1600" dirty="0">
                <a:solidFill>
                  <a:srgbClr val="000000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java.awt.event</a:t>
            </a:r>
            <a:r>
              <a:rPr lang="en-US" altLang="ko-KR" sz="1600" dirty="0">
                <a:solidFill>
                  <a:srgbClr val="000000"/>
                </a:solidFill>
              </a:rPr>
              <a:t>.*;</a:t>
            </a:r>
            <a:endParaRPr lang="en-US" altLang="ko-KR" sz="1600" b="1" dirty="0" smtClean="0">
              <a:solidFill>
                <a:srgbClr val="7F0055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extends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JPanel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smtClean="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.setSize</a:t>
            </a:r>
            <a:r>
              <a:rPr lang="en-US" altLang="ko-KR" sz="1600" dirty="0" smtClean="0"/>
              <a:t>(300, 200);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.setDefaultCloseOperation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JFrame.</a:t>
            </a:r>
            <a:r>
              <a:rPr lang="en-US" altLang="ko-KR" sz="1600" i="1" dirty="0" err="1" smtClean="0">
                <a:solidFill>
                  <a:srgbClr val="0000C0"/>
                </a:solidFill>
              </a:rPr>
              <a:t>EXIT_ON_CLOSE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.setTitle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</a:rPr>
              <a:t>이벤트 예제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JPanel</a:t>
            </a:r>
            <a:r>
              <a:rPr lang="en-US" altLang="ko-KR" sz="1600" dirty="0" smtClean="0"/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</a:rPr>
              <a:t>노란색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.addActionListener(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MyListener</a:t>
            </a:r>
            <a:r>
              <a:rPr lang="en-US" altLang="ko-KR" sz="1600" dirty="0" smtClean="0"/>
              <a:t>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</a:rPr>
              <a:t>핑크색</a:t>
            </a:r>
            <a:r>
              <a:rPr lang="en-US" altLang="ko-KR" sz="1600" dirty="0" smtClean="0">
                <a:solidFill>
                  <a:srgbClr val="2A00FF"/>
                </a:solidFill>
              </a:rPr>
              <a:t>"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.addActionListener(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MyListener</a:t>
            </a:r>
            <a:r>
              <a:rPr lang="en-US" altLang="ko-KR" sz="1600" dirty="0" smtClean="0"/>
              <a:t>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>
                <a:solidFill>
                  <a:srgbClr val="7F0055"/>
                </a:solidFill>
              </a:rPr>
              <a:t>this</a:t>
            </a:r>
            <a:r>
              <a:rPr lang="en-US" altLang="ko-KR" sz="1600" dirty="0" err="1" smtClean="0"/>
              <a:t>.setVisible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true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}</a:t>
            </a:r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6508"/>
            <a:ext cx="8074025" cy="4943475"/>
          </a:xfrm>
          <a:solidFill>
            <a:srgbClr val="FFFFCC"/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lvl="1" algn="just"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MyListener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implements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ActionListener</a:t>
            </a:r>
            <a:r>
              <a:rPr lang="en-US" altLang="ko-KR" sz="1600" dirty="0" smtClean="0"/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void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e.getSource</a:t>
            </a:r>
            <a:r>
              <a:rPr lang="en-US" altLang="ko-KR" sz="1600" dirty="0" smtClean="0"/>
              <a:t>() ==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button1</a:t>
            </a:r>
            <a:r>
              <a:rPr lang="en-US" altLang="ko-KR" sz="1600" dirty="0" smtClean="0"/>
              <a:t>) { 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이벤트를 발생시킨 객체 식별</a:t>
            </a:r>
            <a:endParaRPr lang="en-US" altLang="ko-KR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.setBackground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Color.</a:t>
            </a:r>
            <a:r>
              <a:rPr lang="en-US" altLang="ko-KR" sz="1600" i="1" dirty="0" err="1" smtClean="0">
                <a:solidFill>
                  <a:srgbClr val="0000C0"/>
                </a:solidFill>
              </a:rPr>
              <a:t>YELLOW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}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else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e.getSource</a:t>
            </a:r>
            <a:r>
              <a:rPr lang="en-US" altLang="ko-KR" sz="1600" dirty="0" smtClean="0"/>
              <a:t>() == </a:t>
            </a:r>
            <a:r>
              <a:rPr lang="en-US" altLang="ko-KR" sz="1600" dirty="0" smtClean="0">
                <a:solidFill>
                  <a:srgbClr val="0000C0"/>
                </a:solidFill>
              </a:rPr>
              <a:t>button2</a:t>
            </a:r>
            <a:r>
              <a:rPr lang="en-US" altLang="ko-KR" sz="1600" dirty="0" smtClean="0"/>
              <a:t>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       </a:t>
            </a:r>
            <a:r>
              <a:rPr lang="en-US" altLang="ko-KR" sz="1600" dirty="0" err="1" smtClean="0">
                <a:solidFill>
                  <a:srgbClr val="0000C0"/>
                </a:solidFill>
              </a:rPr>
              <a:t>panel</a:t>
            </a:r>
            <a:r>
              <a:rPr lang="en-US" altLang="ko-KR" sz="1600" dirty="0" err="1" smtClean="0"/>
              <a:t>.setBackground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Color.</a:t>
            </a:r>
            <a:r>
              <a:rPr lang="en-US" altLang="ko-KR" sz="1600" i="1" dirty="0" err="1" smtClean="0">
                <a:solidFill>
                  <a:srgbClr val="0000C0"/>
                </a:solidFill>
              </a:rPr>
              <a:t>PINK</a:t>
            </a:r>
            <a:r>
              <a:rPr lang="en-US" altLang="ko-KR" sz="1600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ChangeBackground</a:t>
            </a:r>
            <a:r>
              <a:rPr lang="en-US" altLang="ko-KR" sz="1600" dirty="0" smtClean="0"/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void</a:t>
            </a:r>
            <a:r>
              <a:rPr lang="en-US" altLang="ko-KR" sz="1600" dirty="0" smtClean="0"/>
              <a:t>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 t = </a:t>
            </a:r>
            <a:r>
              <a:rPr lang="en-US" altLang="ko-KR" sz="1600" b="1" dirty="0" smtClean="0">
                <a:solidFill>
                  <a:srgbClr val="7F0055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/>
              <a:t>}</a:t>
            </a: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8419" t="32031" r="28065" b="48437"/>
          <a:stretch/>
        </p:blipFill>
        <p:spPr>
          <a:xfrm>
            <a:off x="5942029" y="2870953"/>
            <a:ext cx="2333078" cy="1550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8359" t="31971" r="28112" b="48433"/>
          <a:stretch/>
        </p:blipFill>
        <p:spPr>
          <a:xfrm>
            <a:off x="6019384" y="4579923"/>
            <a:ext cx="2255723" cy="15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람다식(lambda expression)은 나중에 실행될 목적으로 다른 곳에 전달될 수 있는 코드 블록이다.</a:t>
            </a:r>
          </a:p>
          <a:p>
            <a:pPr>
              <a:defRPr lang="ko-KR" altLang="en-US"/>
            </a:pPr>
            <a:r>
              <a:rPr lang="ko-KR" altLang="en-US"/>
              <a:t>람다식을 이용하면 메소드가 필요한 곳에 간단히 메소드를 보낼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0023" y="3136769"/>
            <a:ext cx="6067425" cy="2552663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92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02223" y="1090245"/>
            <a:ext cx="8722321" cy="5675259"/>
          </a:xfrm>
        </p:spPr>
        <p:txBody>
          <a:bodyPr>
            <a:normAutofit lnSpcReduction="10000"/>
          </a:bodyPr>
          <a:lstStyle/>
          <a:p>
            <a:pPr>
              <a:defRPr lang="ko-KR" altLang="en-US"/>
            </a:pPr>
            <a:r>
              <a:rPr lang="ko-KR" altLang="en-US" dirty="0" err="1"/>
              <a:t>람다식은</a:t>
            </a:r>
            <a:r>
              <a:rPr lang="ko-KR" altLang="en-US" dirty="0"/>
              <a:t> (argument) -&gt; (body) 구문을 사용하여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>
              <a:defRPr lang="ko-KR" altLang="en-US"/>
            </a:pPr>
            <a:r>
              <a:rPr lang="ko-KR" altLang="en-US" dirty="0"/>
              <a:t>() -&gt; System.out.println("Hello World");</a:t>
            </a:r>
          </a:p>
          <a:p>
            <a:pPr lvl="1">
              <a:defRPr lang="ko-KR" altLang="en-US"/>
            </a:pPr>
            <a:r>
              <a:rPr lang="ko-KR" altLang="en-US" dirty="0"/>
              <a:t>(String s) -&gt; { System.out.println(s); }</a:t>
            </a:r>
          </a:p>
          <a:p>
            <a:pPr lvl="1">
              <a:defRPr lang="ko-KR" altLang="en-US"/>
            </a:pPr>
            <a:r>
              <a:rPr lang="ko-KR" altLang="en-US" dirty="0"/>
              <a:t>() -&gt; 69</a:t>
            </a:r>
          </a:p>
          <a:p>
            <a:pPr lvl="1">
              <a:defRPr lang="ko-KR" altLang="en-US"/>
            </a:pPr>
            <a:r>
              <a:rPr lang="ko-KR" altLang="en-US" dirty="0"/>
              <a:t>() -&gt; { return 3.141592; </a:t>
            </a:r>
            <a:r>
              <a:rPr lang="ko-KR" altLang="en-US" dirty="0" smtClean="0"/>
              <a:t>};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람다식의 구문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365" y="1531156"/>
            <a:ext cx="8201320" cy="1522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8642" y="2968084"/>
            <a:ext cx="6908767" cy="1660476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91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33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람다식식의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8" y="1611518"/>
            <a:ext cx="8124442" cy="418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73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람다식을 사용하여 버튼의 클릭 이벤트를 처리할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람다식은</a:t>
            </a:r>
            <a:r>
              <a:rPr lang="ko-KR" altLang="en-US" dirty="0"/>
              <a:t> 왜 필요한가?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3950" y="1639038"/>
            <a:ext cx="7889350" cy="15477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ko-KR" altLang="ko-KR" sz="1600" b="1" kern="0" dirty="0" err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람다식을</a:t>
            </a:r>
            <a:r>
              <a:rPr lang="ko-KR" altLang="ko-KR" sz="1600" b="1" kern="0" dirty="0">
                <a:solidFill>
                  <a:srgbClr val="3F7F5F"/>
                </a:solidFill>
                <a:latin typeface="굴림"/>
                <a:ea typeface="굴림"/>
                <a:cs typeface="Tahoma"/>
              </a:rPr>
              <a:t> 이용한 방법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굴림"/>
                <a:ea typeface="굴림"/>
                <a:cs typeface="Tahoma"/>
              </a:rPr>
              <a:t>button.addActionListener( (e) -&gt;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굴림"/>
                <a:ea typeface="굴림"/>
                <a:cs typeface="Tahoma"/>
              </a:rPr>
              <a:t>        System.out.println(</a:t>
            </a:r>
            <a:r>
              <a:rPr lang="ko-KR" altLang="ko-KR" sz="1600" b="1" kern="0" dirty="0">
                <a:solidFill>
                  <a:srgbClr val="2A00FF"/>
                </a:solidFill>
                <a:latin typeface="굴림"/>
                <a:ea typeface="굴림"/>
                <a:cs typeface="Tahoma"/>
              </a:rPr>
              <a:t>"버튼이 클릭되었음!"</a:t>
            </a:r>
            <a:r>
              <a:rPr lang="ko-KR" altLang="ko-KR" sz="1600" b="1" kern="0" dirty="0">
                <a:latin typeface="굴림"/>
                <a:ea typeface="굴림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굴림"/>
                <a:ea typeface="굴림"/>
                <a:cs typeface="Tahoma"/>
              </a:rPr>
              <a:t>});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3950" y="3466330"/>
            <a:ext cx="7889350" cy="21287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solidFill>
                  <a:srgbClr val="3F7F5F"/>
                </a:solidFill>
                <a:latin typeface="Century Schoolbook"/>
                <a:cs typeface="Tahoma"/>
              </a:rPr>
              <a:t>// </a:t>
            </a:r>
            <a:r>
              <a:rPr lang="ko-KR" altLang="en-US" sz="1600" b="1" kern="0" dirty="0" smtClean="0">
                <a:solidFill>
                  <a:srgbClr val="3F7F5F"/>
                </a:solidFill>
                <a:latin typeface="Century Schoolbook"/>
                <a:cs typeface="Tahoma"/>
              </a:rPr>
              <a:t>이전의 </a:t>
            </a:r>
            <a:r>
              <a:rPr lang="ko-KR" altLang="ko-KR" sz="1600" b="1" kern="0" dirty="0" smtClean="0">
                <a:solidFill>
                  <a:srgbClr val="3F7F5F"/>
                </a:solidFill>
                <a:latin typeface="굴림"/>
                <a:cs typeface="Tahoma"/>
              </a:rPr>
              <a:t>방법 </a:t>
            </a:r>
            <a:endParaRPr lang="ko-KR" altLang="ko-KR" sz="1600" b="1" kern="0" dirty="0">
              <a:solidFill>
                <a:srgbClr val="3F7F5F"/>
              </a:solidFill>
              <a:latin typeface="굴림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굴림"/>
                <a:cs typeface="Tahoma"/>
              </a:rPr>
              <a:t>button.addActionListener(</a:t>
            </a:r>
            <a:r>
              <a:rPr lang="en-US" altLang="ko-KR" sz="1600" b="1" kern="0" dirty="0">
                <a:latin typeface="굴림"/>
                <a:cs typeface="Tahoma"/>
              </a:rPr>
              <a:t>new</a:t>
            </a:r>
            <a:r>
              <a:rPr lang="ko-KR" altLang="en-US" sz="1600" b="1" kern="0" dirty="0">
                <a:latin typeface="굴림"/>
                <a:cs typeface="Tahoma"/>
              </a:rPr>
              <a:t> </a:t>
            </a:r>
            <a:r>
              <a:rPr lang="en-US" altLang="en-US" sz="1600" b="1" kern="0" dirty="0" err="1">
                <a:latin typeface="굴림"/>
                <a:cs typeface="Tahoma"/>
              </a:rPr>
              <a:t>ActionListener</a:t>
            </a:r>
            <a:r>
              <a:rPr lang="en-US" altLang="en-US" sz="1600" b="1" kern="0" dirty="0">
                <a:latin typeface="굴림"/>
                <a:cs typeface="Tahoma"/>
              </a:rPr>
              <a:t>()</a:t>
            </a:r>
            <a:r>
              <a:rPr lang="en-US" altLang="ko-KR" sz="1600" b="1" kern="0" dirty="0">
                <a:latin typeface="굴림"/>
                <a:cs typeface="Tahoma"/>
              </a:rPr>
              <a:t> </a:t>
            </a:r>
            <a:r>
              <a:rPr lang="ko-KR" altLang="ko-KR" sz="1600" b="1" kern="0" dirty="0">
                <a:latin typeface="굴림"/>
                <a:cs typeface="Tahoma"/>
              </a:rPr>
              <a:t>{</a:t>
            </a:r>
            <a:endParaRPr lang="en-US" altLang="ko-KR" sz="1600" b="1" kern="0" dirty="0">
              <a:latin typeface="굴림"/>
              <a:cs typeface="Tahoma"/>
            </a:endParaRP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600" b="1" kern="0" dirty="0">
                <a:latin typeface="굴림"/>
                <a:cs typeface="Tahoma"/>
              </a:rPr>
              <a:t>	public </a:t>
            </a:r>
            <a:r>
              <a:rPr lang="en-US" altLang="en-US" sz="1600" b="1" kern="0" dirty="0">
                <a:latin typeface="굴림"/>
                <a:cs typeface="Tahoma"/>
              </a:rPr>
              <a:t>void </a:t>
            </a:r>
            <a:r>
              <a:rPr lang="en-US" altLang="en-US" sz="1600" b="1" kern="0" dirty="0" err="1">
                <a:latin typeface="굴림"/>
                <a:cs typeface="Tahoma"/>
              </a:rPr>
              <a:t>actionPerformed</a:t>
            </a:r>
            <a:r>
              <a:rPr lang="en-US" altLang="en-US" sz="1600" b="1" kern="0" dirty="0">
                <a:latin typeface="굴림"/>
                <a:cs typeface="Tahoma"/>
              </a:rPr>
              <a:t>(</a:t>
            </a:r>
            <a:r>
              <a:rPr lang="en-US" altLang="en-US" sz="1600" b="1" kern="0" dirty="0" err="1">
                <a:latin typeface="굴림"/>
                <a:cs typeface="Tahoma"/>
              </a:rPr>
              <a:t>ActionEvent</a:t>
            </a:r>
            <a:r>
              <a:rPr lang="en-US" altLang="en-US" sz="1600" b="1" kern="0" dirty="0">
                <a:latin typeface="굴림"/>
                <a:cs typeface="Tahoma"/>
              </a:rPr>
              <a:t> </a:t>
            </a:r>
            <a:r>
              <a:rPr lang="en-US" altLang="en-US" sz="1600" b="1" kern="0" dirty="0">
                <a:latin typeface="굴림"/>
                <a:cs typeface="Tahoma"/>
              </a:rPr>
              <a:t>e) </a:t>
            </a:r>
            <a:r>
              <a:rPr lang="en-US" altLang="en-US" sz="1600" b="1" kern="0" dirty="0">
                <a:latin typeface="굴림"/>
                <a:cs typeface="Tahoma"/>
              </a:rPr>
              <a:t>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 smtClean="0">
                <a:latin typeface="굴림"/>
                <a:cs typeface="Tahoma"/>
              </a:rPr>
              <a:t>			</a:t>
            </a:r>
            <a:r>
              <a:rPr lang="ko-KR" altLang="ko-KR" sz="1600" b="1" kern="0" dirty="0" smtClean="0">
                <a:latin typeface="굴림"/>
                <a:cs typeface="Tahoma"/>
              </a:rPr>
              <a:t>System.out.println</a:t>
            </a:r>
            <a:r>
              <a:rPr lang="ko-KR" altLang="ko-KR" sz="1600" b="1" kern="0" dirty="0">
                <a:latin typeface="굴림"/>
                <a:cs typeface="Tahoma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굴림"/>
                <a:cs typeface="Tahoma"/>
              </a:rPr>
              <a:t>"버튼이 클릭되었음!"</a:t>
            </a:r>
            <a:r>
              <a:rPr lang="ko-KR" altLang="ko-KR" sz="1600" b="1" kern="0" dirty="0">
                <a:latin typeface="굴림"/>
                <a:cs typeface="Tahoma"/>
              </a:rPr>
              <a:t>);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600" b="1" kern="0" dirty="0">
                <a:latin typeface="굴림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smtClean="0">
                <a:latin typeface="굴림"/>
                <a:cs typeface="Tahoma"/>
              </a:rPr>
              <a:t>});</a:t>
            </a:r>
            <a:endParaRPr lang="ko-KR" altLang="ko-KR" sz="1600" b="1" kern="0" dirty="0">
              <a:latin typeface="굴림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03311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35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6" y="1653381"/>
            <a:ext cx="73628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37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36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배열 처리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1" y="1801640"/>
            <a:ext cx="7696295" cy="428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90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02223" y="1189810"/>
            <a:ext cx="8722321" cy="53545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람다식을</a:t>
            </a:r>
            <a:r>
              <a:rPr lang="ko-KR" altLang="en-US" dirty="0"/>
              <a:t> 사용하여 버튼의 클릭 이벤트를 처리할 수 있다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앞에서 </a:t>
            </a:r>
            <a:r>
              <a:rPr lang="ko-KR" altLang="en-US" dirty="0"/>
              <a:t>Timer 클래스를 사용하여서 1초에 한 번씩 “beep”를 출력하는 프로그램을 작성한 바 있다. </a:t>
            </a:r>
            <a:r>
              <a:rPr lang="ko-KR" altLang="en-US" dirty="0" err="1"/>
              <a:t>람다식을</a:t>
            </a:r>
            <a:r>
              <a:rPr lang="ko-KR" altLang="en-US" dirty="0"/>
              <a:t> 이용하면 얼마나 간결해지는 지를 확인하자.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타이머</a:t>
            </a:r>
            <a:r>
              <a:rPr lang="en-US" altLang="ko-KR"/>
              <a:t> </a:t>
            </a:r>
            <a:r>
              <a:rPr lang="ko-KR" altLang="en-US"/>
              <a:t>이벤트 처리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9338" y="3315807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...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32935" y="3235686"/>
            <a:ext cx="680448" cy="834776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733331"/>
            <a:ext cx="7889350" cy="573084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import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java.awt.event.ActionEvent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import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java.awt.event.ActionListener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import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javax.swing.Timer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endParaRPr lang="en-US" altLang="en-US" kern="0" dirty="0">
              <a:latin typeface="+mn-lt"/>
              <a:ea typeface="휴먼명조"/>
              <a:cs typeface="Tahoma"/>
            </a:endParaRP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class </a:t>
            </a:r>
            <a:r>
              <a:rPr lang="en-US" altLang="en-US" kern="0" dirty="0" err="1">
                <a:ea typeface="휴먼명조"/>
                <a:cs typeface="Tahoma"/>
              </a:rPr>
              <a:t>MyA</a:t>
            </a:r>
            <a:r>
              <a:rPr lang="en-US" altLang="en-US" kern="0" dirty="0" err="1" smtClean="0">
                <a:ea typeface="휴먼명조"/>
                <a:cs typeface="Tahoma"/>
              </a:rPr>
              <a:t>ctionListener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implements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ActionListener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{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public 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void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actionPerformed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(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ActionEvent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event) {</a:t>
            </a:r>
          </a:p>
          <a:p>
            <a:pPr marL="584200" lvl="1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 err="1" smtClean="0">
                <a:latin typeface="+mn-lt"/>
                <a:ea typeface="휴먼명조"/>
                <a:cs typeface="Tahoma"/>
              </a:rPr>
              <a:t>System.out.println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("beep");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}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}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public class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OurClassTest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{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 	public static void main(String[]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args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) {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	</a:t>
            </a:r>
            <a:r>
              <a:rPr lang="en-US" altLang="en-US" kern="0" dirty="0" err="1" smtClean="0">
                <a:latin typeface="+mn-lt"/>
                <a:ea typeface="휴먼명조"/>
                <a:cs typeface="Tahoma"/>
              </a:rPr>
              <a:t>ActionListener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listener = new </a:t>
            </a:r>
            <a:r>
              <a:rPr lang="en-US" altLang="en-US" kern="0" dirty="0" err="1">
                <a:ea typeface="휴먼명조"/>
                <a:cs typeface="Tahoma"/>
              </a:rPr>
              <a:t>MyActio</a:t>
            </a:r>
            <a:r>
              <a:rPr lang="en-US" altLang="en-US" kern="0" dirty="0" err="1" smtClean="0">
                <a:ea typeface="휴먼명조"/>
                <a:cs typeface="Tahoma"/>
              </a:rPr>
              <a:t>nListener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();</a:t>
            </a:r>
            <a:endParaRPr lang="en-US" altLang="en-US" kern="0" dirty="0">
              <a:latin typeface="+mn-lt"/>
              <a:ea typeface="휴먼명조"/>
              <a:cs typeface="Tahoma"/>
            </a:endParaRP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Timer 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t = new Timer(1000, listener);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t.start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();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	for (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int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i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= 0;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i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&lt; 1000;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i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++) {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try { </a:t>
            </a:r>
            <a:r>
              <a:rPr lang="en-US" altLang="en-US" kern="0" dirty="0" err="1" smtClean="0">
                <a:latin typeface="+mn-lt"/>
                <a:ea typeface="휴먼명조"/>
                <a:cs typeface="Tahoma"/>
              </a:rPr>
              <a:t>Thread.sleep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(1000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);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} 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catch (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InterruptedException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e) 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{ }</a:t>
            </a:r>
            <a:endParaRPr lang="en-US" altLang="en-US" kern="0" dirty="0">
              <a:latin typeface="+mn-lt"/>
              <a:ea typeface="휴먼명조"/>
              <a:cs typeface="Tahoma"/>
            </a:endParaRP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	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	}</a:t>
            </a: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 }}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7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컴포넌트와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1021048"/>
            <a:ext cx="8696680" cy="5398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컴포넌트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일반 컴포넌트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 버튼</a:t>
            </a:r>
            <a:r>
              <a:rPr lang="en-US" altLang="ko-KR" dirty="0" smtClean="0"/>
              <a:t>(button),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(label),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(menu), 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(checkbox),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(list), </a:t>
            </a:r>
            <a:r>
              <a:rPr lang="ko-KR" altLang="en-US" dirty="0" smtClean="0"/>
              <a:t>텍스트필드</a:t>
            </a:r>
            <a:r>
              <a:rPr lang="en-US" altLang="ko-KR" dirty="0" smtClean="0"/>
              <a:t>(text field)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다양한 </a:t>
            </a:r>
            <a:r>
              <a:rPr lang="ko-KR" altLang="en-US" dirty="0"/>
              <a:t>컴포넌트를 담을 수 있는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 일반 컨테이너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패널</a:t>
            </a:r>
            <a:r>
              <a:rPr lang="en-US" altLang="ko-KR" dirty="0" smtClean="0"/>
              <a:t>(panel)</a:t>
            </a:r>
            <a:r>
              <a:rPr lang="en-US" altLang="ko-KR" b="1" dirty="0" smtClean="0"/>
              <a:t>, </a:t>
            </a:r>
            <a:r>
              <a:rPr lang="ko-KR" altLang="en-US" dirty="0"/>
              <a:t>스크롤 </a:t>
            </a:r>
            <a:r>
              <a:rPr lang="ko-KR" altLang="en-US" dirty="0" smtClean="0"/>
              <a:t>패인</a:t>
            </a:r>
            <a:r>
              <a:rPr lang="en-US" altLang="ko-KR" dirty="0" smtClean="0"/>
              <a:t>(scroll pane)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 최상위 </a:t>
            </a:r>
            <a:r>
              <a:rPr lang="ko-KR" altLang="en-US" dirty="0"/>
              <a:t>수준의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프레임</a:t>
            </a:r>
            <a:r>
              <a:rPr lang="en-US" altLang="ko-KR" dirty="0" smtClean="0"/>
              <a:t>(frame)</a:t>
            </a:r>
            <a:r>
              <a:rPr lang="en-US" altLang="ko-KR" b="1" dirty="0" smtClean="0"/>
              <a:t>, </a:t>
            </a:r>
            <a:r>
              <a:rPr lang="ko-KR" altLang="en-US" dirty="0" smtClean="0"/>
              <a:t>대화상자</a:t>
            </a:r>
            <a:r>
              <a:rPr lang="en-US" altLang="ko-KR" dirty="0" smtClean="0"/>
              <a:t>(dialog)</a:t>
            </a:r>
            <a:r>
              <a:rPr lang="en-US" altLang="ko-KR" b="1" dirty="0" smtClean="0"/>
              <a:t>, </a:t>
            </a:r>
            <a:r>
              <a:rPr lang="ko-KR" altLang="en-US" dirty="0" smtClean="0"/>
              <a:t>애플릿</a:t>
            </a:r>
            <a:r>
              <a:rPr lang="en-US" altLang="ko-KR" dirty="0" smtClean="0"/>
              <a:t>(applet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60731"/>
            <a:ext cx="7889350" cy="4759738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import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javax.swing.Timer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en-US" altLang="en-US" kern="0" dirty="0">
              <a:latin typeface="+mn-lt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 smtClean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public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class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CallbackTest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 	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public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static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void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main(String[] </a:t>
            </a:r>
            <a:r>
              <a:rPr lang="en-US" altLang="en-US" kern="0" dirty="0" err="1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args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Timer </a:t>
            </a:r>
            <a:r>
              <a:rPr lang="en-US" altLang="en-US" kern="0" dirty="0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=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new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Timer(1000, </a:t>
            </a:r>
            <a:r>
              <a:rPr lang="en-US" altLang="en-US" kern="0" dirty="0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event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-&gt; 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System.</a:t>
            </a:r>
            <a:r>
              <a:rPr lang="en-US" altLang="en-US" kern="0" dirty="0" err="1">
                <a:solidFill>
                  <a:srgbClr val="0000C0"/>
                </a:solidFill>
                <a:latin typeface="+mn-lt"/>
                <a:ea typeface="휴먼명조"/>
                <a:cs typeface="Tahoma"/>
              </a:rPr>
              <a:t>out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.println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(</a:t>
            </a:r>
            <a:r>
              <a:rPr lang="en-US" altLang="en-US" kern="0" dirty="0">
                <a:solidFill>
                  <a:srgbClr val="2A00FF"/>
                </a:solidFill>
                <a:latin typeface="+mn-lt"/>
                <a:ea typeface="휴먼명조"/>
                <a:cs typeface="Tahoma"/>
              </a:rPr>
              <a:t>"beep"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));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</a:t>
            </a:r>
            <a:r>
              <a:rPr lang="en-US" altLang="en-US" kern="0" dirty="0" err="1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t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.start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for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(</a:t>
            </a:r>
            <a:r>
              <a:rPr lang="en-US" altLang="en-US" kern="0" dirty="0" err="1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int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 err="1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i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= 0; </a:t>
            </a:r>
            <a:r>
              <a:rPr lang="en-US" altLang="en-US" kern="0" dirty="0" err="1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i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&lt; 1000; </a:t>
            </a:r>
            <a:r>
              <a:rPr lang="en-US" altLang="en-US" kern="0" dirty="0" err="1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i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++)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	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try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		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Thread.sleep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(1000);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	} </a:t>
            </a:r>
            <a:r>
              <a:rPr lang="en-US" altLang="en-US" kern="0" dirty="0">
                <a:solidFill>
                  <a:srgbClr val="7F0055"/>
                </a:solidFill>
                <a:latin typeface="+mn-lt"/>
                <a:ea typeface="휴먼명조"/>
                <a:cs typeface="Tahoma"/>
              </a:rPr>
              <a:t>catch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(</a:t>
            </a:r>
            <a:r>
              <a:rPr lang="en-US" altLang="en-US" kern="0" dirty="0" err="1">
                <a:latin typeface="+mn-lt"/>
                <a:ea typeface="휴먼명조"/>
                <a:cs typeface="Tahoma"/>
              </a:rPr>
              <a:t>InterruptedException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 </a:t>
            </a:r>
            <a:r>
              <a:rPr lang="en-US" altLang="en-US" kern="0" dirty="0">
                <a:solidFill>
                  <a:srgbClr val="6A3E3E"/>
                </a:solidFill>
                <a:latin typeface="+mn-lt"/>
                <a:ea typeface="휴먼명조"/>
                <a:cs typeface="Tahoma"/>
              </a:rPr>
              <a:t>e</a:t>
            </a:r>
            <a:r>
              <a:rPr lang="en-US" altLang="en-US" kern="0" dirty="0">
                <a:latin typeface="+mn-lt"/>
                <a:ea typeface="휴먼명조"/>
                <a:cs typeface="Tahoma"/>
              </a:rPr>
              <a:t>) 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{}</a:t>
            </a:r>
            <a:endParaRPr lang="en-US" altLang="en-US" kern="0" dirty="0">
              <a:latin typeface="+mn-lt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>
                <a:latin typeface="+mn-lt"/>
                <a:ea typeface="휴먼명조"/>
                <a:cs typeface="Tahoma"/>
              </a:rPr>
              <a:t>		</a:t>
            </a: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kern="0" dirty="0" smtClean="0">
                <a:latin typeface="+mn-lt"/>
                <a:ea typeface="휴먼명조"/>
                <a:cs typeface="Tahoma"/>
              </a:rPr>
              <a:t>}}</a:t>
            </a:r>
            <a:endParaRPr lang="en-US" altLang="en-US" kern="0" dirty="0">
              <a:latin typeface="+mn-lt"/>
              <a:ea typeface="휴먼명조"/>
              <a:cs typeface="Tahom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02223" y="1287545"/>
            <a:ext cx="8809892" cy="535451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인터페이스는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추상</a:t>
            </a:r>
            <a:r>
              <a:rPr lang="en-US" altLang="ko-KR" dirty="0"/>
              <a:t> </a:t>
            </a:r>
            <a:r>
              <a:rPr lang="en-US" altLang="ko-KR" dirty="0" err="1"/>
              <a:t>메서드만</a:t>
            </a:r>
            <a:r>
              <a:rPr lang="en-US" altLang="ko-KR" dirty="0"/>
              <a:t> </a:t>
            </a:r>
            <a:r>
              <a:rPr lang="en-US" altLang="ko-KR" dirty="0" err="1"/>
              <a:t>선언된</a:t>
            </a:r>
            <a:r>
              <a:rPr lang="en-US" altLang="ko-KR" dirty="0"/>
              <a:t> </a:t>
            </a:r>
            <a:r>
              <a:rPr lang="en-US" altLang="ko-KR" dirty="0" err="1"/>
              <a:t>인터페이스</a:t>
            </a:r>
            <a:endParaRPr lang="en-US" altLang="ko-KR" dirty="0"/>
          </a:p>
          <a:p>
            <a:pPr lvl="1">
              <a:defRPr lang="ko-KR" altLang="en-US"/>
            </a:pPr>
            <a:r>
              <a:rPr lang="ko-KR" altLang="en-US" dirty="0"/>
              <a:t>(예) java.lang.Runnable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람다식은</a:t>
            </a:r>
            <a:r>
              <a:rPr lang="ko-KR" altLang="en-US" dirty="0"/>
              <a:t> 함수 인터페이스에 대입할 수 있다.</a:t>
            </a:r>
          </a:p>
          <a:p>
            <a:pPr lvl="1">
              <a:defRPr lang="ko-KR" altLang="en-US"/>
            </a:pPr>
            <a:r>
              <a:rPr lang="ko-KR" altLang="en-US" dirty="0"/>
              <a:t>(예) Runnable r = () -&gt; System.out.println("</a:t>
            </a:r>
            <a:r>
              <a:rPr lang="ko-KR" altLang="en-US" dirty="0" err="1"/>
              <a:t>스레드가</a:t>
            </a:r>
            <a:r>
              <a:rPr lang="ko-KR" altLang="en-US" dirty="0"/>
              <a:t> 실행되고 있습니다.");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인터페이스와 람다식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2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34738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solidFill>
                  <a:srgbClr val="646464"/>
                </a:solidFill>
                <a:latin typeface="Century Schoolbook"/>
                <a:ea typeface="휴먼명조"/>
                <a:cs typeface="Tahoma"/>
              </a:rPr>
              <a:t>@FunctionalInterface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interface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MyInterface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 dirty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sayHello();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 dirty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class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LambdaTest1 </a:t>
            </a:r>
            <a:r>
              <a:rPr lang="ko-KR" altLang="ko-KR" sz="1400" b="1" kern="0" dirty="0" smtClean="0">
                <a:latin typeface="Century Schoolbook"/>
                <a:ea typeface="휴먼명조"/>
                <a:cs typeface="Tahoma"/>
              </a:rPr>
              <a:t>{</a:t>
            </a:r>
            <a:endParaRPr lang="ko-KR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 dirty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 dirty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static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 dirty="0" smtClea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 dirty="0" smtClea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main(String[] </a:t>
            </a:r>
            <a:r>
              <a:rPr lang="ko-KR" altLang="ko-KR" sz="1400" b="1" kern="0" dirty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args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) </a:t>
            </a:r>
            <a:r>
              <a:rPr lang="ko-KR" altLang="ko-KR" sz="1400" b="1" kern="0" dirty="0" smtClean="0">
                <a:latin typeface="Century Schoolbook"/>
                <a:ea typeface="휴먼명조"/>
                <a:cs typeface="Tahoma"/>
              </a:rPr>
              <a:t>{</a:t>
            </a:r>
            <a:endParaRPr lang="en-US" altLang="ko-KR" sz="1400" b="1" kern="0" dirty="0" smtClea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 dirty="0" smtClean="0">
                <a:latin typeface="Century Schoolbook"/>
                <a:ea typeface="휴먼명조"/>
                <a:cs typeface="Tahoma"/>
              </a:rPr>
              <a:t>MyInterface </a:t>
            </a:r>
            <a:r>
              <a:rPr lang="ko-KR" altLang="ko-KR" sz="1400" b="1" kern="0" dirty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hello</a:t>
            </a:r>
            <a:r>
              <a:rPr lang="ko-KR" altLang="ko-KR" sz="1400" b="1" kern="0" dirty="0">
                <a:latin typeface="Century Schoolbook"/>
                <a:ea typeface="휴먼명조"/>
                <a:cs typeface="Tahoma"/>
              </a:rPr>
              <a:t> = () -&gt; System.</a:t>
            </a:r>
            <a:r>
              <a:rPr lang="ko-KR" altLang="ko-KR" sz="1400" b="1" i="1" kern="0" dirty="0">
                <a:solidFill>
                  <a:srgbClr val="0000C0"/>
                </a:solidFill>
                <a:latin typeface="Century Schoolbook"/>
                <a:ea typeface="휴먼명조"/>
                <a:cs typeface="Tahoma"/>
              </a:rPr>
              <a:t>out</a:t>
            </a:r>
            <a:r>
              <a:rPr lang="ko-KR" altLang="ko-KR" sz="1400" b="1" i="1" kern="0" dirty="0">
                <a:latin typeface="Century Schoolbook"/>
                <a:ea typeface="휴먼명조"/>
                <a:cs typeface="Tahoma"/>
              </a:rPr>
              <a:t>.println(</a:t>
            </a:r>
            <a:r>
              <a:rPr lang="ko-KR" altLang="ko-KR" sz="1400" b="1" i="1" kern="0" dirty="0">
                <a:solidFill>
                  <a:srgbClr val="2A00FF"/>
                </a:solidFill>
                <a:latin typeface="Century Schoolbook"/>
                <a:ea typeface="휴먼명조"/>
                <a:cs typeface="Tahoma"/>
              </a:rPr>
              <a:t>"Hello Lambda!"</a:t>
            </a:r>
            <a:r>
              <a:rPr lang="ko-KR" altLang="ko-KR" sz="1400" b="1" i="1" kern="0" dirty="0">
                <a:latin typeface="Century Schoolbook"/>
                <a:ea typeface="휴먼명조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i="1" kern="0" dirty="0" smtClea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i="1" kern="0" dirty="0" smtClea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hello</a:t>
            </a:r>
            <a:r>
              <a:rPr lang="ko-KR" altLang="ko-KR" sz="1400" b="1" i="1" kern="0" dirty="0" smtClean="0">
                <a:latin typeface="Century Schoolbook"/>
                <a:ea typeface="휴먼명조"/>
                <a:cs typeface="Tahoma"/>
              </a:rPr>
              <a:t>.sayHello</a:t>
            </a:r>
            <a:r>
              <a:rPr lang="ko-KR" altLang="ko-KR" sz="1400" b="1" i="1" kern="0" dirty="0">
                <a:latin typeface="Century Schoolbook"/>
                <a:ea typeface="휴먼명조"/>
                <a:cs typeface="Tahom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Century Schoolbook"/>
                <a:ea typeface="휴먼명조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Century Schoolbook"/>
                <a:ea typeface="휴먼명조"/>
                <a:cs typeface="Tahom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2639" y="5344632"/>
            <a:ext cx="7871584" cy="337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Hello Lambda!</a:t>
            </a:r>
          </a:p>
        </p:txBody>
      </p:sp>
    </p:spTree>
    <p:extLst>
      <p:ext uri="{BB962C8B-B14F-4D97-AF65-F5344CB8AC3E}">
        <p14:creationId xmlns:p14="http://schemas.microsoft.com/office/powerpoint/2010/main" val="4730529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47103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@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FunctionalInterface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interface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MyInterface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public void calculate(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int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x,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int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y);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}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public class LambdaTest2 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{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public static void main(String[]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args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) 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MyInterface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hello = (a, b) -&gt; 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int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result = a * b;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System.out.println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계산 결과는 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: " + result);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};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hello.calculate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(10, 20);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}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}</a:t>
            </a:r>
            <a:endParaRPr lang="ko-KR" altLang="ko-KR" sz="1400" b="1" kern="0" dirty="0">
              <a:latin typeface="Century Schoolbook"/>
              <a:ea typeface="휴먼명조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6421639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3620" y="851026"/>
            <a:ext cx="8374455" cy="59300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@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FunctionalInterface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interface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MyInterface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public void calculate(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int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x,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int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y);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}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public class LambdaTest3 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{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public static void main(String[]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args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) 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List&lt;String&gt; list = new 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ArrayList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list.add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("AAA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");  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list.add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("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bbb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");  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list.add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("CCC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");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list.add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ddd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");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list.add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("EEE");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	</a:t>
            </a:r>
            <a:r>
              <a:rPr lang="en-US" altLang="ko-KR" sz="1400" b="1" kern="0" dirty="0" err="1" smtClean="0">
                <a:latin typeface="Century Schoolbook"/>
                <a:ea typeface="휴먼명조"/>
                <a:cs typeface="Tahoma"/>
              </a:rPr>
              <a:t>Collections.sort</a:t>
            </a:r>
            <a:r>
              <a:rPr lang="en-US" altLang="ko-KR" sz="1400" b="1" kern="0" dirty="0" smtClean="0">
                <a:latin typeface="Century Schoolbook"/>
                <a:ea typeface="휴먼명조"/>
                <a:cs typeface="Tahoma"/>
              </a:rPr>
              <a:t>(list);  // 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대소문자를 구별하는 </a:t>
            </a:r>
            <a:r>
              <a:rPr lang="ko-KR" altLang="en-US" sz="1400" b="1" kern="0" dirty="0" smtClean="0">
                <a:latin typeface="Century Schoolbook"/>
                <a:ea typeface="휴먼명조"/>
                <a:cs typeface="Tahoma"/>
              </a:rPr>
              <a:t>정렬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System.out.println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대소문자를 구별한 정렬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:");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System.out.println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(list);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// </a:t>
            </a:r>
            <a:r>
              <a:rPr lang="ko-KR" altLang="en-US" sz="1400" b="1" kern="0" dirty="0" err="1">
                <a:latin typeface="Century Schoolbook"/>
                <a:ea typeface="휴먼명조"/>
                <a:cs typeface="Tahoma"/>
              </a:rPr>
              <a:t>람다식을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 이용하여서 대소문자를 무시하는 비교 </a:t>
            </a:r>
            <a:r>
              <a:rPr lang="ko-KR" altLang="en-US" sz="1400" b="1" kern="0" dirty="0" err="1">
                <a:latin typeface="Century Schoolbook"/>
                <a:ea typeface="휴먼명조"/>
                <a:cs typeface="Tahoma"/>
              </a:rPr>
              <a:t>메소드를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 작성하여 전달한다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. 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Collections.sort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(list, (o1, o2) -&gt; o1.compareToIgnoreCase(o2));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System.out.println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("</a:t>
            </a:r>
            <a:r>
              <a:rPr lang="ko-KR" altLang="en-US" sz="1400" b="1" kern="0" dirty="0">
                <a:latin typeface="Century Schoolbook"/>
                <a:ea typeface="휴먼명조"/>
                <a:cs typeface="Tahoma"/>
              </a:rPr>
              <a:t>대소문자를 구별하지 않은 정렬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:");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ko-KR" sz="1400" b="1" kern="0" dirty="0" err="1">
                <a:latin typeface="Century Schoolbook"/>
                <a:ea typeface="휴먼명조"/>
                <a:cs typeface="Tahoma"/>
              </a:rPr>
              <a:t>System.out.println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(list);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	</a:t>
            </a: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}</a:t>
            </a:r>
            <a:endParaRPr lang="en-US" altLang="ko-KR" sz="1400" b="1" kern="0" dirty="0">
              <a:latin typeface="Century Schoolbook"/>
              <a:ea typeface="휴먼명조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 dirty="0">
                <a:latin typeface="Century Schoolbook"/>
                <a:ea typeface="휴먼명조"/>
                <a:cs typeface="Tahoma"/>
              </a:rPr>
              <a:t>}</a:t>
            </a:r>
            <a:endParaRPr lang="ko-KR" altLang="ko-KR" sz="1400" b="1" kern="0" dirty="0">
              <a:latin typeface="Century Schoolbook"/>
              <a:ea typeface="휴먼명조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407440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2801" y="932137"/>
            <a:ext cx="8412980" cy="558648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인터페이스는 단 하나의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추상메소드만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허용</a:t>
            </a:r>
          </a:p>
          <a:p>
            <a:r>
              <a:rPr lang="en-US" altLang="ko-KR" sz="1600" dirty="0" smtClea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FunctionalInterface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</a:t>
            </a:r>
            <a:r>
              <a:rPr lang="ko-KR" altLang="en-US" sz="16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함수인터페이스 임을 나타내는 </a:t>
            </a:r>
            <a:r>
              <a:rPr lang="en-US" altLang="ko-KR" sz="1600" u="sng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anotation</a:t>
            </a:r>
            <a:endParaRPr lang="en-US" altLang="ko-KR" sz="1600" u="sng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Func1{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FunctionalInterface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Func2{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void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sayHello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ArrayTest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Func1 </a:t>
            </a:r>
            <a:r>
              <a:rPr lang="en-US" altLang="ko-KR" sz="16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Func1 </a:t>
            </a:r>
            <a:r>
              <a:rPr lang="en-US" altLang="ko-KR" sz="16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add2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{ 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};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Func2 </a:t>
            </a:r>
            <a:r>
              <a:rPr lang="en-US" altLang="ko-KR" sz="16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-&gt;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"Hello Lambda!"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en-US" altLang="ko-KR" sz="1600" b="1" i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en-US" altLang="ko-KR" sz="1600" b="1" i="1" dirty="0" smtClea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600" b="1" i="1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{</a:t>
            </a:r>
            <a:r>
              <a:rPr lang="en-US" altLang="ko-KR" sz="1600" b="1" i="1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b="1" i="1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("Hello Lambda!"); }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b="1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.calc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(3,4)+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add2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.calc(5,2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"result = "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.sayHello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ko-KR" sz="1600" i="1" kern="0" dirty="0">
              <a:latin typeface="+mj-lt"/>
              <a:ea typeface="휴먼명조"/>
              <a:cs typeface="Tahom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946526" y="5389897"/>
            <a:ext cx="680448" cy="8347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인터페이스</a:t>
            </a:r>
            <a:r>
              <a:rPr lang="en-US" altLang="ko-KR" smtClean="0"/>
              <a:t>_</a:t>
            </a:r>
            <a:r>
              <a:rPr lang="ko-KR" altLang="en-US" smtClean="0"/>
              <a:t>람다식</a:t>
            </a:r>
            <a:r>
              <a:rPr lang="en-US" altLang="ko-KR" smtClean="0"/>
              <a:t>_</a:t>
            </a:r>
            <a:r>
              <a:rPr lang="ko-KR" altLang="en-US" smtClean="0"/>
              <a:t>패키지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44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4908" t="64160" r="75937" b="30957"/>
          <a:stretch/>
        </p:blipFill>
        <p:spPr>
          <a:xfrm>
            <a:off x="6740095" y="5499730"/>
            <a:ext cx="1699055" cy="724943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07843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 dirty="0"/>
              <a:t>자바에서 </a:t>
            </a:r>
            <a:r>
              <a:rPr lang="en-US" altLang="ko-KR" sz="3600" dirty="0"/>
              <a:t>GUI</a:t>
            </a:r>
            <a:r>
              <a:rPr lang="ko-KR" altLang="en-US" sz="3600" dirty="0"/>
              <a:t>의 종류</a:t>
            </a:r>
          </a:p>
        </p:txBody>
      </p:sp>
      <p:sp>
        <p:nvSpPr>
          <p:cNvPr id="5123" name="AutoShape 4"/>
          <p:cNvSpPr/>
          <p:nvPr/>
        </p:nvSpPr>
        <p:spPr>
          <a:xfrm>
            <a:off x="878118" y="2351480"/>
            <a:ext cx="579437" cy="1908175"/>
          </a:xfrm>
          <a:prstGeom prst="leftBrace">
            <a:avLst>
              <a:gd name="adj1" fmla="val 2744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>
          <a:xfrm>
            <a:off x="155805" y="3119830"/>
            <a:ext cx="63831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latin typeface="+mn-ea"/>
                <a:ea typeface="+mn-ea"/>
              </a:rPr>
              <a:t>GUI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>
          <a:xfrm>
            <a:off x="1517880" y="2149867"/>
            <a:ext cx="4120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latin typeface="+mn-ea"/>
                <a:ea typeface="+mn-ea"/>
              </a:rPr>
              <a:t>AWT(Abatract Windows Toolkit)</a:t>
            </a: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>
          <a:xfrm>
            <a:off x="1544868" y="4013592"/>
            <a:ext cx="106150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>
                <a:latin typeface="+mn-ea"/>
                <a:ea typeface="+mn-ea"/>
              </a:rPr>
              <a:t>SWING</a:t>
            </a: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>
          <a:xfrm>
            <a:off x="5698435" y="1814502"/>
            <a:ext cx="3154364" cy="1359456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000" b="1" dirty="0">
                <a:latin typeface="+mn-ea"/>
                <a:ea typeface="+mn-ea"/>
              </a:rPr>
              <a:t>AWT</a:t>
            </a:r>
            <a:r>
              <a:rPr lang="ko-KR" altLang="en-US" sz="2000" b="1" dirty="0">
                <a:latin typeface="+mn-ea"/>
                <a:ea typeface="+mn-ea"/>
              </a:rPr>
              <a:t>는 운영 체제가 제공하는 자원을 </a:t>
            </a:r>
            <a:r>
              <a:rPr lang="ko-KR" altLang="en-US" sz="2000" b="1" dirty="0" smtClean="0">
                <a:latin typeface="+mn-ea"/>
                <a:ea typeface="+mn-ea"/>
              </a:rPr>
              <a:t>이용하여 컴포넌트 생성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>
          <a:xfrm>
            <a:off x="2809908" y="3763220"/>
            <a:ext cx="3909291" cy="1359456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 sz="2000" b="1">
                <a:latin typeface="+mn-ea"/>
                <a:ea typeface="+mn-ea"/>
              </a:rPr>
              <a:t>컴포넌트가 자바로 작성되어 있기 때문에 어떤 플랫폼에서도 일관된 화면을 보여줄 수 있다</a:t>
            </a:r>
            <a:r>
              <a:rPr lang="en-US" altLang="ko-KR" sz="2000" b="1">
                <a:latin typeface="+mn-ea"/>
                <a:ea typeface="+mn-ea"/>
              </a:rPr>
              <a:t>.</a:t>
            </a: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7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스윙의 특징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04" y="1154611"/>
            <a:ext cx="8772095" cy="5142494"/>
          </a:xfrm>
        </p:spPr>
        <p:txBody>
          <a:bodyPr>
            <a:noAutofit/>
          </a:bodyPr>
          <a:lstStyle/>
          <a:p>
            <a:pPr eaLnBrk="1" hangingPunct="1">
              <a:defRPr lang="ko-KR" altLang="en-US"/>
            </a:pPr>
            <a:r>
              <a:rPr lang="ko-KR" altLang="en-US" dirty="0"/>
              <a:t>스윙 </a:t>
            </a:r>
            <a:r>
              <a:rPr lang="en-US" altLang="ko-KR" dirty="0"/>
              <a:t>GUI </a:t>
            </a:r>
            <a:r>
              <a:rPr lang="ko-KR" altLang="en-US" dirty="0"/>
              <a:t>컴포넌트</a:t>
            </a:r>
          </a:p>
          <a:p>
            <a:pPr lvl="1" eaLnBrk="1" hangingPunct="1">
              <a:defRPr lang="ko-KR" altLang="en-US"/>
            </a:pPr>
            <a:r>
              <a:rPr lang="ko-KR" altLang="en-US" dirty="0"/>
              <a:t>형식화된 텍스트 입력이나 패스워드 필드 동작과 같은 복잡한 기능들이 제공된다</a:t>
            </a:r>
            <a:r>
              <a:rPr lang="en-US" altLang="ko-KR" dirty="0"/>
              <a:t>. </a:t>
            </a:r>
          </a:p>
          <a:p>
            <a:pPr lvl="1" eaLnBrk="1" hangingPunct="1">
              <a:defRPr lang="ko-KR" altLang="en-US"/>
            </a:pPr>
            <a:endParaRPr lang="en-US" altLang="ko-KR" dirty="0"/>
          </a:p>
          <a:p>
            <a:pPr eaLnBrk="1" hangingPunct="1">
              <a:defRPr lang="ko-KR" altLang="en-US"/>
            </a:pPr>
            <a:r>
              <a:rPr lang="ko-KR" altLang="en-US" dirty="0" smtClean="0"/>
              <a:t>자바 </a:t>
            </a:r>
            <a:r>
              <a:rPr lang="en-US" altLang="ko-KR" dirty="0"/>
              <a:t>2D API</a:t>
            </a:r>
          </a:p>
          <a:p>
            <a:pPr lvl="1" eaLnBrk="1" hangingPunct="1">
              <a:defRPr lang="ko-KR" altLang="en-US"/>
            </a:pPr>
            <a:r>
              <a:rPr lang="ko-KR" altLang="en-US" dirty="0"/>
              <a:t>그림이나 이미지</a:t>
            </a:r>
            <a:r>
              <a:rPr lang="en-US" altLang="ko-KR" dirty="0"/>
              <a:t>, </a:t>
            </a:r>
            <a:r>
              <a:rPr lang="ko-KR" altLang="en-US" dirty="0"/>
              <a:t>애니메이션 기능을 제공한다</a:t>
            </a:r>
            <a:r>
              <a:rPr lang="en-US" altLang="ko-KR" dirty="0"/>
              <a:t>. </a:t>
            </a:r>
          </a:p>
          <a:p>
            <a:pPr lvl="1" eaLnBrk="1" hangingPunct="1">
              <a:defRPr lang="ko-KR" altLang="en-US"/>
            </a:pPr>
            <a:r>
              <a:rPr lang="ko-KR" altLang="en-US" dirty="0" err="1"/>
              <a:t>교체가능한</a:t>
            </a:r>
            <a:r>
              <a:rPr lang="ko-KR" altLang="en-US" dirty="0"/>
              <a:t> </a:t>
            </a:r>
            <a:r>
              <a:rPr lang="ko-KR" altLang="en-US" dirty="0" err="1"/>
              <a:t>룩앤필</a:t>
            </a:r>
            <a:r>
              <a:rPr lang="en-US" altLang="ko-KR" dirty="0"/>
              <a:t>(Look-and-Feel) </a:t>
            </a:r>
            <a:r>
              <a:rPr lang="ko-KR" altLang="en-US" dirty="0"/>
              <a:t>지원</a:t>
            </a:r>
          </a:p>
          <a:p>
            <a:pPr lvl="1" eaLnBrk="1" hangingPunct="1">
              <a:defRPr lang="ko-KR" altLang="en-US"/>
            </a:pPr>
            <a:endParaRPr lang="ko-KR" altLang="en-US" dirty="0"/>
          </a:p>
          <a:p>
            <a:pPr eaLnBrk="1" hangingPunct="1">
              <a:defRPr lang="ko-KR" altLang="en-US"/>
            </a:pPr>
            <a:r>
              <a:rPr lang="ko-KR" altLang="en-US" dirty="0"/>
              <a:t>데이터 전송</a:t>
            </a:r>
          </a:p>
          <a:p>
            <a:pPr lvl="1" eaLnBrk="1" hangingPunct="1">
              <a:defRPr lang="ko-KR" altLang="en-US"/>
            </a:pPr>
            <a:r>
              <a:rPr lang="ko-KR" altLang="en-US" dirty="0"/>
              <a:t>자르기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붙이기</a:t>
            </a:r>
            <a:r>
              <a:rPr lang="en-US" altLang="ko-KR" dirty="0"/>
              <a:t>, </a:t>
            </a:r>
            <a:r>
              <a:rPr lang="ko-KR" altLang="en-US" dirty="0" err="1"/>
              <a:t>드래그앤</a:t>
            </a:r>
            <a:r>
              <a:rPr lang="ko-KR" altLang="en-US" dirty="0"/>
              <a:t> </a:t>
            </a:r>
            <a:r>
              <a:rPr lang="ko-KR" altLang="en-US" dirty="0" err="1"/>
              <a:t>드롭</a:t>
            </a:r>
            <a:r>
              <a:rPr lang="ko-KR" altLang="en-US" dirty="0"/>
              <a:t> 등의 데이터 전송 기능 제공</a:t>
            </a:r>
          </a:p>
          <a:p>
            <a:pPr lvl="1" eaLnBrk="1" hangingPunct="1">
              <a:defRPr lang="ko-KR" altLang="en-US"/>
            </a:pPr>
            <a:r>
              <a:rPr lang="ko-KR" altLang="en-US" dirty="0"/>
              <a:t>되돌리기</a:t>
            </a:r>
            <a:r>
              <a:rPr lang="en-US" altLang="ko-KR" dirty="0"/>
              <a:t>(undo)</a:t>
            </a:r>
            <a:r>
              <a:rPr lang="ko-KR" altLang="en-US" dirty="0"/>
              <a:t>와 되풀이</a:t>
            </a:r>
            <a:r>
              <a:rPr lang="en-US" altLang="ko-KR" dirty="0"/>
              <a:t>(redo) </a:t>
            </a:r>
            <a:r>
              <a:rPr lang="ko-KR" altLang="en-US" dirty="0"/>
              <a:t>기능을 손쉽게 제공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스윙 패키지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088" y="1368687"/>
            <a:ext cx="9105900" cy="3714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0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GUI </a:t>
            </a:r>
            <a:r>
              <a:rPr lang="ko-KR" altLang="en-US"/>
              <a:t>작성 절차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809" y="1337251"/>
            <a:ext cx="7761895" cy="485615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5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438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프레임 생성 </a:t>
            </a:r>
            <a:r>
              <a:rPr lang="en-US" altLang="ko-KR" sz="3600"/>
              <a:t>#1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0224" y="1311312"/>
            <a:ext cx="8346576" cy="393414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import</a:t>
            </a:r>
            <a:r>
              <a:rPr lang="en-US" altLang="en-US" kern="0">
                <a:latin typeface="+mn-lt"/>
                <a:ea typeface="바탕"/>
              </a:rPr>
              <a:t> javax.swing.*;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kern="0">
                <a:latin typeface="+mn-lt"/>
                <a:ea typeface="바탕"/>
              </a:rPr>
              <a:t> </a:t>
            </a: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class</a:t>
            </a:r>
            <a:r>
              <a:rPr lang="en-US" altLang="en-US" kern="0">
                <a:latin typeface="+mn-lt"/>
                <a:ea typeface="바탕"/>
              </a:rPr>
              <a:t> FrameTest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     </a:t>
            </a: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public</a:t>
            </a:r>
            <a:r>
              <a:rPr lang="en-US" altLang="en-US" kern="0">
                <a:latin typeface="+mn-lt"/>
                <a:ea typeface="바탕"/>
              </a:rPr>
              <a:t> </a:t>
            </a: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static</a:t>
            </a:r>
            <a:r>
              <a:rPr lang="en-US" altLang="en-US" kern="0">
                <a:latin typeface="+mn-lt"/>
                <a:ea typeface="바탕"/>
              </a:rPr>
              <a:t> </a:t>
            </a: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void</a:t>
            </a:r>
            <a:r>
              <a:rPr lang="en-US" altLang="en-US" kern="0">
                <a:latin typeface="+mn-lt"/>
                <a:ea typeface="바탕"/>
              </a:rPr>
              <a:t> main(String[] args)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         JFrame f = </a:t>
            </a:r>
            <a:r>
              <a:rPr lang="en-US" altLang="en-US" kern="0">
                <a:solidFill>
                  <a:srgbClr val="7F0055"/>
                </a:solidFill>
                <a:latin typeface="+mn-lt"/>
                <a:ea typeface="바탕"/>
              </a:rPr>
              <a:t>new</a:t>
            </a:r>
            <a:r>
              <a:rPr lang="en-US" altLang="en-US" kern="0">
                <a:latin typeface="+mn-lt"/>
                <a:ea typeface="바탕"/>
              </a:rPr>
              <a:t> JFrame(</a:t>
            </a:r>
            <a:r>
              <a:rPr lang="en-US" altLang="en-US" kern="0">
                <a:solidFill>
                  <a:srgbClr val="2A00FF"/>
                </a:solidFill>
                <a:latin typeface="+mn-lt"/>
                <a:ea typeface="바탕"/>
              </a:rPr>
              <a:t>"Frame Test"</a:t>
            </a:r>
            <a:r>
              <a:rPr lang="en-US" altLang="en-US" kern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         f.setSize(300, 200);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kern="0">
                <a:latin typeface="+mn-lt"/>
                <a:ea typeface="바탕"/>
              </a:rPr>
              <a:t>           f.setDefaultCloseOperation(JFrame.</a:t>
            </a:r>
            <a:r>
              <a:rPr lang="en-US" altLang="en-US" i="1" kern="0">
                <a:solidFill>
                  <a:srgbClr val="0000C0"/>
                </a:solidFill>
                <a:latin typeface="+mn-lt"/>
                <a:ea typeface="바탕"/>
              </a:rPr>
              <a:t>EXIT_ON_CLOSE</a:t>
            </a:r>
            <a:r>
              <a:rPr lang="en-US" altLang="en-US" i="1" kern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>
                <a:latin typeface="+mn-lt"/>
                <a:ea typeface="바탕"/>
              </a:rPr>
              <a:t>           f.setVisible(</a:t>
            </a:r>
            <a:r>
              <a:rPr lang="en-US" altLang="en-US" i="1" kern="0">
                <a:solidFill>
                  <a:srgbClr val="7F0055"/>
                </a:solidFill>
                <a:latin typeface="+mn-lt"/>
                <a:ea typeface="바탕"/>
              </a:rPr>
              <a:t>true</a:t>
            </a:r>
            <a:r>
              <a:rPr lang="en-US" altLang="en-US" i="1" kern="0">
                <a:latin typeface="+mn-lt"/>
                <a:ea typeface="바탕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>
                <a:latin typeface="+mn-lt"/>
                <a:ea typeface="바탕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>
                <a:latin typeface="+mn-lt"/>
                <a:ea typeface="바탕"/>
              </a:rPr>
              <a:t>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i="1" kern="0">
                <a:latin typeface="+mn-lt"/>
                <a:ea typeface="바탕"/>
              </a:rPr>
              <a:t>}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513512" y="4851559"/>
            <a:ext cx="680448" cy="834776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92519" y="4751901"/>
            <a:ext cx="2853359" cy="1424609"/>
          </a:xfrm>
          <a:prstGeom prst="rect">
            <a:avLst/>
          </a:prstGeom>
        </p:spPr>
      </p:pic>
      <p:sp>
        <p:nvSpPr>
          <p:cNvPr id="7" name="AutoShape 6"/>
          <p:cNvSpPr/>
          <p:nvPr/>
        </p:nvSpPr>
        <p:spPr>
          <a:xfrm>
            <a:off x="5826322" y="2065138"/>
            <a:ext cx="2860478" cy="500063"/>
          </a:xfrm>
          <a:prstGeom prst="accentBorderCallout2">
            <a:avLst>
              <a:gd name="adj1" fmla="val 22856"/>
              <a:gd name="adj2" fmla="val -4606"/>
              <a:gd name="adj3" fmla="val 22856"/>
              <a:gd name="adj4" fmla="val -62500"/>
              <a:gd name="adj5" fmla="val 193223"/>
              <a:gd name="adj6" fmla="val -78281"/>
            </a:avLst>
          </a:prstGeom>
          <a:solidFill>
            <a:srgbClr val="FFFFCC"/>
          </a:solidFill>
          <a:ln w="9525">
            <a:solidFill>
              <a:schemeClr val="accent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2200" b="1">
                <a:solidFill>
                  <a:srgbClr val="FF0000"/>
                </a:solidFill>
                <a:latin typeface="+mn-ea"/>
                <a:ea typeface="+mn-ea"/>
              </a:rPr>
              <a:t>JFrame</a:t>
            </a:r>
            <a:r>
              <a:rPr lang="ko-KR" altLang="en-US" sz="2200" b="1">
                <a:solidFill>
                  <a:srgbClr val="FF0000"/>
                </a:solidFill>
                <a:latin typeface="+mn-ea"/>
                <a:ea typeface="+mn-ea"/>
              </a:rPr>
              <a:t>의 객체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9199" y="6537960"/>
            <a:ext cx="2133600" cy="246888"/>
          </a:xfrm>
        </p:spPr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유헬스</a:t>
            </a:r>
            <a:r>
              <a:rPr lang="en-US" altLang="ko-KR" smtClean="0"/>
              <a:t>2_</a:t>
            </a:r>
            <a:r>
              <a:rPr lang="ko-KR" altLang="en-US" smtClean="0"/>
              <a:t>상속과인터페이스활용</a:t>
            </a:r>
            <a:r>
              <a:rPr lang="en-US" altLang="ko-KR" smtClean="0"/>
              <a:t>_GUI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1696</Words>
  <Application>Microsoft Office PowerPoint</Application>
  <PresentationFormat>화면 슬라이드 쇼(4:3)</PresentationFormat>
  <Paragraphs>580</Paragraphs>
  <Slides>46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New_Natural01</vt:lpstr>
      <vt:lpstr>PowerPoint 프레젠테이션</vt:lpstr>
      <vt:lpstr>그래픽 사용자 인터페이스</vt:lpstr>
      <vt:lpstr>그래픽 사용자 인터페이스</vt:lpstr>
      <vt:lpstr>다양한 컴포넌트와 분류</vt:lpstr>
      <vt:lpstr>자바에서 GUI의 종류</vt:lpstr>
      <vt:lpstr>스윙의 특징</vt:lpstr>
      <vt:lpstr>스윙 패키지</vt:lpstr>
      <vt:lpstr>GUI 작성 절차</vt:lpstr>
      <vt:lpstr>프레임 생성 #1</vt:lpstr>
      <vt:lpstr>프레임 생성 #2</vt:lpstr>
      <vt:lpstr>프레임 생성 #3</vt:lpstr>
      <vt:lpstr>컴포넌트 생성과 추가</vt:lpstr>
      <vt:lpstr>이벤트-구동 프로그래밍</vt:lpstr>
      <vt:lpstr>이벤트 처리 과정</vt:lpstr>
      <vt:lpstr>이벤트 리스너</vt:lpstr>
      <vt:lpstr>이벤트 처리 과정</vt:lpstr>
      <vt:lpstr>이벤트 처리 과정</vt:lpstr>
      <vt:lpstr>이벤트 객체</vt:lpstr>
      <vt:lpstr>이벤트 처리기를 어디에…</vt:lpstr>
      <vt:lpstr>(1) 독립적인 클래스 작성</vt:lpstr>
      <vt:lpstr>(1) 독립적인 클래스 작성</vt:lpstr>
      <vt:lpstr>(2) 내부 클래스 방법</vt:lpstr>
      <vt:lpstr>(2) 내부 클래스 방법</vt:lpstr>
      <vt:lpstr>(2) 내부 클래스 방법</vt:lpstr>
      <vt:lpstr>(3) MyFrame에서 처리하는 방법</vt:lpstr>
      <vt:lpstr>(3) MyFrame에서 처리하는 방법</vt:lpstr>
      <vt:lpstr>(4) 무명 클래스를 사용하는 방법</vt:lpstr>
      <vt:lpstr>(5) 람다식을 이용하는 방법</vt:lpstr>
      <vt:lpstr>액션 이벤트 예제</vt:lpstr>
      <vt:lpstr>액션 이벤트 예제</vt:lpstr>
      <vt:lpstr>액션 이벤트 예제</vt:lpstr>
      <vt:lpstr>람다식</vt:lpstr>
      <vt:lpstr>람다식의 구문</vt:lpstr>
      <vt:lpstr>람다식식의 특징</vt:lpstr>
      <vt:lpstr>람다식은 왜 필요한가?</vt:lpstr>
      <vt:lpstr>람다식 – 스레드 처리</vt:lpstr>
      <vt:lpstr>람다식 배열 처리</vt:lpstr>
      <vt:lpstr>LAB: 타이머 이벤트 처리</vt:lpstr>
      <vt:lpstr>SOLUTION </vt:lpstr>
      <vt:lpstr>SOLUTION </vt:lpstr>
      <vt:lpstr>함수 인터페이스와 람다식</vt:lpstr>
      <vt:lpstr>예제</vt:lpstr>
      <vt:lpstr>예제</vt:lpstr>
      <vt:lpstr>예제</vt:lpstr>
      <vt:lpstr>예제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admin</cp:lastModifiedBy>
  <cp:revision>657</cp:revision>
  <dcterms:created xsi:type="dcterms:W3CDTF">2007-06-29T06:43:39Z</dcterms:created>
  <dcterms:modified xsi:type="dcterms:W3CDTF">2016-11-10T08:16:33Z</dcterms:modified>
</cp:coreProperties>
</file>