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47E3E-3D27-48B4-ADA8-4E2EC6A14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40" y="2506211"/>
            <a:ext cx="4640860" cy="922789"/>
          </a:xfrm>
        </p:spPr>
        <p:txBody>
          <a:bodyPr/>
          <a:lstStyle/>
          <a:p>
            <a:r>
              <a:rPr lang="ko-KR" altLang="en-US"/>
              <a:t>상속</a:t>
            </a:r>
            <a:r>
              <a:rPr lang="en-US" altLang="ko-KR"/>
              <a:t>,</a:t>
            </a:r>
            <a:r>
              <a:rPr lang="ko-KR" altLang="en-US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50F2EF-BEFD-41DC-B3D7-9355A0533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1893" y="6431871"/>
            <a:ext cx="2730107" cy="426129"/>
          </a:xfrm>
        </p:spPr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</p:spTree>
    <p:extLst>
      <p:ext uri="{BB962C8B-B14F-4D97-AF65-F5344CB8AC3E}">
        <p14:creationId xmlns:p14="http://schemas.microsoft.com/office/powerpoint/2010/main" val="118205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생성자의 호출 순서 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7F158-15AE-4267-ACDD-D1F59D822457}"/>
              </a:ext>
            </a:extLst>
          </p:cNvPr>
          <p:cNvSpPr/>
          <p:nvPr/>
        </p:nvSpPr>
        <p:spPr>
          <a:xfrm>
            <a:off x="850084" y="1151200"/>
            <a:ext cx="835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+mj-ea"/>
                <a:ea typeface="+mj-ea"/>
              </a:rPr>
              <a:t>서브 클래스의 객체가 생성될 때</a:t>
            </a:r>
            <a:r>
              <a:rPr lang="en-US" altLang="ko-KR" sz="2000">
                <a:latin typeface="+mj-ea"/>
                <a:ea typeface="+mj-ea"/>
              </a:rPr>
              <a:t>, </a:t>
            </a:r>
            <a:r>
              <a:rPr lang="ko-KR" altLang="en-US" sz="2000">
                <a:latin typeface="+mj-ea"/>
                <a:ea typeface="+mj-ea"/>
              </a:rPr>
              <a:t>서브 클래스의 생성자만 호출될까</a:t>
            </a:r>
            <a:r>
              <a:rPr lang="en-US" altLang="ko-KR" sz="2000">
                <a:latin typeface="+mj-ea"/>
                <a:ea typeface="+mj-ea"/>
              </a:rPr>
              <a:t>? </a:t>
            </a:r>
            <a:r>
              <a:rPr lang="ko-KR" altLang="en-US" sz="2000">
                <a:latin typeface="+mj-ea"/>
                <a:ea typeface="+mj-ea"/>
              </a:rPr>
              <a:t>아니면 수퍼 클래스의 생성자도 호출될까</a:t>
            </a:r>
            <a:r>
              <a:rPr lang="en-US" altLang="ko-KR" sz="2000">
                <a:latin typeface="+mj-ea"/>
                <a:ea typeface="+mj-ea"/>
              </a:rPr>
              <a:t>? </a:t>
            </a:r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889DA1-D54A-4BD6-9225-4D92F0906209}"/>
              </a:ext>
            </a:extLst>
          </p:cNvPr>
          <p:cNvSpPr/>
          <p:nvPr/>
        </p:nvSpPr>
        <p:spPr>
          <a:xfrm>
            <a:off x="850084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class</a:t>
            </a:r>
            <a:r>
              <a:rPr lang="en-US" altLang="ko-KR">
                <a:solidFill>
                  <a:schemeClr val="bg1"/>
                </a:solidFill>
              </a:rPr>
              <a:t> Base{</a:t>
            </a:r>
          </a:p>
          <a:p>
            <a:r>
              <a:rPr lang="en-US" altLang="ko-KR" b="1">
                <a:solidFill>
                  <a:schemeClr val="bg1"/>
                </a:solidFill>
              </a:rPr>
              <a:t>	public</a:t>
            </a:r>
            <a:r>
              <a:rPr lang="en-US" altLang="ko-KR">
                <a:solidFill>
                  <a:schemeClr val="bg1"/>
                </a:solidFill>
              </a:rPr>
              <a:t> Base(String msg) {			</a:t>
            </a:r>
          </a:p>
          <a:p>
            <a:r>
              <a:rPr lang="en-US" altLang="ko-KR">
                <a:solidFill>
                  <a:schemeClr val="bg1"/>
                </a:solidFill>
              </a:rPr>
              <a:t>		 System.out .println("Base() </a:t>
            </a:r>
            <a:r>
              <a:rPr lang="ko-KR" altLang="en-US">
                <a:solidFill>
                  <a:schemeClr val="bg1"/>
                </a:solidFill>
              </a:rPr>
              <a:t>생성자</a:t>
            </a:r>
            <a:r>
              <a:rPr lang="en-US" altLang="ko-KR">
                <a:solidFill>
                  <a:schemeClr val="bg1"/>
                </a:solidFill>
              </a:rPr>
              <a:t>"); </a:t>
            </a:r>
          </a:p>
          <a:p>
            <a:r>
              <a:rPr lang="en-US" altLang="ko-KR">
                <a:solidFill>
                  <a:schemeClr val="bg1"/>
                </a:solidFill>
              </a:rPr>
              <a:t>	}</a:t>
            </a:r>
          </a:p>
          <a:p>
            <a:r>
              <a:rPr lang="en-US" altLang="ko-KR">
                <a:solidFill>
                  <a:schemeClr val="bg1"/>
                </a:solidFill>
              </a:rPr>
              <a:t>};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64A587-1A43-44F5-82D5-F362C0DFCCAC}"/>
              </a:ext>
            </a:extLst>
          </p:cNvPr>
          <p:cNvSpPr/>
          <p:nvPr/>
        </p:nvSpPr>
        <p:spPr>
          <a:xfrm>
            <a:off x="850084" y="41676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i="1">
                <a:solidFill>
                  <a:schemeClr val="bg1"/>
                </a:solidFill>
              </a:rPr>
              <a:t>class</a:t>
            </a:r>
            <a:r>
              <a:rPr lang="ko-KR" altLang="en-US" i="1">
                <a:solidFill>
                  <a:schemeClr val="bg1"/>
                </a:solidFill>
              </a:rPr>
              <a:t> </a:t>
            </a:r>
            <a:r>
              <a:rPr lang="en-US" altLang="ko-KR" i="1">
                <a:solidFill>
                  <a:schemeClr val="bg1"/>
                </a:solidFill>
              </a:rPr>
              <a:t>Derived </a:t>
            </a:r>
            <a:r>
              <a:rPr lang="en-US" altLang="ko-KR" b="1" i="1">
                <a:solidFill>
                  <a:schemeClr val="bg1"/>
                </a:solidFill>
              </a:rPr>
              <a:t>extends</a:t>
            </a:r>
            <a:r>
              <a:rPr lang="ko-KR" altLang="en-US" i="1">
                <a:solidFill>
                  <a:schemeClr val="bg1"/>
                </a:solidFill>
              </a:rPr>
              <a:t> </a:t>
            </a:r>
            <a:r>
              <a:rPr lang="en-US" altLang="ko-KR" i="1">
                <a:solidFill>
                  <a:schemeClr val="bg1"/>
                </a:solidFill>
              </a:rPr>
              <a:t>Base {</a:t>
            </a:r>
            <a:endParaRPr lang="ko-KR" altLang="en-US" i="1">
              <a:solidFill>
                <a:schemeClr val="bg1"/>
              </a:solidFill>
            </a:endParaRPr>
          </a:p>
          <a:p>
            <a:r>
              <a:rPr lang="en-US" altLang="ko-KR" b="1" i="1">
                <a:solidFill>
                  <a:schemeClr val="bg1"/>
                </a:solidFill>
              </a:rPr>
              <a:t>	public </a:t>
            </a:r>
            <a:r>
              <a:rPr lang="en-US" altLang="ko-KR" i="1">
                <a:solidFill>
                  <a:schemeClr val="bg1"/>
                </a:solidFill>
              </a:rPr>
              <a:t>Derived() {</a:t>
            </a:r>
          </a:p>
          <a:p>
            <a:r>
              <a:rPr lang="en-US" altLang="ko-KR" i="1">
                <a:solidFill>
                  <a:schemeClr val="bg1"/>
                </a:solidFill>
              </a:rPr>
              <a:t>		System.out .println("Derived() </a:t>
            </a:r>
            <a:r>
              <a:rPr lang="ko-KR" altLang="en-US" i="1">
                <a:solidFill>
                  <a:schemeClr val="bg1"/>
                </a:solidFill>
              </a:rPr>
              <a:t>생성자</a:t>
            </a:r>
            <a:r>
              <a:rPr lang="en-US" altLang="ko-KR" i="1">
                <a:solidFill>
                  <a:schemeClr val="bg1"/>
                </a:solidFill>
              </a:rPr>
              <a:t>");</a:t>
            </a:r>
          </a:p>
          <a:p>
            <a:r>
              <a:rPr lang="en-US" altLang="ko-KR" i="1">
                <a:solidFill>
                  <a:schemeClr val="bg1"/>
                </a:solidFill>
              </a:rPr>
              <a:t>	}</a:t>
            </a:r>
          </a:p>
          <a:p>
            <a:r>
              <a:rPr lang="en-US" altLang="ko-KR" i="1">
                <a:solidFill>
                  <a:schemeClr val="bg1"/>
                </a:solidFill>
              </a:rPr>
              <a:t>};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FE4CF-7923-419D-A077-F01AD793C423}"/>
              </a:ext>
            </a:extLst>
          </p:cNvPr>
          <p:cNvSpPr txBox="1"/>
          <p:nvPr/>
        </p:nvSpPr>
        <p:spPr>
          <a:xfrm>
            <a:off x="6096001" y="3798332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Derived()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생성자 호출전 </a:t>
            </a:r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extends 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를 확인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 한다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CD309-BF7D-4487-A78E-A65477BC3E97}"/>
              </a:ext>
            </a:extLst>
          </p:cNvPr>
          <p:cNvSpPr txBox="1"/>
          <p:nvPr/>
        </p:nvSpPr>
        <p:spPr>
          <a:xfrm>
            <a:off x="6096000" y="4167664"/>
            <a:ext cx="529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extends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가 있다면 부모 클래스 생성자를 먼저 호출 한다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E085B-98E6-4454-94EC-0AF13850B3F4}"/>
              </a:ext>
            </a:extLst>
          </p:cNvPr>
          <p:cNvSpPr txBox="1"/>
          <p:nvPr/>
        </p:nvSpPr>
        <p:spPr>
          <a:xfrm>
            <a:off x="5075339" y="2818701"/>
            <a:ext cx="26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8836E-1319-4CA4-B680-476A8FE23C22}"/>
              </a:ext>
            </a:extLst>
          </p:cNvPr>
          <p:cNvSpPr txBox="1"/>
          <p:nvPr/>
        </p:nvSpPr>
        <p:spPr>
          <a:xfrm>
            <a:off x="3898084" y="4436490"/>
            <a:ext cx="26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51DA2-FEBE-4C7E-BD9C-415296041E92}"/>
              </a:ext>
            </a:extLst>
          </p:cNvPr>
          <p:cNvSpPr txBox="1"/>
          <p:nvPr/>
        </p:nvSpPr>
        <p:spPr>
          <a:xfrm>
            <a:off x="802547" y="5829658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출력 순서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en-US" altLang="ko-KR">
                <a:solidFill>
                  <a:schemeClr val="bg1"/>
                </a:solidFill>
              </a:rPr>
              <a:t>Base() </a:t>
            </a:r>
            <a:r>
              <a:rPr lang="ko-KR" altLang="en-US">
                <a:solidFill>
                  <a:schemeClr val="bg1"/>
                </a:solidFill>
              </a:rPr>
              <a:t>생성자 </a:t>
            </a:r>
            <a:r>
              <a:rPr lang="en-US" altLang="ko-KR">
                <a:solidFill>
                  <a:schemeClr val="bg1"/>
                </a:solidFill>
              </a:rPr>
              <a:t>-&gt;</a:t>
            </a:r>
            <a:r>
              <a:rPr lang="en-US" altLang="ko-KR" i="1">
                <a:solidFill>
                  <a:schemeClr val="bg1"/>
                </a:solidFill>
              </a:rPr>
              <a:t> Derived() </a:t>
            </a:r>
            <a:r>
              <a:rPr lang="ko-KR" altLang="en-US" i="1">
                <a:solidFill>
                  <a:schemeClr val="bg1"/>
                </a:solidFill>
              </a:rPr>
              <a:t>생성자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424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84883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명시적</a:t>
            </a:r>
            <a:r>
              <a:rPr lang="en-US" altLang="ko-KR" sz="2800"/>
              <a:t>,</a:t>
            </a:r>
            <a:r>
              <a:rPr lang="ko-KR" altLang="en-US" sz="2800"/>
              <a:t>묵시적 생성자 호출 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67E296-B85B-47BB-8538-730AAEC28285}"/>
              </a:ext>
            </a:extLst>
          </p:cNvPr>
          <p:cNvSpPr/>
          <p:nvPr/>
        </p:nvSpPr>
        <p:spPr>
          <a:xfrm>
            <a:off x="422244" y="991809"/>
            <a:ext cx="7488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super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를 이용하여 명시적으로 수퍼 클래스의 생성자 호출 할수 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2158EF-EE2F-446A-AA49-33558103A3A8}"/>
              </a:ext>
            </a:extLst>
          </p:cNvPr>
          <p:cNvSpPr/>
          <p:nvPr/>
        </p:nvSpPr>
        <p:spPr>
          <a:xfrm>
            <a:off x="6413893" y="22121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class</a:t>
            </a:r>
            <a:r>
              <a:rPr lang="en-US" altLang="ko-KR">
                <a:solidFill>
                  <a:schemeClr val="bg1"/>
                </a:solidFill>
              </a:rPr>
              <a:t> Shape {</a:t>
            </a:r>
          </a:p>
          <a:p>
            <a:r>
              <a:rPr lang="en-US" altLang="ko-KR" b="1">
                <a:solidFill>
                  <a:schemeClr val="bg1"/>
                </a:solidFill>
              </a:rPr>
              <a:t>	public</a:t>
            </a:r>
            <a:r>
              <a:rPr lang="en-US" altLang="ko-KR">
                <a:solidFill>
                  <a:schemeClr val="bg1"/>
                </a:solidFill>
              </a:rPr>
              <a:t> Shape(String msg) {			</a:t>
            </a:r>
          </a:p>
          <a:p>
            <a:r>
              <a:rPr lang="en-US" altLang="ko-KR">
                <a:solidFill>
                  <a:schemeClr val="bg1"/>
                </a:solidFill>
              </a:rPr>
              <a:t>		System.</a:t>
            </a:r>
            <a:r>
              <a:rPr lang="en-US" altLang="ko-KR" i="1">
                <a:solidFill>
                  <a:schemeClr val="bg1"/>
                </a:solidFill>
              </a:rPr>
              <a:t>out</a:t>
            </a:r>
            <a:r>
              <a:rPr lang="en-US" altLang="ko-KR">
                <a:solidFill>
                  <a:schemeClr val="bg1"/>
                </a:solidFill>
              </a:rPr>
              <a:t>.println("Shape </a:t>
            </a:r>
            <a:r>
              <a:rPr lang="ko-KR" altLang="en-US">
                <a:solidFill>
                  <a:schemeClr val="bg1"/>
                </a:solidFill>
              </a:rPr>
              <a:t>생성자</a:t>
            </a:r>
            <a:r>
              <a:rPr lang="en-US" altLang="ko-KR">
                <a:solidFill>
                  <a:schemeClr val="bg1"/>
                </a:solidFill>
              </a:rPr>
              <a:t>()");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}</a:t>
            </a:r>
          </a:p>
          <a:p>
            <a:r>
              <a:rPr lang="en-US" altLang="ko-KR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17C59-79C8-4DE5-9F2B-923A1CEA6B73}"/>
              </a:ext>
            </a:extLst>
          </p:cNvPr>
          <p:cNvSpPr/>
          <p:nvPr/>
        </p:nvSpPr>
        <p:spPr>
          <a:xfrm>
            <a:off x="6413893" y="35464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bg1"/>
                </a:solidFill>
              </a:rPr>
              <a:t>class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Rectangle </a:t>
            </a:r>
            <a:r>
              <a:rPr lang="en-US" altLang="ko-KR" b="1">
                <a:solidFill>
                  <a:schemeClr val="bg1"/>
                </a:solidFill>
              </a:rPr>
              <a:t>extends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Shape {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bg1"/>
                </a:solidFill>
              </a:rPr>
              <a:t>	public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 u="dbl">
                <a:solidFill>
                  <a:schemeClr val="bg1"/>
                </a:solidFill>
              </a:rPr>
              <a:t>Rectangle()	</a:t>
            </a:r>
            <a:r>
              <a:rPr lang="en-US" altLang="ko-KR">
                <a:solidFill>
                  <a:schemeClr val="bg1"/>
                </a:solidFill>
              </a:rPr>
              <a:t>{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	</a:t>
            </a:r>
          </a:p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		</a:t>
            </a:r>
            <a:r>
              <a:rPr lang="en-US" altLang="ko-KR">
                <a:solidFill>
                  <a:schemeClr val="bg1"/>
                </a:solidFill>
              </a:rPr>
              <a:t>System.</a:t>
            </a:r>
            <a:r>
              <a:rPr lang="en-US" altLang="ko-KR" i="1">
                <a:solidFill>
                  <a:schemeClr val="bg1"/>
                </a:solidFill>
              </a:rPr>
              <a:t>out</a:t>
            </a:r>
            <a:r>
              <a:rPr lang="en-US" altLang="ko-KR">
                <a:solidFill>
                  <a:schemeClr val="bg1"/>
                </a:solidFill>
              </a:rPr>
              <a:t>.println("Rectangle </a:t>
            </a:r>
            <a:r>
              <a:rPr lang="ko-KR" altLang="en-US">
                <a:solidFill>
                  <a:schemeClr val="bg1"/>
                </a:solidFill>
              </a:rPr>
              <a:t>생성자</a:t>
            </a:r>
            <a:r>
              <a:rPr lang="en-US" altLang="ko-KR">
                <a:solidFill>
                  <a:schemeClr val="bg1"/>
                </a:solidFill>
              </a:rPr>
              <a:t>()");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</a:rPr>
              <a:t>	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</a:rPr>
              <a:t>};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6BDA4-9960-4C81-BCA1-A1F154DAACAC}"/>
              </a:ext>
            </a:extLst>
          </p:cNvPr>
          <p:cNvSpPr/>
          <p:nvPr/>
        </p:nvSpPr>
        <p:spPr>
          <a:xfrm>
            <a:off x="220910" y="2212164"/>
            <a:ext cx="6096000" cy="1854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b="1" kern="0">
                <a:solidFill>
                  <a:schemeClr val="bg1"/>
                </a:solidFill>
              </a:rPr>
              <a:t>class</a:t>
            </a:r>
            <a:r>
              <a:rPr lang="en-US" altLang="ko-KR" kern="0">
                <a:solidFill>
                  <a:schemeClr val="bg1"/>
                </a:solidFill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b="1" kern="0">
                <a:solidFill>
                  <a:schemeClr val="bg1"/>
                </a:solidFill>
              </a:rPr>
              <a:t>	public</a:t>
            </a:r>
            <a:r>
              <a:rPr lang="en-US" altLang="ko-KR" kern="0">
                <a:solidFill>
                  <a:schemeClr val="bg1"/>
                </a:solidFill>
              </a:rPr>
              <a:t> Shape(String msg) {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chemeClr val="bg1"/>
                </a:solidFill>
              </a:rPr>
              <a:t>		System.</a:t>
            </a:r>
            <a:r>
              <a:rPr lang="en-US" altLang="ko-KR" i="1" kern="0">
                <a:solidFill>
                  <a:schemeClr val="bg1"/>
                </a:solidFill>
              </a:rPr>
              <a:t>out</a:t>
            </a:r>
            <a:r>
              <a:rPr lang="en-US" altLang="ko-KR" kern="0">
                <a:solidFill>
                  <a:schemeClr val="bg1"/>
                </a:solidFill>
              </a:rPr>
              <a:t>.println("Shape </a:t>
            </a:r>
            <a:r>
              <a:rPr lang="ko-KR" altLang="en-US" kern="0">
                <a:solidFill>
                  <a:schemeClr val="bg1"/>
                </a:solidFill>
              </a:rPr>
              <a:t>생성자</a:t>
            </a:r>
            <a:r>
              <a:rPr lang="en-US" altLang="ko-KR" kern="0">
                <a:solidFill>
                  <a:schemeClr val="bg1"/>
                </a:solidFill>
              </a:rPr>
              <a:t>() "</a:t>
            </a:r>
            <a:r>
              <a:rPr lang="ko-KR" altLang="en-US" kern="0">
                <a:solidFill>
                  <a:schemeClr val="bg1"/>
                </a:solidFill>
              </a:rPr>
              <a:t> </a:t>
            </a:r>
            <a:r>
              <a:rPr lang="en-US" altLang="ko-KR" kern="0">
                <a:solidFill>
                  <a:schemeClr val="bg1"/>
                </a:solidFill>
              </a:rPr>
              <a:t>+ msg);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chemeClr val="bg1"/>
                </a:solidFill>
              </a:rPr>
              <a:t>	}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chemeClr val="bg1"/>
                </a:solidFill>
              </a:rPr>
              <a:t>};</a:t>
            </a:r>
            <a:endParaRPr lang="en-US" altLang="ko-KR" kern="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04E0AD-2640-4EDE-A3A4-9F7E96038AB4}"/>
              </a:ext>
            </a:extLst>
          </p:cNvPr>
          <p:cNvSpPr/>
          <p:nvPr/>
        </p:nvSpPr>
        <p:spPr>
          <a:xfrm>
            <a:off x="220910" y="4066198"/>
            <a:ext cx="6096000" cy="22141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b="1" kern="0">
                <a:solidFill>
                  <a:schemeClr val="bg1"/>
                </a:solidFill>
              </a:rPr>
              <a:t>public</a:t>
            </a:r>
            <a:r>
              <a:rPr lang="en-US" altLang="ko-KR" kern="0">
                <a:solidFill>
                  <a:schemeClr val="bg1"/>
                </a:solidFill>
              </a:rPr>
              <a:t> </a:t>
            </a:r>
            <a:r>
              <a:rPr lang="en-US" altLang="ko-KR" b="1" kern="0">
                <a:solidFill>
                  <a:schemeClr val="bg1"/>
                </a:solidFill>
              </a:rPr>
              <a:t>class</a:t>
            </a:r>
            <a:r>
              <a:rPr lang="en-US" altLang="ko-KR" kern="0">
                <a:solidFill>
                  <a:schemeClr val="bg1"/>
                </a:solidFill>
              </a:rPr>
              <a:t> Rectangle </a:t>
            </a:r>
            <a:r>
              <a:rPr lang="en-US" altLang="ko-KR" b="1" kern="0">
                <a:solidFill>
                  <a:schemeClr val="bg1"/>
                </a:solidFill>
              </a:rPr>
              <a:t>extends</a:t>
            </a:r>
            <a:r>
              <a:rPr lang="en-US" altLang="ko-KR" kern="0">
                <a:solidFill>
                  <a:schemeClr val="bg1"/>
                </a:solidFill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b="1" kern="0">
                <a:solidFill>
                  <a:schemeClr val="bg1"/>
                </a:solidFill>
              </a:rPr>
              <a:t>	public</a:t>
            </a:r>
            <a:r>
              <a:rPr lang="en-US" altLang="ko-KR" kern="0">
                <a:solidFill>
                  <a:schemeClr val="bg1"/>
                </a:solidFill>
              </a:rPr>
              <a:t> </a:t>
            </a:r>
            <a:r>
              <a:rPr lang="en-US" altLang="ko-KR" u="dbl" ker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Rectangle()</a:t>
            </a:r>
            <a:r>
              <a:rPr lang="en-US" altLang="ko-KR" kern="0">
                <a:solidFill>
                  <a:schemeClr val="bg1"/>
                </a:solidFill>
              </a:rPr>
              <a:t>{	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chemeClr val="bg1"/>
                </a:solidFill>
              </a:rPr>
              <a:t>		 super("from Rectangle");		System.</a:t>
            </a:r>
            <a:r>
              <a:rPr lang="en-US" altLang="ko-KR" i="1" kern="0">
                <a:solidFill>
                  <a:schemeClr val="bg1"/>
                </a:solidFill>
              </a:rPr>
              <a:t>out</a:t>
            </a:r>
            <a:r>
              <a:rPr lang="en-US" altLang="ko-KR" kern="0">
                <a:solidFill>
                  <a:schemeClr val="bg1"/>
                </a:solidFill>
              </a:rPr>
              <a:t>.println("Rectangle </a:t>
            </a:r>
            <a:r>
              <a:rPr lang="ko-KR" altLang="en-US" kern="0">
                <a:solidFill>
                  <a:schemeClr val="bg1"/>
                </a:solidFill>
              </a:rPr>
              <a:t>생성자</a:t>
            </a:r>
            <a:r>
              <a:rPr lang="en-US" altLang="ko-KR" kern="0">
                <a:solidFill>
                  <a:schemeClr val="bg1"/>
                </a:solidFill>
              </a:rPr>
              <a:t>()");</a:t>
            </a:r>
            <a:endParaRPr lang="ko-KR" altLang="en-US" kern="0">
              <a:solidFill>
                <a:schemeClr val="bg1"/>
              </a:solidFill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chemeClr val="bg1"/>
                </a:solidFill>
              </a:rPr>
              <a:t>	}</a:t>
            </a:r>
            <a:endParaRPr lang="ko-KR" altLang="en-US" kern="0">
              <a:solidFill>
                <a:schemeClr val="bg1"/>
              </a:solidFill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chemeClr val="bg1"/>
                </a:solidFill>
              </a:rPr>
              <a:t>};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67E0C4-CD9B-4D74-9CD3-CA5198FB114C}"/>
              </a:ext>
            </a:extLst>
          </p:cNvPr>
          <p:cNvSpPr/>
          <p:nvPr/>
        </p:nvSpPr>
        <p:spPr>
          <a:xfrm>
            <a:off x="2125210" y="1824444"/>
            <a:ext cx="228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명시적 생성자 호출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9377B-F8A0-4BBE-B6D6-C26161D2914B}"/>
              </a:ext>
            </a:extLst>
          </p:cNvPr>
          <p:cNvSpPr/>
          <p:nvPr/>
        </p:nvSpPr>
        <p:spPr>
          <a:xfrm>
            <a:off x="7779390" y="1824444"/>
            <a:ext cx="228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묵시적 생성자 호출 </a:t>
            </a:r>
          </a:p>
        </p:txBody>
      </p:sp>
    </p:spTree>
    <p:extLst>
      <p:ext uri="{BB962C8B-B14F-4D97-AF65-F5344CB8AC3E}">
        <p14:creationId xmlns:p14="http://schemas.microsoft.com/office/powerpoint/2010/main" val="43205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추상 클래스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D84F64-D76C-4844-9ACD-15E93DAF6DB7}"/>
              </a:ext>
            </a:extLst>
          </p:cNvPr>
          <p:cNvSpPr/>
          <p:nvPr/>
        </p:nvSpPr>
        <p:spPr>
          <a:xfrm>
            <a:off x="1642844" y="1792876"/>
            <a:ext cx="8906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/>
              <a:t>추상 클래스</a:t>
            </a:r>
            <a:r>
              <a:rPr lang="en-US" altLang="ko-KR" sz="2400"/>
              <a:t>(abstract class): </a:t>
            </a:r>
            <a:r>
              <a:rPr lang="ko-KR" altLang="en-US" sz="2400"/>
              <a:t>몸체가 구현되지 않은 메소드를 가지고 있는 클래스</a:t>
            </a:r>
          </a:p>
          <a:p>
            <a:r>
              <a:rPr lang="ko-KR" altLang="en-US" sz="2400"/>
              <a:t>추상 클래스는 추상적인 개념을 표현하는데 적당하다</a:t>
            </a:r>
            <a:r>
              <a:rPr lang="en-US" altLang="ko-KR" sz="240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E2674C-2859-41C9-B7C0-1483299B140D}"/>
              </a:ext>
            </a:extLst>
          </p:cNvPr>
          <p:cNvSpPr/>
          <p:nvPr/>
        </p:nvSpPr>
        <p:spPr>
          <a:xfrm>
            <a:off x="2374084" y="39258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public abstract class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Animal {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public abtract void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move();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  <a:endParaRPr lang="en-US" altLang="ko-KR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CE2DF-12E0-4AD0-9D90-299A81DE97B4}"/>
              </a:ext>
            </a:extLst>
          </p:cNvPr>
          <p:cNvSpPr txBox="1"/>
          <p:nvPr/>
        </p:nvSpPr>
        <p:spPr>
          <a:xfrm>
            <a:off x="2374084" y="3556525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추상 클래스 의 예시</a:t>
            </a:r>
          </a:p>
        </p:txBody>
      </p:sp>
    </p:spTree>
    <p:extLst>
      <p:ext uri="{BB962C8B-B14F-4D97-AF65-F5344CB8AC3E}">
        <p14:creationId xmlns:p14="http://schemas.microsoft.com/office/powerpoint/2010/main" val="56612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추상 클래스 예제 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6AD500-CE05-4F71-BFF8-3C9B4F63BCF7}"/>
              </a:ext>
            </a:extLst>
          </p:cNvPr>
          <p:cNvSpPr/>
          <p:nvPr/>
        </p:nvSpPr>
        <p:spPr>
          <a:xfrm>
            <a:off x="752216" y="528506"/>
            <a:ext cx="590864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abstract class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private int 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public void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move(</a:t>
            </a:r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int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x, </a:t>
            </a:r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int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y)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	this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.x = x;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	this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.y = y;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public abstract void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draw();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b="1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private int 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public void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draw() { </a:t>
            </a:r>
            <a:r>
              <a:rPr lang="en-US" altLang="ko-KR">
                <a:solidFill>
                  <a:schemeClr val="bg1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>
                <a:solidFill>
                  <a:schemeClr val="bg1"/>
                </a:solidFill>
                <a:latin typeface="Century Schoolbook" panose="02040604050505020304" pitchFamily="18" charset="0"/>
              </a:rPr>
              <a:t>추상 메소드 구현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		System.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out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.println(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>
                <a:solidFill>
                  <a:schemeClr val="bg1"/>
                </a:solidFill>
                <a:latin typeface="Century Schoolbook" panose="02040604050505020304" pitchFamily="18" charset="0"/>
              </a:rPr>
              <a:t>사각형 그리기 메소드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b="1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Circle </a:t>
            </a:r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private int 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</a:rPr>
              <a:t>	public void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draw() {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		System.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out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.println(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>
                <a:solidFill>
                  <a:schemeClr val="bg1"/>
                </a:solidFill>
                <a:latin typeface="Century Schoolbook" panose="02040604050505020304" pitchFamily="18" charset="0"/>
              </a:rPr>
              <a:t>원 그리기 메소드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  <a:endParaRPr lang="en-US" altLang="ko-KR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01CDF-F961-401D-88A9-BF934A175AF3}"/>
              </a:ext>
            </a:extLst>
          </p:cNvPr>
          <p:cNvSpPr/>
          <p:nvPr/>
        </p:nvSpPr>
        <p:spPr>
          <a:xfrm>
            <a:off x="6096000" y="5285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Shapetest {</a:t>
            </a:r>
          </a:p>
          <a:p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Rectangle();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ko-KR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</a:t>
            </a:r>
            <a:r>
              <a:rPr lang="en-US" altLang="ko-KR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1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Circle();</a:t>
            </a:r>
          </a:p>
          <a:p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.draw();</a:t>
            </a:r>
          </a:p>
          <a:p>
            <a:r>
              <a:rPr lang="en-US" altLang="ko-KR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</a:t>
            </a:r>
            <a:r>
              <a:rPr lang="en-US" altLang="ko-KR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.draw();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1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다형성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486FB5-FDCB-4465-A978-1605C336497B}"/>
              </a:ext>
            </a:extLst>
          </p:cNvPr>
          <p:cNvSpPr/>
          <p:nvPr/>
        </p:nvSpPr>
        <p:spPr>
          <a:xfrm>
            <a:off x="615370" y="1511926"/>
            <a:ext cx="9403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/>
              <a:t>다형성</a:t>
            </a:r>
            <a:r>
              <a:rPr lang="en-US" altLang="ko-KR" sz="2400"/>
              <a:t>(polymorphism)</a:t>
            </a:r>
            <a:r>
              <a:rPr lang="ko-KR" altLang="en-US" sz="2400"/>
              <a:t>이란 객체들의 타입이 다르면 똑같은 메시지가 전달되더라도 서로 다른 동작을 하는 것</a:t>
            </a:r>
            <a:endParaRPr lang="ko-KR" altLang="en-US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B88D0A-FA15-440E-8966-D8A099A76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0" y="2678370"/>
            <a:ext cx="3727980" cy="384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2A39C8-4F0A-4CAA-B816-4D0CDB5AFFD4}"/>
              </a:ext>
            </a:extLst>
          </p:cNvPr>
          <p:cNvSpPr/>
          <p:nvPr/>
        </p:nvSpPr>
        <p:spPr>
          <a:xfrm>
            <a:off x="5132332" y="2540737"/>
            <a:ext cx="50686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	A() {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class </a:t>
            </a:r>
            <a:r>
              <a:rPr lang="en-US" altLang="ko-KR" dirty="0">
                <a:solidFill>
                  <a:schemeClr val="bg1"/>
                </a:solidFill>
              </a:rPr>
              <a:t>B </a:t>
            </a:r>
            <a:r>
              <a:rPr lang="en-US" altLang="ko-KR" b="1" dirty="0">
                <a:solidFill>
                  <a:schemeClr val="bg1"/>
                </a:solidFill>
              </a:rPr>
              <a:t>extends </a:t>
            </a:r>
            <a:r>
              <a:rPr lang="en-US" altLang="ko-KR" dirty="0">
                <a:solidFill>
                  <a:schemeClr val="bg1"/>
                </a:solidFill>
              </a:rPr>
              <a:t>A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	B() {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TypeTest1 {</a:t>
            </a:r>
          </a:p>
          <a:p>
            <a:r>
              <a:rPr lang="en-US" altLang="ko-KR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static void </a:t>
            </a:r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dirty="0">
                <a:solidFill>
                  <a:schemeClr val="bg1"/>
                </a:solidFill>
              </a:rPr>
              <a:t>A </a:t>
            </a:r>
            <a:r>
              <a:rPr lang="en-US" altLang="ko-KR" dirty="0" err="1">
                <a:solidFill>
                  <a:schemeClr val="bg1"/>
                </a:solidFill>
              </a:rPr>
              <a:t>a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b="1" dirty="0">
                <a:solidFill>
                  <a:schemeClr val="bg1"/>
                </a:solidFill>
              </a:rPr>
              <a:t>new </a:t>
            </a:r>
            <a:r>
              <a:rPr lang="en-US" altLang="ko-KR" dirty="0">
                <a:solidFill>
                  <a:schemeClr val="bg1"/>
                </a:solidFill>
              </a:rPr>
              <a:t>B();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053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 err="1"/>
              <a:t>다형성</a:t>
            </a:r>
            <a:r>
              <a:rPr lang="en-US" altLang="ko-KR" sz="2800" dirty="0"/>
              <a:t>_</a:t>
            </a:r>
            <a:r>
              <a:rPr lang="ko-KR" altLang="en-US" sz="2800" dirty="0"/>
              <a:t> 가능 한 이유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018E3F-9E50-47A0-B9A4-18F0C734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18" y="1827968"/>
            <a:ext cx="7381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5AFCA9-103E-4984-8541-1F1E4BEA7D81}"/>
              </a:ext>
            </a:extLst>
          </p:cNvPr>
          <p:cNvSpPr/>
          <p:nvPr/>
        </p:nvSpPr>
        <p:spPr>
          <a:xfrm>
            <a:off x="2080019" y="4448074"/>
            <a:ext cx="738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서브 클래스 객체는 수퍼 클래스 객체를 포함하고 있기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1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 err="1"/>
              <a:t>다형성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SW</a:t>
            </a:r>
            <a:r>
              <a:rPr lang="ko-KR" altLang="en-US" dirty="0"/>
              <a:t>융합대학</a:t>
            </a:r>
            <a:r>
              <a:rPr lang="en-US" altLang="ko-KR" dirty="0"/>
              <a:t>_</a:t>
            </a:r>
            <a:r>
              <a:rPr lang="ko-KR" altLang="en-US" dirty="0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E644F7-025E-461D-B6A2-4639E4DF2B65}"/>
              </a:ext>
            </a:extLst>
          </p:cNvPr>
          <p:cNvSpPr/>
          <p:nvPr/>
        </p:nvSpPr>
        <p:spPr>
          <a:xfrm>
            <a:off x="240632" y="851977"/>
            <a:ext cx="6096000" cy="5421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class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Animal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void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sound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()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 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System.out.println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("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Animal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클래스의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sound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()");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}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}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class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Dog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extends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Animal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void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sound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()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 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System.out.println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("멍멍");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}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}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class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Cat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extends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Animal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void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sound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()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  </a:t>
            </a:r>
            <a:r>
              <a:rPr lang="ko-KR" altLang="ko-KR" spc="5" dirty="0" err="1">
                <a:solidFill>
                  <a:schemeClr val="bg1"/>
                </a:solidFill>
                <a:latin typeface="Century Schoolbook"/>
                <a:ea typeface="굴림체"/>
              </a:rPr>
              <a:t>System.out.println</a:t>
            </a: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("야옹");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  }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ko-KR" altLang="ko-KR" spc="5" dirty="0">
                <a:solidFill>
                  <a:schemeClr val="bg1"/>
                </a:solidFill>
                <a:latin typeface="Century Schoolbook"/>
                <a:ea typeface="굴림체"/>
              </a:rPr>
              <a:t>}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C70FE-4123-4078-9ACF-B00EDF3A41D3}"/>
              </a:ext>
            </a:extLst>
          </p:cNvPr>
          <p:cNvSpPr/>
          <p:nvPr/>
        </p:nvSpPr>
        <p:spPr>
          <a:xfrm>
            <a:off x="6096000" y="694082"/>
            <a:ext cx="6096000" cy="57377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public class 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DynamicCallTest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public static void main(String 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args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[]) {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  Animal 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animal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= new Animal();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  Dog 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dog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= new Dog();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  Cat 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cat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= new Cat();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  Animal obj; 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  obj = animal; 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	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obj.sound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();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  obj = dog; 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	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obj.sound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();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  obj = cat; 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	</a:t>
            </a:r>
            <a:r>
              <a:rPr lang="en-US" altLang="en-US" spc="5" dirty="0" err="1">
                <a:solidFill>
                  <a:schemeClr val="bg1"/>
                </a:solidFill>
                <a:latin typeface="Century Schoolbook"/>
                <a:ea typeface="굴림체"/>
              </a:rPr>
              <a:t>obj.sound</a:t>
            </a: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();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  } 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pc="5" dirty="0">
                <a:solidFill>
                  <a:schemeClr val="bg1"/>
                </a:solidFill>
                <a:latin typeface="Century Schoolbook"/>
                <a:ea typeface="굴림체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52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 err="1"/>
              <a:t>형변환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79903-18B4-4F97-A7AF-E40330E9D4A9}"/>
              </a:ext>
            </a:extLst>
          </p:cNvPr>
          <p:cNvSpPr/>
          <p:nvPr/>
        </p:nvSpPr>
        <p:spPr>
          <a:xfrm>
            <a:off x="-1" y="1166842"/>
            <a:ext cx="89354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B(){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A1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A1(){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A1();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</a:rPr>
              <a:t>//a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를 통하여 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A1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클래스의 필드와 메소드를 사용하고자 할 때는 어떻게 하여야 하는가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? 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9BBC17-320F-41A9-9F73-A709D6CDEFD9}"/>
              </a:ext>
            </a:extLst>
          </p:cNvPr>
          <p:cNvSpPr/>
          <p:nvPr/>
        </p:nvSpPr>
        <p:spPr>
          <a:xfrm>
            <a:off x="2671892" y="5321826"/>
            <a:ext cx="495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-&gt;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 ((</a:t>
            </a:r>
            <a:r>
              <a:rPr lang="en-US" altLang="ko-KR" b="1" i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</a:t>
            </a:r>
            <a:r>
              <a:rPr lang="en-US" altLang="ko-KR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getx</a:t>
            </a:r>
            <a:r>
              <a:rPr lang="en-US" altLang="ko-KR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93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Object </a:t>
            </a:r>
            <a:r>
              <a:rPr lang="ko-KR" altLang="en-US" sz="2800" dirty="0"/>
              <a:t>클래스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2724B0-BEB1-4092-AFC3-91E72106F0FA}"/>
              </a:ext>
            </a:extLst>
          </p:cNvPr>
          <p:cNvSpPr/>
          <p:nvPr/>
        </p:nvSpPr>
        <p:spPr>
          <a:xfrm>
            <a:off x="0" y="827857"/>
            <a:ext cx="11053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>
                <a:latin typeface="+mj-ea"/>
                <a:ea typeface="+mj-ea"/>
              </a:rPr>
              <a:t>Object </a:t>
            </a:r>
            <a:r>
              <a:rPr lang="ko-KR" altLang="en-US" sz="2400" dirty="0">
                <a:latin typeface="+mj-ea"/>
                <a:ea typeface="+mj-ea"/>
              </a:rPr>
              <a:t>클래스는 </a:t>
            </a:r>
            <a:r>
              <a:rPr lang="en-US" altLang="ko-KR" sz="2400" dirty="0" err="1">
                <a:latin typeface="+mj-ea"/>
                <a:ea typeface="+mj-ea"/>
              </a:rPr>
              <a:t>java.lang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패키지에 들어 있으며 자바 클래스 계층 구조에서 맨 위에 위치하는 클래스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FE8530-953B-474A-8C25-E2E29444F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893" y="1958205"/>
            <a:ext cx="10735117" cy="40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Object </a:t>
            </a:r>
            <a:r>
              <a:rPr lang="ko-KR" altLang="en-US" sz="2800" dirty="0"/>
              <a:t>클래스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2724B0-BEB1-4092-AFC3-91E72106F0FA}"/>
              </a:ext>
            </a:extLst>
          </p:cNvPr>
          <p:cNvSpPr/>
          <p:nvPr/>
        </p:nvSpPr>
        <p:spPr>
          <a:xfrm>
            <a:off x="0" y="827857"/>
            <a:ext cx="11053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>
                <a:latin typeface="+mj-ea"/>
                <a:ea typeface="+mj-ea"/>
              </a:rPr>
              <a:t>Object </a:t>
            </a:r>
            <a:r>
              <a:rPr lang="ko-KR" altLang="en-US" sz="2400" dirty="0">
                <a:latin typeface="+mj-ea"/>
                <a:ea typeface="+mj-ea"/>
              </a:rPr>
              <a:t>클래스는 </a:t>
            </a:r>
            <a:r>
              <a:rPr lang="en-US" altLang="ko-KR" sz="2400" dirty="0" err="1">
                <a:latin typeface="+mj-ea"/>
                <a:ea typeface="+mj-ea"/>
              </a:rPr>
              <a:t>java.lang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패키지에 들어 있으며 자바 클래스 계층 구조에서 맨 위에 위치하는 클래스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FE8530-953B-474A-8C25-E2E29444F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893" y="1958205"/>
            <a:ext cx="10735117" cy="40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1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26785-78E9-4282-8796-76F8A4D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ko-KR" altLang="en-US"/>
              <a:t>부모 클레스의</a:t>
            </a:r>
            <a:r>
              <a:rPr lang="en-US" altLang="ko-KR"/>
              <a:t> </a:t>
            </a:r>
            <a:r>
              <a:rPr lang="ko-KR" altLang="en-US"/>
              <a:t>필드</a:t>
            </a:r>
            <a:r>
              <a:rPr lang="en-US" altLang="ko-KR"/>
              <a:t>,</a:t>
            </a:r>
            <a:r>
              <a:rPr lang="ko-KR" altLang="en-US"/>
              <a:t>메소드를 자식 클레스에서 사용할수 있도록 하는것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276836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상속이란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</p:spTree>
    <p:extLst>
      <p:ext uri="{BB962C8B-B14F-4D97-AF65-F5344CB8AC3E}">
        <p14:creationId xmlns:p14="http://schemas.microsoft.com/office/powerpoint/2010/main" val="400392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</a:t>
            </a:r>
            <a:r>
              <a:rPr lang="en-US" altLang="ko-KR" sz="2800" dirty="0" err="1"/>
              <a:t>getClass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A3ADB-80B9-4402-9E92-8825F28DE34F}"/>
              </a:ext>
            </a:extLst>
          </p:cNvPr>
          <p:cNvSpPr/>
          <p:nvPr/>
        </p:nvSpPr>
        <p:spPr>
          <a:xfrm>
            <a:off x="0" y="1056606"/>
            <a:ext cx="10956758" cy="340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휴먼명조"/>
              </a:rPr>
              <a:t>class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 Car {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}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휴먼명조"/>
              </a:rPr>
              <a:t>public class </a:t>
            </a:r>
            <a:r>
              <a:rPr lang="en-US" altLang="en-US" sz="2400" b="1" spc="5" dirty="0" err="1">
                <a:solidFill>
                  <a:schemeClr val="bg1"/>
                </a:solidFill>
                <a:latin typeface="Century Schoolbook"/>
                <a:ea typeface="굴림체"/>
              </a:rPr>
              <a:t>CarTest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 {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	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휴먼명조"/>
              </a:rPr>
              <a:t>public static void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 main(String[] </a:t>
            </a:r>
            <a:r>
              <a:rPr lang="en-US" altLang="en-US" sz="2400" b="1" spc="5" dirty="0" err="1">
                <a:solidFill>
                  <a:schemeClr val="bg1"/>
                </a:solidFill>
                <a:latin typeface="Century Schoolbook"/>
                <a:ea typeface="굴림체"/>
              </a:rPr>
              <a:t>args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) {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		Car obj =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휴먼명조"/>
              </a:rPr>
              <a:t> new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 Car();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		</a:t>
            </a:r>
            <a:r>
              <a:rPr lang="en-US" altLang="en-US" sz="2400" b="1" spc="5" dirty="0" err="1">
                <a:solidFill>
                  <a:schemeClr val="bg1"/>
                </a:solidFill>
                <a:latin typeface="Century Schoolbook"/>
                <a:ea typeface="굴림체"/>
              </a:rPr>
              <a:t>System.out.println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("obj is of type " + </a:t>
            </a:r>
            <a:r>
              <a:rPr lang="en-US" altLang="en-US" sz="2400" b="1" spc="5" dirty="0" err="1">
                <a:solidFill>
                  <a:schemeClr val="bg1"/>
                </a:solidFill>
                <a:latin typeface="Century Schoolbook"/>
                <a:ea typeface="굴림체"/>
              </a:rPr>
              <a:t>obj.getclass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().</a:t>
            </a:r>
            <a:r>
              <a:rPr lang="en-US" altLang="en-US" sz="2400" b="1" spc="5" dirty="0" err="1">
                <a:solidFill>
                  <a:schemeClr val="bg1"/>
                </a:solidFill>
                <a:latin typeface="Century Schoolbook"/>
                <a:ea typeface="굴림체"/>
              </a:rPr>
              <a:t>getName</a:t>
            </a: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());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	}</a:t>
            </a:r>
          </a:p>
          <a:p>
            <a:pPr marL="127000" defTabSz="914400" latinLnBrk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tabLst>
                <a:tab pos="270033" algn="l"/>
              </a:tabLst>
              <a:defRPr lang="ko-KR" altLang="en-US"/>
            </a:pPr>
            <a:r>
              <a:rPr lang="en-US" altLang="en-US" sz="2400" b="1" spc="5" dirty="0">
                <a:solidFill>
                  <a:schemeClr val="bg1"/>
                </a:solidFill>
                <a:latin typeface="Century Schoolbook"/>
                <a:ea typeface="굴림체"/>
              </a:rPr>
              <a:t>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FC603D-4C40-48EB-A2BC-E210AA3C3072}"/>
              </a:ext>
            </a:extLst>
          </p:cNvPr>
          <p:cNvSpPr txBox="1">
            <a:spLocks/>
          </p:cNvSpPr>
          <p:nvPr/>
        </p:nvSpPr>
        <p:spPr>
          <a:xfrm>
            <a:off x="3457073" y="1056606"/>
            <a:ext cx="6432885" cy="528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/>
              <a:t> 객체의 이름을 얻기 위해 사용한다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921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equals()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E048B-C4C3-4850-83BE-9B51CB92AE54}"/>
              </a:ext>
            </a:extLst>
          </p:cNvPr>
          <p:cNvSpPr/>
          <p:nvPr/>
        </p:nvSpPr>
        <p:spPr>
          <a:xfrm>
            <a:off x="226354" y="2644170"/>
            <a:ext cx="5725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Object에서</a:t>
            </a:r>
            <a:r>
              <a:rPr lang="ko-KR" altLang="en-US" sz="2400" dirty="0">
                <a:solidFill>
                  <a:schemeClr val="bg1"/>
                </a:solidFill>
              </a:rPr>
              <a:t> 제공되는 </a:t>
            </a:r>
            <a:r>
              <a:rPr lang="ko-KR" altLang="en-US" sz="2400" dirty="0" err="1">
                <a:solidFill>
                  <a:schemeClr val="bg1"/>
                </a:solidFill>
              </a:rPr>
              <a:t>equals</a:t>
            </a:r>
            <a:r>
              <a:rPr lang="ko-KR" altLang="en-US" sz="2400" dirty="0">
                <a:solidFill>
                  <a:schemeClr val="bg1"/>
                </a:solidFill>
              </a:rPr>
              <a:t>()는 == 연산자를 사용하여서 객체의 주소가 동일한지를 검사하여서 </a:t>
            </a:r>
            <a:r>
              <a:rPr lang="ko-KR" altLang="en-US" sz="2400" dirty="0" err="1">
                <a:solidFill>
                  <a:schemeClr val="bg1"/>
                </a:solidFill>
              </a:rPr>
              <a:t>true</a:t>
            </a:r>
            <a:r>
              <a:rPr lang="ko-KR" altLang="en-US" sz="2400" dirty="0">
                <a:solidFill>
                  <a:schemeClr val="bg1"/>
                </a:solidFill>
              </a:rPr>
              <a:t> 또는 </a:t>
            </a:r>
            <a:r>
              <a:rPr lang="ko-KR" altLang="en-US" sz="2400" dirty="0" err="1">
                <a:solidFill>
                  <a:schemeClr val="bg1"/>
                </a:solidFill>
              </a:rPr>
              <a:t>false를</a:t>
            </a:r>
            <a:r>
              <a:rPr lang="ko-KR" altLang="en-US" sz="2400" dirty="0">
                <a:solidFill>
                  <a:schemeClr val="bg1"/>
                </a:solidFill>
              </a:rPr>
              <a:t> 반환한다.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9CDDB-4962-4577-A4BC-8C2C25E14F7F}"/>
              </a:ext>
            </a:extLst>
          </p:cNvPr>
          <p:cNvSpPr/>
          <p:nvPr/>
        </p:nvSpPr>
        <p:spPr>
          <a:xfrm>
            <a:off x="6096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Car(String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Car)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(((Car)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CarTest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"AA"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"AA"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6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en-US" altLang="ko-KR" sz="2800" b="1" kern="0" spc="5" dirty="0">
                <a:solidFill>
                  <a:srgbClr val="7F0055"/>
                </a:solidFill>
                <a:latin typeface="Century Schoolbook"/>
              </a:rPr>
              <a:t> </a:t>
            </a:r>
            <a:r>
              <a:rPr lang="en-US" altLang="ko-KR" sz="2800" b="1" kern="0" spc="5" dirty="0" err="1">
                <a:solidFill>
                  <a:srgbClr val="7F0055"/>
                </a:solidFill>
                <a:latin typeface="Century Schoolbook"/>
              </a:rPr>
              <a:t>instanceof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E048B-C4C3-4850-83BE-9B51CB92AE54}"/>
              </a:ext>
            </a:extLst>
          </p:cNvPr>
          <p:cNvSpPr/>
          <p:nvPr/>
        </p:nvSpPr>
        <p:spPr>
          <a:xfrm>
            <a:off x="210312" y="1314998"/>
            <a:ext cx="10266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/>
              <a:t>객체의 실제타입 을 알기 위한 키워드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D42FF9-43D8-48D1-BD3C-7638CAAC81BE}"/>
              </a:ext>
            </a:extLst>
          </p:cNvPr>
          <p:cNvSpPr/>
          <p:nvPr/>
        </p:nvSpPr>
        <p:spPr>
          <a:xfrm>
            <a:off x="1973179" y="274782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8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a1</a:t>
            </a:r>
            <a:r>
              <a:rPr lang="en-US" altLang="ko-KR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8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instanceof</a:t>
            </a:r>
            <a:r>
              <a:rPr lang="en-US" altLang="ko-KR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A1) {</a:t>
            </a:r>
          </a:p>
          <a:p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62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26785-78E9-4282-8796-76F8A4D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162" y="2241958"/>
            <a:ext cx="6419676" cy="2374084"/>
          </a:xfrm>
        </p:spPr>
        <p:txBody>
          <a:bodyPr>
            <a:normAutofit/>
          </a:bodyPr>
          <a:lstStyle/>
          <a:p>
            <a:pPr lvl="1"/>
            <a:r>
              <a:rPr lang="en-US" altLang="ko-KR">
                <a:solidFill>
                  <a:schemeClr val="bg1"/>
                </a:solidFill>
              </a:rPr>
              <a:t>&gt; </a:t>
            </a:r>
            <a:r>
              <a:rPr lang="ko-KR" altLang="en-US">
                <a:solidFill>
                  <a:schemeClr val="bg1"/>
                </a:solidFill>
              </a:rPr>
              <a:t>상속을 통하여 기존 클래스의 필드와 메소드를 재사용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&gt;</a:t>
            </a:r>
            <a:r>
              <a:rPr lang="ko-KR" altLang="en-US">
                <a:solidFill>
                  <a:schemeClr val="bg1"/>
                </a:solidFill>
              </a:rPr>
              <a:t>기존 클래스의 일부 변경도 가능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&gt;</a:t>
            </a:r>
            <a:r>
              <a:rPr lang="ko-KR" altLang="en-US">
                <a:solidFill>
                  <a:schemeClr val="bg1"/>
                </a:solidFill>
              </a:rPr>
              <a:t>상속을 이용하게 되면 복잡한 </a:t>
            </a:r>
            <a:r>
              <a:rPr lang="en-US" altLang="ko-KR">
                <a:solidFill>
                  <a:schemeClr val="bg1"/>
                </a:solidFill>
              </a:rPr>
              <a:t>GUI </a:t>
            </a:r>
            <a:r>
              <a:rPr lang="ko-KR" altLang="en-US">
                <a:solidFill>
                  <a:schemeClr val="bg1"/>
                </a:solidFill>
              </a:rPr>
              <a:t>프로그램을 순식간에 작성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&gt;</a:t>
            </a:r>
            <a:r>
              <a:rPr lang="ko-KR" altLang="en-US">
                <a:solidFill>
                  <a:schemeClr val="bg1"/>
                </a:solidFill>
              </a:rPr>
              <a:t>상속은 이미 작성된 검증된 소프트웨어를 재사용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&gt;</a:t>
            </a:r>
            <a:r>
              <a:rPr lang="ko-KR" altLang="en-US">
                <a:solidFill>
                  <a:schemeClr val="bg1"/>
                </a:solidFill>
              </a:rPr>
              <a:t>신뢰성 있는 소프트웨어를 손쉽게 개발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유지 보수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&gt;</a:t>
            </a:r>
            <a:r>
              <a:rPr lang="ko-KR" altLang="en-US">
                <a:solidFill>
                  <a:schemeClr val="bg1"/>
                </a:solidFill>
              </a:rPr>
              <a:t>코드의 중복을 줄일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40822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상속의 장점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</p:spTree>
    <p:extLst>
      <p:ext uri="{BB962C8B-B14F-4D97-AF65-F5344CB8AC3E}">
        <p14:creationId xmlns:p14="http://schemas.microsoft.com/office/powerpoint/2010/main" val="85174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40822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상속의 형식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9C87FD-BB79-4CF4-A037-2429664E0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5" r="-2300"/>
          <a:stretch/>
        </p:blipFill>
        <p:spPr bwMode="auto">
          <a:xfrm>
            <a:off x="2676088" y="2629948"/>
            <a:ext cx="6965310" cy="23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BAB72F-1162-4065-B3D0-2CF285485347}"/>
              </a:ext>
            </a:extLst>
          </p:cNvPr>
          <p:cNvSpPr/>
          <p:nvPr/>
        </p:nvSpPr>
        <p:spPr>
          <a:xfrm>
            <a:off x="4546833" y="3429001"/>
            <a:ext cx="780176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DB282F-4FF9-4937-A857-BE991E6D2340}"/>
              </a:ext>
            </a:extLst>
          </p:cNvPr>
          <p:cNvSpPr/>
          <p:nvPr/>
        </p:nvSpPr>
        <p:spPr>
          <a:xfrm>
            <a:off x="4521666" y="3454168"/>
            <a:ext cx="780176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793C25-C042-4A74-B3DA-0073C4C74663}"/>
              </a:ext>
            </a:extLst>
          </p:cNvPr>
          <p:cNvCxnSpPr>
            <a:cxnSpLocks/>
          </p:cNvCxnSpPr>
          <p:nvPr/>
        </p:nvCxnSpPr>
        <p:spPr>
          <a:xfrm>
            <a:off x="4936921" y="3657601"/>
            <a:ext cx="641758" cy="71567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92DEFA-6193-4510-914D-D1E9FE277B66}"/>
              </a:ext>
            </a:extLst>
          </p:cNvPr>
          <p:cNvSpPr/>
          <p:nvPr/>
        </p:nvSpPr>
        <p:spPr>
          <a:xfrm>
            <a:off x="5519956" y="4365116"/>
            <a:ext cx="1342239" cy="315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CA8EF-0958-4CA3-88D5-74CB001B23E3}"/>
              </a:ext>
            </a:extLst>
          </p:cNvPr>
          <p:cNvSpPr txBox="1"/>
          <p:nvPr/>
        </p:nvSpPr>
        <p:spPr>
          <a:xfrm>
            <a:off x="5519955" y="4373280"/>
            <a:ext cx="134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상속의 키워드</a:t>
            </a:r>
          </a:p>
        </p:txBody>
      </p:sp>
    </p:spTree>
    <p:extLst>
      <p:ext uri="{BB962C8B-B14F-4D97-AF65-F5344CB8AC3E}">
        <p14:creationId xmlns:p14="http://schemas.microsoft.com/office/powerpoint/2010/main" val="6189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40822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접근제어자 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E84B2-2541-48B2-BEB3-BAA05126340A}"/>
              </a:ext>
            </a:extLst>
          </p:cNvPr>
          <p:cNvSpPr/>
          <p:nvPr/>
        </p:nvSpPr>
        <p:spPr>
          <a:xfrm>
            <a:off x="1700168" y="11368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pPr lvl="1"/>
            <a:r>
              <a:rPr lang="en-US" altLang="ko-KR" sz="1600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int </a:t>
            </a:r>
            <a:r>
              <a:rPr lang="en-US" altLang="ko-KR" sz="1600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lvl="1"/>
            <a:r>
              <a:rPr lang="en-US" altLang="ko-KR" sz="1600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int </a:t>
            </a:r>
            <a:r>
              <a:rPr lang="en-US" altLang="ko-KR" sz="1600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lvl="1"/>
            <a:r>
              <a:rPr lang="en-US" altLang="ko-KR" sz="1600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void 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print() {</a:t>
            </a:r>
          </a:p>
          <a:p>
            <a:pPr lvl="2"/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System.</a:t>
            </a:r>
            <a:r>
              <a:rPr lang="en-US" altLang="ko-KR" sz="160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out 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.println</a:t>
            </a:r>
            <a:r>
              <a:rPr lang="en-US" altLang="ko-KR" sz="1600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("x</a:t>
            </a:r>
            <a:r>
              <a:rPr lang="ko-KR" altLang="en-US" sz="1600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+ x + " y</a:t>
            </a:r>
            <a:r>
              <a:rPr lang="ko-KR" altLang="en-US" sz="1600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+ y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);</a:t>
            </a: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0440-7519-44AE-B5DF-B16A039ED5EC}"/>
              </a:ext>
            </a:extLst>
          </p:cNvPr>
          <p:cNvSpPr txBox="1"/>
          <p:nvPr/>
        </p:nvSpPr>
        <p:spPr>
          <a:xfrm>
            <a:off x="1705761" y="3049398"/>
            <a:ext cx="8380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Rectangle </a:t>
            </a:r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extends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int </a:t>
            </a:r>
            <a:r>
              <a:rPr lang="en-US" altLang="ko-KR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int </a:t>
            </a:r>
            <a:r>
              <a:rPr lang="en-US" altLang="ko-KR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double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calcarean() {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return </a:t>
            </a:r>
            <a:r>
              <a:rPr lang="en-US" altLang="ko-KR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</a:t>
            </a:r>
            <a:r>
              <a:rPr lang="en-US" altLang="ko-KR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* </a:t>
            </a:r>
            <a:r>
              <a:rPr lang="en-US" altLang="ko-KR">
                <a:solidFill>
                  <a:schemeClr val="bg1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</a:p>
          <a:p>
            <a:r>
              <a:rPr lang="en-US" altLang="ko-KR" b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void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draw() {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System.out .println(“(“ + x + “,” + y + “) </a:t>
            </a:r>
            <a:r>
              <a:rPr lang="ko-KR" altLang="en-US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위치에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“ + “</a:t>
            </a:r>
            <a:r>
              <a:rPr lang="ko-KR" altLang="en-US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가로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“ + width + “ </a:t>
            </a:r>
            <a:r>
              <a:rPr lang="ko-KR" altLang="en-US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세로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“ + height);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</a:p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kern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9E501-2B35-489E-82FA-536124591F45}"/>
              </a:ext>
            </a:extLst>
          </p:cNvPr>
          <p:cNvSpPr/>
          <p:nvPr/>
        </p:nvSpPr>
        <p:spPr>
          <a:xfrm>
            <a:off x="1778466" y="5050172"/>
            <a:ext cx="8237989" cy="5788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22A47-8160-4FC8-99E1-9666EE54BA53}"/>
              </a:ext>
            </a:extLst>
          </p:cNvPr>
          <p:cNvSpPr txBox="1"/>
          <p:nvPr/>
        </p:nvSpPr>
        <p:spPr>
          <a:xfrm>
            <a:off x="7253680" y="3429000"/>
            <a:ext cx="250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Class</a:t>
            </a:r>
            <a:r>
              <a:rPr lang="ko-KR" altLang="en-US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의 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x,y </a:t>
            </a:r>
            <a:r>
              <a:rPr lang="ko-KR" altLang="en-US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필드에 접근이 가능 할까</a:t>
            </a:r>
            <a:r>
              <a:rPr lang="en-US" altLang="ko-KR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?? 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A11A90-1FA2-4A63-ABA9-C65B2059F0F8}"/>
              </a:ext>
            </a:extLst>
          </p:cNvPr>
          <p:cNvCxnSpPr>
            <a:cxnSpLocks/>
            <a:stCxn id="16" idx="0"/>
            <a:endCxn id="19" idx="1"/>
          </p:cNvCxnSpPr>
          <p:nvPr/>
        </p:nvCxnSpPr>
        <p:spPr>
          <a:xfrm flipV="1">
            <a:off x="5897461" y="3890665"/>
            <a:ext cx="1356219" cy="115950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12DC5D0-6CF4-4A3F-8CFC-C9DAEC31BAC6}"/>
              </a:ext>
            </a:extLst>
          </p:cNvPr>
          <p:cNvSpPr/>
          <p:nvPr/>
        </p:nvSpPr>
        <p:spPr>
          <a:xfrm>
            <a:off x="7253680" y="3429000"/>
            <a:ext cx="2208213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7E84067-A400-4792-BE9F-8E3E60812779}"/>
              </a:ext>
            </a:extLst>
          </p:cNvPr>
          <p:cNvSpPr/>
          <p:nvPr/>
        </p:nvSpPr>
        <p:spPr>
          <a:xfrm>
            <a:off x="1350628" y="6188719"/>
            <a:ext cx="7784983" cy="66928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5F5F07-AFBA-4BE0-B497-6EE85B77FCA4}"/>
              </a:ext>
            </a:extLst>
          </p:cNvPr>
          <p:cNvSpPr txBox="1"/>
          <p:nvPr/>
        </p:nvSpPr>
        <p:spPr>
          <a:xfrm>
            <a:off x="1350628" y="6207194"/>
            <a:ext cx="778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private </a:t>
            </a:r>
            <a:r>
              <a:rPr lang="ko-KR" altLang="en-US"/>
              <a:t>는 상속이 </a:t>
            </a:r>
            <a:r>
              <a:rPr lang="ko-KR" altLang="en-US">
                <a:solidFill>
                  <a:srgbClr val="FF0000"/>
                </a:solidFill>
              </a:rPr>
              <a:t>불가능</a:t>
            </a:r>
            <a:r>
              <a:rPr lang="ko-KR" altLang="en-US"/>
              <a:t> 하다</a:t>
            </a:r>
            <a:r>
              <a:rPr lang="en-US" altLang="ko-KR"/>
              <a:t>. </a:t>
            </a:r>
            <a:r>
              <a:rPr lang="ko-KR" altLang="en-US"/>
              <a:t>이유는 같은 클래스 내에서만 접근이 가능하기 떄문에다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40822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접근제어자 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A37ED35-257F-4451-83B8-A879E0078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448" r="1561" b="2918"/>
          <a:stretch/>
        </p:blipFill>
        <p:spPr bwMode="auto">
          <a:xfrm>
            <a:off x="1658223" y="1948343"/>
            <a:ext cx="8875553" cy="296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42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40822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메소드 오버라이딩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FC10ABF-803A-40C1-BAB6-998380D08CC9}"/>
              </a:ext>
            </a:extLst>
          </p:cNvPr>
          <p:cNvSpPr txBox="1">
            <a:spLocks/>
          </p:cNvSpPr>
          <p:nvPr/>
        </p:nvSpPr>
        <p:spPr>
          <a:xfrm>
            <a:off x="854279" y="1153959"/>
            <a:ext cx="8028264" cy="1361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</a:rPr>
              <a:t>메소드 오버라이딩</a:t>
            </a:r>
            <a:r>
              <a:rPr lang="en-US" altLang="ko-KR">
                <a:solidFill>
                  <a:schemeClr val="bg1"/>
                </a:solidFill>
              </a:rPr>
              <a:t>(method overriding):</a:t>
            </a:r>
            <a:r>
              <a:rPr lang="ko-KR" altLang="en-US">
                <a:solidFill>
                  <a:schemeClr val="bg1"/>
                </a:solidFill>
              </a:rPr>
              <a:t> 자식 </a:t>
            </a:r>
            <a:r>
              <a:rPr lang="ko-KR" altLang="en-US"/>
              <a:t>클래스가 필요에 따라 상속된 메소드를 다시 정의하는 것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DAD8-10C2-450B-A33B-A5DC0B04218C}"/>
              </a:ext>
            </a:extLst>
          </p:cNvPr>
          <p:cNvSpPr/>
          <p:nvPr/>
        </p:nvSpPr>
        <p:spPr>
          <a:xfrm>
            <a:off x="1820411" y="2515073"/>
            <a:ext cx="6096000" cy="1182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b="1" kern="0">
                <a:solidFill>
                  <a:srgbClr val="7F0055"/>
                </a:solidFill>
              </a:rPr>
              <a:t>class</a:t>
            </a:r>
            <a:r>
              <a:rPr lang="ko-KR" altLang="en-US" kern="0">
                <a:solidFill>
                  <a:srgbClr val="000000"/>
                </a:solidFill>
              </a:rPr>
              <a:t> </a:t>
            </a:r>
            <a:r>
              <a:rPr lang="en-US" altLang="ko-KR" kern="0">
                <a:solidFill>
                  <a:srgbClr val="000000"/>
                </a:solidFill>
              </a:rPr>
              <a:t>Animal {</a:t>
            </a:r>
            <a:r>
              <a:rPr lang="ko-KR" altLang="en-US" kern="0">
                <a:solidFill>
                  <a:srgbClr val="000000"/>
                </a:solidFill>
              </a:rPr>
              <a:t>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kern="0">
                <a:solidFill>
                  <a:srgbClr val="000000"/>
                </a:solidFill>
              </a:rPr>
              <a:t>	</a:t>
            </a:r>
            <a:r>
              <a:rPr lang="en-US" altLang="ko-KR" b="1" kern="0">
                <a:solidFill>
                  <a:srgbClr val="7F0055"/>
                </a:solidFill>
              </a:rPr>
              <a:t>public</a:t>
            </a:r>
            <a:r>
              <a:rPr lang="ko-KR" altLang="en-US" kern="0">
                <a:solidFill>
                  <a:srgbClr val="000000"/>
                </a:solidFill>
              </a:rPr>
              <a:t> </a:t>
            </a:r>
            <a:r>
              <a:rPr lang="en-US" altLang="ko-KR" b="1" kern="0">
                <a:solidFill>
                  <a:srgbClr val="7F0055"/>
                </a:solidFill>
              </a:rPr>
              <a:t>void</a:t>
            </a:r>
            <a:r>
              <a:rPr lang="ko-KR" altLang="en-US" kern="0">
                <a:solidFill>
                  <a:srgbClr val="000000"/>
                </a:solidFill>
              </a:rPr>
              <a:t> </a:t>
            </a:r>
            <a:r>
              <a:rPr lang="en-US" altLang="ko-KR" kern="0">
                <a:solidFill>
                  <a:srgbClr val="000000"/>
                </a:solidFill>
              </a:rPr>
              <a:t>sound() {</a:t>
            </a:r>
            <a:r>
              <a:rPr lang="ko-KR" altLang="en-US" kern="0">
                <a:solidFill>
                  <a:srgbClr val="000000"/>
                </a:solidFill>
              </a:rPr>
              <a:t>	</a:t>
            </a:r>
            <a:endParaRPr lang="en-US" altLang="ko-KR" kern="0">
              <a:solidFill>
                <a:srgbClr val="000000"/>
              </a:solidFill>
            </a:endParaRPr>
          </a:p>
          <a:p>
            <a:pPr marL="254000">
              <a:lnSpc>
                <a:spcPts val="1700"/>
              </a:lnSpc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System.</a:t>
            </a:r>
            <a:r>
              <a:rPr lang="en-US" altLang="ko-KR" i="1" kern="0">
                <a:solidFill>
                  <a:srgbClr val="0000C0"/>
                </a:solidFill>
              </a:rPr>
              <a:t>out</a:t>
            </a:r>
            <a:r>
              <a:rPr lang="en-US" altLang="ko-KR" kern="0">
                <a:solidFill>
                  <a:srgbClr val="000000"/>
                </a:solidFill>
              </a:rPr>
              <a:t>.println(</a:t>
            </a:r>
            <a:r>
              <a:rPr lang="en-US" altLang="ko-KR" kern="0">
                <a:solidFill>
                  <a:srgbClr val="2A00FF"/>
                </a:solidFill>
              </a:rPr>
              <a:t>“Animal"</a:t>
            </a:r>
            <a:r>
              <a:rPr lang="en-US" altLang="ko-KR" kern="0">
                <a:solidFill>
                  <a:srgbClr val="000000"/>
                </a:solidFill>
              </a:rPr>
              <a:t>);</a:t>
            </a:r>
            <a:endParaRPr lang="en-US" altLang="ko-KR"/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/>
              <a:t>      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};</a:t>
            </a:r>
            <a:r>
              <a:rPr lang="ko-KR" altLang="en-US" kern="0">
                <a:solidFill>
                  <a:srgbClr val="000000"/>
                </a:solidFill>
              </a:rPr>
              <a:t> 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CE720F-BB44-4AC2-BC1B-8AD36E241C2F}"/>
              </a:ext>
            </a:extLst>
          </p:cNvPr>
          <p:cNvSpPr/>
          <p:nvPr/>
        </p:nvSpPr>
        <p:spPr>
          <a:xfrm>
            <a:off x="1820411" y="3697448"/>
            <a:ext cx="6096000" cy="1182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b="1" kern="0">
                <a:solidFill>
                  <a:srgbClr val="7F0055"/>
                </a:solidFill>
              </a:rPr>
              <a:t>class</a:t>
            </a:r>
            <a:r>
              <a:rPr lang="en-US" altLang="ko-KR" kern="0">
                <a:solidFill>
                  <a:srgbClr val="000000"/>
                </a:solidFill>
              </a:rPr>
              <a:t> Dog </a:t>
            </a:r>
            <a:r>
              <a:rPr lang="en-US" altLang="ko-KR" b="1" kern="0">
                <a:solidFill>
                  <a:srgbClr val="7F0055"/>
                </a:solidFill>
              </a:rPr>
              <a:t>extends</a:t>
            </a:r>
            <a:r>
              <a:rPr lang="en-US" altLang="ko-KR" kern="0">
                <a:solidFill>
                  <a:srgbClr val="000000"/>
                </a:solidFill>
              </a:rPr>
              <a:t> Animal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	</a:t>
            </a:r>
            <a:r>
              <a:rPr lang="en-US" altLang="ko-KR" b="1" kern="0">
                <a:solidFill>
                  <a:srgbClr val="7F0055"/>
                </a:solidFill>
              </a:rPr>
              <a:t>public</a:t>
            </a:r>
            <a:r>
              <a:rPr lang="en-US" altLang="ko-KR" kern="0">
                <a:solidFill>
                  <a:srgbClr val="000000"/>
                </a:solidFill>
              </a:rPr>
              <a:t> </a:t>
            </a:r>
            <a:r>
              <a:rPr lang="en-US" altLang="ko-KR" b="1" kern="0">
                <a:solidFill>
                  <a:srgbClr val="7F0055"/>
                </a:solidFill>
              </a:rPr>
              <a:t>void</a:t>
            </a:r>
            <a:r>
              <a:rPr lang="en-US" altLang="ko-KR" kern="0">
                <a:solidFill>
                  <a:srgbClr val="000000"/>
                </a:solidFill>
              </a:rPr>
              <a:t> sound()	{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		System.</a:t>
            </a:r>
            <a:r>
              <a:rPr lang="en-US" altLang="ko-KR" i="1" kern="0">
                <a:solidFill>
                  <a:srgbClr val="0000C0"/>
                </a:solidFill>
              </a:rPr>
              <a:t>out</a:t>
            </a:r>
            <a:r>
              <a:rPr lang="en-US" altLang="ko-KR" kern="0">
                <a:solidFill>
                  <a:srgbClr val="000000"/>
                </a:solidFill>
              </a:rPr>
              <a:t>.println(</a:t>
            </a:r>
            <a:r>
              <a:rPr lang="en-US" altLang="ko-KR" kern="0">
                <a:solidFill>
                  <a:srgbClr val="2A00FF"/>
                </a:solidFill>
              </a:rPr>
              <a:t>"</a:t>
            </a:r>
            <a:r>
              <a:rPr lang="ko-KR" altLang="en-US" kern="0">
                <a:solidFill>
                  <a:srgbClr val="2A00FF"/>
                </a:solidFill>
              </a:rPr>
              <a:t>멍멍</a:t>
            </a:r>
            <a:r>
              <a:rPr lang="en-US" altLang="ko-KR" kern="0">
                <a:solidFill>
                  <a:srgbClr val="2A00FF"/>
                </a:solidFill>
              </a:rPr>
              <a:t>!"</a:t>
            </a:r>
            <a:r>
              <a:rPr lang="en-US" altLang="ko-KR" kern="0">
                <a:solidFill>
                  <a:srgbClr val="000000"/>
                </a:solidFill>
              </a:rPr>
              <a:t>);</a:t>
            </a:r>
            <a:endParaRPr lang="ko-KR" altLang="en-US" kern="0">
              <a:solidFill>
                <a:srgbClr val="000000"/>
              </a:solidFill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kern="0">
                <a:solidFill>
                  <a:srgbClr val="000000"/>
                </a:solidFill>
              </a:rPr>
              <a:t>	</a:t>
            </a:r>
            <a:r>
              <a:rPr lang="en-US" altLang="ko-KR" kern="0">
                <a:solidFill>
                  <a:srgbClr val="000000"/>
                </a:solidFill>
              </a:rPr>
              <a:t>}</a:t>
            </a:r>
            <a:endParaRPr lang="ko-KR" altLang="en-US" kern="0">
              <a:solidFill>
                <a:srgbClr val="000000"/>
              </a:solidFill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};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11F6B4-4AA1-4434-8D44-BC9DBD21F19C}"/>
              </a:ext>
            </a:extLst>
          </p:cNvPr>
          <p:cNvSpPr/>
          <p:nvPr/>
        </p:nvSpPr>
        <p:spPr>
          <a:xfrm>
            <a:off x="1820411" y="4879823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b="1" kern="0">
                <a:solidFill>
                  <a:srgbClr val="7F0055"/>
                </a:solidFill>
              </a:rPr>
              <a:t>public</a:t>
            </a:r>
            <a:r>
              <a:rPr lang="en-US" altLang="ko-KR" kern="0">
                <a:solidFill>
                  <a:srgbClr val="000000"/>
                </a:solidFill>
              </a:rPr>
              <a:t> </a:t>
            </a:r>
            <a:r>
              <a:rPr lang="en-US" altLang="ko-KR" b="1" kern="0">
                <a:solidFill>
                  <a:srgbClr val="7F0055"/>
                </a:solidFill>
              </a:rPr>
              <a:t>class</a:t>
            </a:r>
            <a:r>
              <a:rPr lang="en-US" altLang="ko-KR" kern="0">
                <a:solidFill>
                  <a:srgbClr val="000000"/>
                </a:solidFill>
              </a:rPr>
              <a:t> DogTest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/>
              <a:t>	 </a:t>
            </a:r>
            <a:r>
              <a:rPr lang="en-US" altLang="ko-KR" b="1">
                <a:solidFill>
                  <a:srgbClr val="7F0055"/>
                </a:solidFill>
              </a:rPr>
              <a:t>public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7F0055"/>
                </a:solidFill>
              </a:rPr>
              <a:t>static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7F0055"/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chemeClr val="bg1"/>
                </a:solidFill>
              </a:rPr>
              <a:t>main(String[] args) {</a:t>
            </a:r>
            <a:r>
              <a:rPr lang="en-US" altLang="ko-KR" kern="0">
                <a:solidFill>
                  <a:srgbClr val="000000"/>
                </a:solidFill>
              </a:rPr>
              <a:t>	 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		Dog d = </a:t>
            </a:r>
            <a:r>
              <a:rPr lang="en-US" altLang="ko-KR" b="1" kern="0">
                <a:solidFill>
                  <a:srgbClr val="7F0055"/>
                </a:solidFill>
              </a:rPr>
              <a:t>new</a:t>
            </a:r>
            <a:r>
              <a:rPr lang="en-US" altLang="ko-KR" kern="0">
                <a:solidFill>
                  <a:srgbClr val="000000"/>
                </a:solidFill>
              </a:rPr>
              <a:t> Dog();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	 	d.sound();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	 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kern="0">
                <a:solidFill>
                  <a:srgbClr val="000000"/>
                </a:solidFill>
              </a:rPr>
              <a:t>};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C555FC-6608-4017-982A-199F9B661447}"/>
              </a:ext>
            </a:extLst>
          </p:cNvPr>
          <p:cNvCxnSpPr/>
          <p:nvPr/>
        </p:nvCxnSpPr>
        <p:spPr>
          <a:xfrm>
            <a:off x="4723002" y="2835479"/>
            <a:ext cx="1719743" cy="5872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0C00F0-7C66-4166-A873-11BAB6818C75}"/>
              </a:ext>
            </a:extLst>
          </p:cNvPr>
          <p:cNvCxnSpPr/>
          <p:nvPr/>
        </p:nvCxnSpPr>
        <p:spPr>
          <a:xfrm flipV="1">
            <a:off x="4723002" y="3263317"/>
            <a:ext cx="1803633" cy="78017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7B23D2-A3E3-43EF-992E-F56C729851C3}"/>
              </a:ext>
            </a:extLst>
          </p:cNvPr>
          <p:cNvSpPr txBox="1"/>
          <p:nvPr/>
        </p:nvSpPr>
        <p:spPr>
          <a:xfrm>
            <a:off x="6526635" y="2877532"/>
            <a:ext cx="216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메소드 오버라이딩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A3AB13-86E7-4973-81F5-A7DDC2AE2585}"/>
              </a:ext>
            </a:extLst>
          </p:cNvPr>
          <p:cNvSpPr/>
          <p:nvPr/>
        </p:nvSpPr>
        <p:spPr>
          <a:xfrm>
            <a:off x="1929468" y="2306972"/>
            <a:ext cx="6820249" cy="421127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5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메소드를 오버라이딩 방법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5FF5AC-9043-487C-AAE5-0422AE71333F}"/>
              </a:ext>
            </a:extLst>
          </p:cNvPr>
          <p:cNvSpPr/>
          <p:nvPr/>
        </p:nvSpPr>
        <p:spPr>
          <a:xfrm>
            <a:off x="1328257" y="1553871"/>
            <a:ext cx="8133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* </a:t>
            </a:r>
            <a:r>
              <a:rPr lang="ko-KR" altLang="en-US" sz="2400">
                <a:solidFill>
                  <a:schemeClr val="bg1"/>
                </a:solidFill>
              </a:rPr>
              <a:t>메소드의 이름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반환형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매개 변수의 개수와 데이터 타입이 일치해야 한다</a:t>
            </a:r>
            <a:r>
              <a:rPr lang="en-US" altLang="ko-KR" sz="240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EB6370-B140-413C-8E48-845711FCBBE2}"/>
              </a:ext>
            </a:extLst>
          </p:cNvPr>
          <p:cNvSpPr/>
          <p:nvPr/>
        </p:nvSpPr>
        <p:spPr>
          <a:xfrm>
            <a:off x="1328257" y="3216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>
                <a:latin typeface="Trebuchet MS" pitchFamily="34" charset="0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Trebuchet MS" pitchFamily="34" charset="0"/>
              </a:rPr>
              <a:t>Animal {</a:t>
            </a:r>
          </a:p>
          <a:p>
            <a:r>
              <a:rPr lang="en-US" altLang="ko-KR" b="1">
                <a:latin typeface="Trebuchet MS" pitchFamily="34" charset="0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>
                <a:latin typeface="Trebuchet MS" pitchFamily="34" charset="0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Trebuchet MS" pitchFamily="34" charset="0"/>
              </a:rPr>
              <a:t>sound(){  }</a:t>
            </a:r>
          </a:p>
          <a:p>
            <a:r>
              <a:rPr lang="en-US" altLang="ko-KR">
                <a:solidFill>
                  <a:schemeClr val="bg1"/>
                </a:solidFill>
                <a:latin typeface="Trebuchet MS" pitchFamily="34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2B0495-CEAC-4337-9631-76940A2C3CCD}"/>
              </a:ext>
            </a:extLst>
          </p:cNvPr>
          <p:cNvSpPr/>
          <p:nvPr/>
        </p:nvSpPr>
        <p:spPr>
          <a:xfrm>
            <a:off x="1328257" y="4140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>
                <a:latin typeface="Trebuchet MS" pitchFamily="34" charset="0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Trebuchet MS" pitchFamily="34" charset="0"/>
              </a:rPr>
              <a:t>Dog</a:t>
            </a:r>
            <a:r>
              <a:rPr lang="ko-KR" altLang="en-US">
                <a:latin typeface="Trebuchet MS" pitchFamily="34" charset="0"/>
              </a:rPr>
              <a:t> </a:t>
            </a:r>
            <a:r>
              <a:rPr lang="en-US" altLang="ko-KR">
                <a:solidFill>
                  <a:srgbClr val="0066FF"/>
                </a:solidFill>
                <a:latin typeface="Trebuchet MS" pitchFamily="34" charset="0"/>
              </a:rPr>
              <a:t>extends</a:t>
            </a:r>
            <a:r>
              <a:rPr lang="en-US" altLang="ko-KR">
                <a:latin typeface="Trebuchet MS" pitchFamily="34" charset="0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Trebuchet MS" pitchFamily="34" charset="0"/>
              </a:rPr>
              <a:t>Animal {</a:t>
            </a:r>
          </a:p>
          <a:p>
            <a:r>
              <a:rPr lang="en-US" altLang="ko-KR" b="1">
                <a:solidFill>
                  <a:schemeClr val="bg1"/>
                </a:solidFill>
                <a:latin typeface="Trebuchet MS" pitchFamily="34" charset="0"/>
              </a:rPr>
              <a:t>	public int</a:t>
            </a:r>
            <a:r>
              <a:rPr lang="en-US" altLang="ko-KR">
                <a:solidFill>
                  <a:schemeClr val="bg1"/>
                </a:solidFill>
                <a:latin typeface="Trebuchet MS" pitchFamily="34" charset="0"/>
              </a:rPr>
              <a:t> sound(){  }</a:t>
            </a:r>
          </a:p>
          <a:p>
            <a:r>
              <a:rPr lang="en-US" altLang="ko-KR">
                <a:solidFill>
                  <a:schemeClr val="bg1"/>
                </a:solidFill>
                <a:latin typeface="Trebuchet MS" pitchFamily="34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B2989-2340-4FFF-B39D-8B193EE8AC42}"/>
              </a:ext>
            </a:extLst>
          </p:cNvPr>
          <p:cNvSpPr txBox="1"/>
          <p:nvPr/>
        </p:nvSpPr>
        <p:spPr>
          <a:xfrm>
            <a:off x="1328257" y="5562010"/>
            <a:ext cx="495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 예제는 오버라이딩이 아니다</a:t>
            </a:r>
            <a:r>
              <a:rPr lang="en-US" altLang="ko-KR"/>
              <a:t>.</a:t>
            </a:r>
          </a:p>
          <a:p>
            <a:r>
              <a:rPr lang="ko-KR" altLang="en-US"/>
              <a:t>오버 라이딩이 되도록 바꾸어 보자</a:t>
            </a:r>
            <a:r>
              <a:rPr lang="en-US" altLang="ko-KR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F5D0-445F-410C-9762-90E8E97CC860}"/>
              </a:ext>
            </a:extLst>
          </p:cNvPr>
          <p:cNvSpPr txBox="1"/>
          <p:nvPr/>
        </p:nvSpPr>
        <p:spPr>
          <a:xfrm>
            <a:off x="4551026" y="3770851"/>
            <a:ext cx="15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오버라이딩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131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F464-89E3-49EA-815A-0B07844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343787" cy="528506"/>
          </a:xfrm>
        </p:spPr>
        <p:txBody>
          <a:bodyPr>
            <a:noAutofit/>
          </a:bodyPr>
          <a:lstStyle/>
          <a:p>
            <a:r>
              <a:rPr lang="ko-KR" altLang="en-US" sz="2800"/>
              <a:t> 메소드를 오버라이딩 예제</a:t>
            </a:r>
            <a:endParaRPr lang="ko-KR" altLang="en-US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FA2CB3-FAE9-49F7-B9F4-FCC926EAC575}"/>
              </a:ext>
            </a:extLst>
          </p:cNvPr>
          <p:cNvSpPr txBox="1">
            <a:spLocks/>
          </p:cNvSpPr>
          <p:nvPr/>
        </p:nvSpPr>
        <p:spPr>
          <a:xfrm>
            <a:off x="9461893" y="6431871"/>
            <a:ext cx="2730107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SW</a:t>
            </a:r>
            <a:r>
              <a:rPr lang="ko-KR" altLang="en-US"/>
              <a:t>융합대학</a:t>
            </a:r>
            <a:r>
              <a:rPr lang="en-US" altLang="ko-KR"/>
              <a:t>_</a:t>
            </a:r>
            <a:r>
              <a:rPr lang="ko-KR" altLang="en-US"/>
              <a:t>이상우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A8770F-375B-46A6-B7E7-50C4040E9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1215" b="-1"/>
          <a:stretch/>
        </p:blipFill>
        <p:spPr bwMode="auto">
          <a:xfrm>
            <a:off x="0" y="1024571"/>
            <a:ext cx="6516503" cy="527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5FC6E53-6798-4E3E-BF25-9BD779E57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b="34903"/>
          <a:stretch/>
        </p:blipFill>
        <p:spPr bwMode="auto">
          <a:xfrm>
            <a:off x="5142451" y="1024571"/>
            <a:ext cx="7049549" cy="275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34854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922</Words>
  <Application>Microsoft Office PowerPoint</Application>
  <PresentationFormat>와이드스크린</PresentationFormat>
  <Paragraphs>277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HY중고딕</vt:lpstr>
      <vt:lpstr>MD개성체</vt:lpstr>
      <vt:lpstr>굴림체</vt:lpstr>
      <vt:lpstr>휴먼명조</vt:lpstr>
      <vt:lpstr>Century Gothic</vt:lpstr>
      <vt:lpstr>Century Schoolbook</vt:lpstr>
      <vt:lpstr>Consolas</vt:lpstr>
      <vt:lpstr>Trebuchet MS</vt:lpstr>
      <vt:lpstr>Wingdings 3</vt:lpstr>
      <vt:lpstr>슬라이스</vt:lpstr>
      <vt:lpstr>상속,인터페이스</vt:lpstr>
      <vt:lpstr>부모 클레스의 필드,메소드를 자식 클레스에서 사용할수 있도록 하는것.</vt:lpstr>
      <vt:lpstr>&gt; 상속을 통하여 기존 클래스의 필드와 메소드를 재사용 &gt;기존 클래스의 일부 변경도 가능 &gt;상속을 이용하게 되면 복잡한 GUI 프로그램을 순식간에 작성 &gt;상속은 이미 작성된 검증된 소프트웨어를 재사용 &gt;신뢰성 있는 소프트웨어를 손쉽게 개발, 유지 보수 &gt;코드의 중복을 줄일 수 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상속,인터페이스</dc:title>
  <dc:creator>이상우</dc:creator>
  <cp:lastModifiedBy>이상우</cp:lastModifiedBy>
  <cp:revision>22</cp:revision>
  <dcterms:created xsi:type="dcterms:W3CDTF">2018-10-16T17:44:03Z</dcterms:created>
  <dcterms:modified xsi:type="dcterms:W3CDTF">2018-10-17T08:47:10Z</dcterms:modified>
</cp:coreProperties>
</file>