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5" r:id="rId2"/>
    <p:sldId id="266" r:id="rId3"/>
    <p:sldId id="267" r:id="rId4"/>
    <p:sldId id="268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/>
              <a:pPr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/>
              <a:pPr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4/2/2018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4/2/2018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4/2/2018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/>
              <a:pPr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/>
              <a:pPr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/>
              <a:pPr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64FAA076-F4D5-4C43-982C-AF245CEB73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1941" y="5273351"/>
            <a:ext cx="2613547" cy="380829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/>
              <a:t>컴퓨터 공학과 이상우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D6E7FED-092D-4E08-B1FD-15BDABDB3FF0}"/>
              </a:ext>
            </a:extLst>
          </p:cNvPr>
          <p:cNvSpPr txBox="1"/>
          <p:nvPr/>
        </p:nvSpPr>
        <p:spPr>
          <a:xfrm>
            <a:off x="3112317" y="2228671"/>
            <a:ext cx="5419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/>
              <a:t>String </a:t>
            </a:r>
            <a:r>
              <a:rPr lang="ko-KR" altLang="en-US" sz="7200"/>
              <a:t>문자열</a:t>
            </a:r>
          </a:p>
        </p:txBody>
      </p:sp>
    </p:spTree>
    <p:extLst>
      <p:ext uri="{BB962C8B-B14F-4D97-AF65-F5344CB8AC3E}">
        <p14:creationId xmlns:p14="http://schemas.microsoft.com/office/powerpoint/2010/main" val="54560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07EDF83-EA20-4319-B85C-946906540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78110"/>
            <a:ext cx="1807828" cy="497048"/>
          </a:xfrm>
        </p:spPr>
        <p:txBody>
          <a:bodyPr>
            <a:normAutofit/>
          </a:bodyPr>
          <a:lstStyle/>
          <a:p>
            <a:r>
              <a:rPr lang="ko-KR" altLang="en-US" sz="2800"/>
              <a:t>배열 실습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8587DA99-843A-4C33-8F24-5D08F5713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58843"/>
            <a:ext cx="7260423" cy="36302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1D2F4B5-AA4D-4039-AE33-00BF6842F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172740"/>
            <a:ext cx="5385353" cy="115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19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07EDF83-EA20-4319-B85C-946906540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78110"/>
            <a:ext cx="1807828" cy="497048"/>
          </a:xfrm>
        </p:spPr>
        <p:txBody>
          <a:bodyPr>
            <a:normAutofit/>
          </a:bodyPr>
          <a:lstStyle/>
          <a:p>
            <a:r>
              <a:rPr lang="ko-KR" altLang="en-US" sz="2800"/>
              <a:t>배열 실습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9713B1B1-C307-403D-959C-81C608BE011A}"/>
              </a:ext>
            </a:extLst>
          </p:cNvPr>
          <p:cNvSpPr/>
          <p:nvPr/>
        </p:nvSpPr>
        <p:spPr>
          <a:xfrm>
            <a:off x="1926670" y="2248250"/>
            <a:ext cx="4169329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결과 창과 같이 출력 되도록 해보자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97B1D93F-436E-4E1A-BF39-F84606EA16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374" b="26574"/>
          <a:stretch/>
        </p:blipFill>
        <p:spPr>
          <a:xfrm>
            <a:off x="2650463" y="3576420"/>
            <a:ext cx="6891073" cy="103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03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07EDF83-EA20-4319-B85C-946906540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78110"/>
            <a:ext cx="1807828" cy="497048"/>
          </a:xfrm>
        </p:spPr>
        <p:txBody>
          <a:bodyPr>
            <a:normAutofit/>
          </a:bodyPr>
          <a:lstStyle/>
          <a:p>
            <a:r>
              <a:rPr lang="ko-KR" altLang="en-US" sz="2800"/>
              <a:t>배열 실습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76F3C309-8FC8-4E0A-BC58-0AA314EB0F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12"/>
          <a:stretch/>
        </p:blipFill>
        <p:spPr>
          <a:xfrm>
            <a:off x="2275514" y="1175158"/>
            <a:ext cx="6021198" cy="423866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FDE692F5-115E-4995-8423-D89616F374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3052"/>
          <a:stretch/>
        </p:blipFill>
        <p:spPr>
          <a:xfrm>
            <a:off x="5325491" y="5262819"/>
            <a:ext cx="6866509" cy="94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3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07EDF83-EA20-4319-B85C-946906540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78110"/>
            <a:ext cx="1807828" cy="497048"/>
          </a:xfrm>
        </p:spPr>
        <p:txBody>
          <a:bodyPr>
            <a:normAutofit/>
          </a:bodyPr>
          <a:lstStyle/>
          <a:p>
            <a:r>
              <a:rPr lang="ko-KR" altLang="en-US" sz="2800"/>
              <a:t>배열 실습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39F9B93A-1278-4E75-A40D-156021F816C8}"/>
              </a:ext>
            </a:extLst>
          </p:cNvPr>
          <p:cNvSpPr/>
          <p:nvPr/>
        </p:nvSpPr>
        <p:spPr>
          <a:xfrm>
            <a:off x="1566969" y="1597684"/>
            <a:ext cx="5379116" cy="6030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각 과목의 점수를 입력 받고 과목의 총점</a:t>
            </a:r>
            <a:r>
              <a:rPr lang="en-US" altLang="ko-KR"/>
              <a:t>,</a:t>
            </a:r>
            <a:r>
              <a:rPr lang="ko-KR" altLang="en-US"/>
              <a:t>평균을 구해보라</a:t>
            </a:r>
            <a:r>
              <a:rPr lang="en-US" altLang="ko-KR"/>
              <a:t>. length</a:t>
            </a:r>
            <a:r>
              <a:rPr lang="ko-KR" altLang="en-US"/>
              <a:t> 함수 사용 할것</a:t>
            </a:r>
            <a:r>
              <a:rPr lang="en-US" altLang="ko-KR"/>
              <a:t>,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B881551-182C-4C9A-A493-4F3C36735B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116"/>
          <a:stretch/>
        </p:blipFill>
        <p:spPr>
          <a:xfrm>
            <a:off x="3020561" y="2623264"/>
            <a:ext cx="5896936" cy="335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5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FE947B4-290D-4C98-B53D-FED9414A7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02802"/>
            <a:ext cx="3150067" cy="731939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String </a:t>
            </a:r>
            <a:r>
              <a:rPr lang="ko-KR" altLang="en-US"/>
              <a:t>클래스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8200628-A5D1-4E5B-BBF0-56CDB5695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18888"/>
            <a:ext cx="9701868" cy="1430324"/>
          </a:xfrm>
        </p:spPr>
        <p:txBody>
          <a:bodyPr>
            <a:normAutofit/>
          </a:bodyPr>
          <a:lstStyle/>
          <a:p>
            <a:r>
              <a:rPr lang="ko-KR" altLang="en-US"/>
              <a:t>문자열 은 자바에서 자바에서 기본적으로 제공되는 자료형 이 아니다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r>
              <a:rPr lang="ko-KR" altLang="en-US"/>
              <a:t>즉 기초 자료형이 아니며 자바에서는 </a:t>
            </a:r>
            <a:r>
              <a:rPr lang="en-US" altLang="ko-KR"/>
              <a:t>String</a:t>
            </a:r>
            <a:r>
              <a:rPr lang="ko-KR" altLang="en-US"/>
              <a:t> 객체로 제공된다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r>
              <a:rPr lang="ko-KR" altLang="en-US"/>
              <a:t> 문자열은 문자들의 나열이다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51A0C617-523F-441F-8BA7-BC5D011FF6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343079"/>
              </p:ext>
            </p:extLst>
          </p:nvPr>
        </p:nvGraphicFramePr>
        <p:xfrm>
          <a:off x="3422710" y="4972268"/>
          <a:ext cx="2556545" cy="3708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939">
                  <a:extLst>
                    <a:ext uri="{9D8B030D-6E8A-4147-A177-3AD203B41FA5}">
                      <a16:colId xmlns:a16="http://schemas.microsoft.com/office/drawing/2014/main" xmlns="" val="3059710773"/>
                    </a:ext>
                  </a:extLst>
                </a:gridCol>
                <a:gridCol w="547939">
                  <a:extLst>
                    <a:ext uri="{9D8B030D-6E8A-4147-A177-3AD203B41FA5}">
                      <a16:colId xmlns:a16="http://schemas.microsoft.com/office/drawing/2014/main" xmlns="" val="874557157"/>
                    </a:ext>
                  </a:extLst>
                </a:gridCol>
                <a:gridCol w="547939">
                  <a:extLst>
                    <a:ext uri="{9D8B030D-6E8A-4147-A177-3AD203B41FA5}">
                      <a16:colId xmlns:a16="http://schemas.microsoft.com/office/drawing/2014/main" xmlns="" val="3202255290"/>
                    </a:ext>
                  </a:extLst>
                </a:gridCol>
                <a:gridCol w="547939">
                  <a:extLst>
                    <a:ext uri="{9D8B030D-6E8A-4147-A177-3AD203B41FA5}">
                      <a16:colId xmlns:a16="http://schemas.microsoft.com/office/drawing/2014/main" xmlns="" val="2894421854"/>
                    </a:ext>
                  </a:extLst>
                </a:gridCol>
                <a:gridCol w="364789">
                  <a:extLst>
                    <a:ext uri="{9D8B030D-6E8A-4147-A177-3AD203B41FA5}">
                      <a16:colId xmlns:a16="http://schemas.microsoft.com/office/drawing/2014/main" xmlns="" val="1581778883"/>
                    </a:ext>
                  </a:extLst>
                </a:gridCol>
              </a:tblGrid>
              <a:tr h="370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h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l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l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o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90228766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8EB7C3B4-75E9-4506-8AC8-DF1142EFFC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232887"/>
              </p:ext>
            </p:extLst>
          </p:nvPr>
        </p:nvGraphicFramePr>
        <p:xfrm>
          <a:off x="3422710" y="4601407"/>
          <a:ext cx="2556545" cy="3708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939">
                  <a:extLst>
                    <a:ext uri="{9D8B030D-6E8A-4147-A177-3AD203B41FA5}">
                      <a16:colId xmlns:a16="http://schemas.microsoft.com/office/drawing/2014/main" xmlns="" val="3059710773"/>
                    </a:ext>
                  </a:extLst>
                </a:gridCol>
                <a:gridCol w="547939">
                  <a:extLst>
                    <a:ext uri="{9D8B030D-6E8A-4147-A177-3AD203B41FA5}">
                      <a16:colId xmlns:a16="http://schemas.microsoft.com/office/drawing/2014/main" xmlns="" val="874557157"/>
                    </a:ext>
                  </a:extLst>
                </a:gridCol>
                <a:gridCol w="547939">
                  <a:extLst>
                    <a:ext uri="{9D8B030D-6E8A-4147-A177-3AD203B41FA5}">
                      <a16:colId xmlns:a16="http://schemas.microsoft.com/office/drawing/2014/main" xmlns="" val="3202255290"/>
                    </a:ext>
                  </a:extLst>
                </a:gridCol>
                <a:gridCol w="547939">
                  <a:extLst>
                    <a:ext uri="{9D8B030D-6E8A-4147-A177-3AD203B41FA5}">
                      <a16:colId xmlns:a16="http://schemas.microsoft.com/office/drawing/2014/main" xmlns="" val="2894421854"/>
                    </a:ext>
                  </a:extLst>
                </a:gridCol>
                <a:gridCol w="364789">
                  <a:extLst>
                    <a:ext uri="{9D8B030D-6E8A-4147-A177-3AD203B41FA5}">
                      <a16:colId xmlns:a16="http://schemas.microsoft.com/office/drawing/2014/main" xmlns="" val="1581778883"/>
                    </a:ext>
                  </a:extLst>
                </a:gridCol>
              </a:tblGrid>
              <a:tr h="370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9022876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6AEA579-AFF9-4B33-B168-A78C6030DD37}"/>
              </a:ext>
            </a:extLst>
          </p:cNvPr>
          <p:cNvSpPr txBox="1"/>
          <p:nvPr/>
        </p:nvSpPr>
        <p:spPr>
          <a:xfrm>
            <a:off x="2130805" y="4033359"/>
            <a:ext cx="176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String s=“hello”;</a:t>
            </a:r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7BD3EFF6-A658-49E5-AB17-A2A8D8AF6E5E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2986481" y="4402691"/>
            <a:ext cx="25168" cy="471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9AF59701-6A0F-4663-B340-F273AA4C0DD5}"/>
              </a:ext>
            </a:extLst>
          </p:cNvPr>
          <p:cNvCxnSpPr/>
          <p:nvPr/>
        </p:nvCxnSpPr>
        <p:spPr>
          <a:xfrm>
            <a:off x="2986480" y="4874004"/>
            <a:ext cx="369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16FF6539-3CF8-4E2A-830B-50FDB03810EA}"/>
              </a:ext>
            </a:extLst>
          </p:cNvPr>
          <p:cNvSpPr/>
          <p:nvPr/>
        </p:nvSpPr>
        <p:spPr>
          <a:xfrm>
            <a:off x="6096001" y="4601407"/>
            <a:ext cx="950752" cy="370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인덱스</a:t>
            </a:r>
          </a:p>
        </p:txBody>
      </p:sp>
    </p:spTree>
    <p:extLst>
      <p:ext uri="{BB962C8B-B14F-4D97-AF65-F5344CB8AC3E}">
        <p14:creationId xmlns:p14="http://schemas.microsoft.com/office/powerpoint/2010/main" val="118240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967D7D1-A92B-4727-BCDD-DA3166037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057787" cy="471881"/>
          </a:xfrm>
        </p:spPr>
        <p:txBody>
          <a:bodyPr>
            <a:normAutofit fontScale="90000"/>
          </a:bodyPr>
          <a:lstStyle/>
          <a:p>
            <a:r>
              <a:rPr lang="en-US" altLang="ko-KR" sz="2800"/>
              <a:t>String </a:t>
            </a:r>
            <a:r>
              <a:rPr lang="ko-KR" altLang="en-US" sz="2800"/>
              <a:t>클래스 메소드 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382C7DA7-9F3D-48F7-88CC-153E1EDA5B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112" r="1113" b="1112"/>
          <a:stretch/>
        </p:blipFill>
        <p:spPr>
          <a:xfrm>
            <a:off x="879531" y="2091350"/>
            <a:ext cx="11217394" cy="226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50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967D7D1-A92B-4727-BCDD-DA3166037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057787" cy="471881"/>
          </a:xfrm>
        </p:spPr>
        <p:txBody>
          <a:bodyPr>
            <a:normAutofit fontScale="90000"/>
          </a:bodyPr>
          <a:lstStyle/>
          <a:p>
            <a:r>
              <a:rPr lang="en-US" altLang="ko-KR" sz="2800"/>
              <a:t>String </a:t>
            </a:r>
            <a:r>
              <a:rPr lang="ko-KR" altLang="en-US" sz="2800"/>
              <a:t>클래스 메소드 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9092D7F9-5F61-4A89-8DE2-195815FCF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477" y="1359269"/>
            <a:ext cx="10314605" cy="445430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8E5325DA-2BFF-4234-82CF-0AB49BDD2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971" y="4061449"/>
            <a:ext cx="5464029" cy="279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89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4B44106-7DD7-436A-9DE8-032C070BB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0058" y="2885881"/>
            <a:ext cx="4051883" cy="1086237"/>
          </a:xfrm>
        </p:spPr>
        <p:txBody>
          <a:bodyPr/>
          <a:lstStyle/>
          <a:p>
            <a:r>
              <a:rPr lang="en-US" altLang="ko-KR"/>
              <a:t>Java </a:t>
            </a:r>
            <a:r>
              <a:rPr lang="ko-KR" altLang="en-US"/>
              <a:t>배열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64FAA076-F4D5-4C43-982C-AF245CEB73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1941" y="5273351"/>
            <a:ext cx="2613547" cy="380829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/>
              <a:t>컴퓨터 공학과 이상우</a:t>
            </a:r>
          </a:p>
        </p:txBody>
      </p:sp>
    </p:spTree>
    <p:extLst>
      <p:ext uri="{BB962C8B-B14F-4D97-AF65-F5344CB8AC3E}">
        <p14:creationId xmlns:p14="http://schemas.microsoft.com/office/powerpoint/2010/main" val="144780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E87966C-0CFC-4725-A32F-03F70D482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68385"/>
            <a:ext cx="3703739" cy="522215"/>
          </a:xfrm>
        </p:spPr>
        <p:txBody>
          <a:bodyPr>
            <a:normAutofit fontScale="90000"/>
          </a:bodyPr>
          <a:lstStyle/>
          <a:p>
            <a:r>
              <a:rPr lang="ko-KR" altLang="en-US" sz="3200"/>
              <a:t>배열을 왜 사용 할까</a:t>
            </a:r>
            <a:r>
              <a:rPr lang="en-US" altLang="ko-KR" sz="3200"/>
              <a:t>?</a:t>
            </a:r>
            <a:endParaRPr lang="ko-KR" altLang="en-US" sz="32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522B39C-C1BF-4559-AE5D-9764615DE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46151"/>
            <a:ext cx="10096150" cy="236569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sz="4400"/>
              <a:t> 10</a:t>
            </a:r>
            <a:r>
              <a:rPr lang="ko-KR" altLang="en-US" sz="4400"/>
              <a:t>개 과목의 점수를 저장해야 하려면 어떻게 해야 할까</a:t>
            </a:r>
            <a:r>
              <a:rPr lang="en-US" altLang="ko-KR" sz="4400"/>
              <a:t>?</a:t>
            </a:r>
          </a:p>
          <a:p>
            <a:pPr marL="0" indent="0">
              <a:buNone/>
            </a:pPr>
            <a:r>
              <a:rPr lang="pt-BR" altLang="ko-KR" sz="4400" b="1"/>
              <a:t>int b,c,d,e,f,g,h,i,j ; </a:t>
            </a:r>
            <a:r>
              <a:rPr lang="ko-KR" altLang="en-US" sz="4400"/>
              <a:t>와 같이 정수형 변수 </a:t>
            </a:r>
            <a:r>
              <a:rPr lang="en-US" altLang="ko-KR" sz="4400"/>
              <a:t>10</a:t>
            </a:r>
            <a:r>
              <a:rPr lang="ko-KR" altLang="en-US" sz="4400"/>
              <a:t>개를 선언 해야 된다</a:t>
            </a:r>
            <a:r>
              <a:rPr lang="en-US" altLang="ko-KR" sz="4400"/>
              <a:t>. </a:t>
            </a:r>
          </a:p>
          <a:p>
            <a:pPr marL="0" indent="0">
              <a:buNone/>
            </a:pPr>
            <a:r>
              <a:rPr lang="en-US" altLang="ko-KR" sz="4400"/>
              <a:t> </a:t>
            </a:r>
            <a:r>
              <a:rPr lang="ko-KR" altLang="en-US" sz="4400"/>
              <a:t>만약 </a:t>
            </a:r>
            <a:r>
              <a:rPr lang="en-US" altLang="ko-KR" sz="4400"/>
              <a:t>1000</a:t>
            </a:r>
            <a:r>
              <a:rPr lang="ko-KR" altLang="en-US" sz="4400"/>
              <a:t>개 </a:t>
            </a:r>
            <a:r>
              <a:rPr lang="en-US" altLang="ko-KR" sz="4400"/>
              <a:t>10000</a:t>
            </a:r>
            <a:r>
              <a:rPr lang="ko-KR" altLang="en-US" sz="4400"/>
              <a:t>개 의 데이터를 저장 해야 한다면 어떻게 해야 할까</a:t>
            </a:r>
            <a:r>
              <a:rPr lang="en-US" altLang="ko-KR" sz="4400"/>
              <a:t>.? </a:t>
            </a:r>
          </a:p>
          <a:p>
            <a:pPr marL="0" indent="0">
              <a:buNone/>
            </a:pPr>
            <a:r>
              <a:rPr lang="ko-KR" altLang="en-US" sz="4400"/>
              <a:t>위와 같이 대량의 데이터를 쉽게 다루기 위해 사용 하는 것이 배열 이다</a:t>
            </a:r>
            <a:r>
              <a:rPr lang="en-US" altLang="ko-KR" sz="4400"/>
              <a:t>.</a:t>
            </a:r>
          </a:p>
          <a:p>
            <a:pPr marL="0" indent="0">
              <a:buNone/>
            </a:pPr>
            <a:endParaRPr lang="en-US" altLang="ko-KR" sz="2800"/>
          </a:p>
          <a:p>
            <a:pPr marL="0" indent="0">
              <a:buNone/>
            </a:pPr>
            <a:r>
              <a:rPr lang="en-US" altLang="ko-KR" sz="2800"/>
              <a:t> </a:t>
            </a:r>
          </a:p>
          <a:p>
            <a:pPr marL="0" indent="0">
              <a:buNone/>
            </a:pPr>
            <a:endParaRPr lang="ko-KR" altLang="en-US" sz="2800"/>
          </a:p>
          <a:p>
            <a:pPr marL="0" indent="0">
              <a:buNone/>
            </a:pP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35934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6B404F5-05AE-4087-A14A-359B49304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68385"/>
            <a:ext cx="4324525" cy="522215"/>
          </a:xfrm>
        </p:spPr>
        <p:txBody>
          <a:bodyPr>
            <a:normAutofit/>
          </a:bodyPr>
          <a:lstStyle/>
          <a:p>
            <a:r>
              <a:rPr lang="ko-KR" altLang="en-US" sz="2800"/>
              <a:t>배열은 어떻게 사용 할까</a:t>
            </a:r>
            <a:r>
              <a:rPr lang="en-US" altLang="ko-KR" sz="2800"/>
              <a:t>?</a:t>
            </a:r>
            <a:endParaRPr lang="ko-KR" altLang="en-US" sz="2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2BA07C6-BEE3-4B54-9C22-E09F58B3B2EA}"/>
              </a:ext>
            </a:extLst>
          </p:cNvPr>
          <p:cNvSpPr txBox="1"/>
          <p:nvPr/>
        </p:nvSpPr>
        <p:spPr>
          <a:xfrm>
            <a:off x="1640910" y="1476346"/>
            <a:ext cx="10346957" cy="1410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배열의 자료 형은 자료형 에 </a:t>
            </a:r>
            <a:r>
              <a:rPr lang="en-US" altLang="ko-KR" sz="2800"/>
              <a:t>[] </a:t>
            </a:r>
            <a:r>
              <a:rPr lang="ko-KR" altLang="en-US" sz="2800"/>
              <a:t>를 붙여 사용한다</a:t>
            </a:r>
            <a:r>
              <a:rPr lang="en-US" altLang="ko-KR" sz="2800"/>
              <a:t>.  </a:t>
            </a:r>
          </a:p>
          <a:p>
            <a:r>
              <a:rPr lang="ko-KR" altLang="en-US" sz="2800"/>
              <a:t>예를 들어 정수형 배열을 사용 하려면 </a:t>
            </a:r>
            <a:r>
              <a:rPr lang="en-US" altLang="ko-KR" sz="2800"/>
              <a:t>  </a:t>
            </a:r>
            <a:r>
              <a:rPr lang="ko-KR" altLang="en-US" sz="2800"/>
              <a:t>배열의 자료형 </a:t>
            </a:r>
            <a:r>
              <a:rPr lang="en-US" altLang="ko-KR" sz="2800" err="1"/>
              <a:t>int</a:t>
            </a:r>
            <a:r>
              <a:rPr lang="en-US" altLang="ko-KR" sz="2800"/>
              <a:t>[] </a:t>
            </a:r>
            <a:r>
              <a:rPr lang="ko-KR" altLang="en-US" sz="2800"/>
              <a:t>에 배열의 이름 을</a:t>
            </a:r>
            <a:r>
              <a:rPr lang="en-US" altLang="ko-KR" sz="2800"/>
              <a:t> </a:t>
            </a:r>
            <a:r>
              <a:rPr lang="ko-KR" altLang="en-US" sz="2800" err="1"/>
              <a:t>붇여</a:t>
            </a:r>
            <a:r>
              <a:rPr lang="ko-KR" altLang="en-US" sz="2800"/>
              <a:t> 사용 한다</a:t>
            </a:r>
            <a:r>
              <a:rPr lang="en-US" altLang="ko-KR" sz="2800"/>
              <a:t>.</a:t>
            </a:r>
            <a:r>
              <a:rPr lang="en-US" altLang="ko-KR"/>
              <a:t>  </a:t>
            </a:r>
            <a:r>
              <a:rPr lang="ko-KR" altLang="en-US"/>
              <a:t>                                                                                                                                                                                                     </a:t>
            </a:r>
            <a:r>
              <a:rPr lang="en-US" altLang="ko-KR"/>
              <a:t> 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0E2B3B6-C863-4183-8F98-B9408AF213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14" t="20125" r="79883" b="78370"/>
          <a:stretch/>
        </p:blipFill>
        <p:spPr>
          <a:xfrm>
            <a:off x="2969703" y="3429991"/>
            <a:ext cx="4459016" cy="1003839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7E55D905-0904-4762-BA6D-3D80B8B9E91A}"/>
              </a:ext>
            </a:extLst>
          </p:cNvPr>
          <p:cNvSpPr/>
          <p:nvPr/>
        </p:nvSpPr>
        <p:spPr>
          <a:xfrm>
            <a:off x="3319244" y="3429000"/>
            <a:ext cx="2189526" cy="100383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1EC4DCD2-AF43-40E3-89A1-0AD537DF27D5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4414007" y="4432839"/>
            <a:ext cx="452573" cy="202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72686F0E-1FD3-43E3-9871-9C66AFB5B888}"/>
              </a:ext>
            </a:extLst>
          </p:cNvPr>
          <p:cNvSpPr/>
          <p:nvPr/>
        </p:nvSpPr>
        <p:spPr>
          <a:xfrm>
            <a:off x="3984070" y="4635821"/>
            <a:ext cx="1765019" cy="359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배열의 자료형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467B5754-7AF9-4B09-955A-A8253D5397F1}"/>
              </a:ext>
            </a:extLst>
          </p:cNvPr>
          <p:cNvSpPr/>
          <p:nvPr/>
        </p:nvSpPr>
        <p:spPr>
          <a:xfrm>
            <a:off x="5784310" y="3501912"/>
            <a:ext cx="717258" cy="85943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09E08D78-A3BD-400D-99D4-5189C457CAC4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6142939" y="4361347"/>
            <a:ext cx="706059" cy="274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xmlns="" id="{73998304-DDB1-4FFB-82AB-053EB88D0CE8}"/>
              </a:ext>
            </a:extLst>
          </p:cNvPr>
          <p:cNvSpPr/>
          <p:nvPr/>
        </p:nvSpPr>
        <p:spPr>
          <a:xfrm>
            <a:off x="6108584" y="4635821"/>
            <a:ext cx="1480828" cy="3599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배열의 이름</a:t>
            </a:r>
          </a:p>
        </p:txBody>
      </p:sp>
    </p:spTree>
    <p:extLst>
      <p:ext uri="{BB962C8B-B14F-4D97-AF65-F5344CB8AC3E}">
        <p14:creationId xmlns:p14="http://schemas.microsoft.com/office/powerpoint/2010/main" val="274128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6B404F5-05AE-4087-A14A-359B49304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68385"/>
            <a:ext cx="4324525" cy="522215"/>
          </a:xfrm>
        </p:spPr>
        <p:txBody>
          <a:bodyPr>
            <a:normAutofit/>
          </a:bodyPr>
          <a:lstStyle/>
          <a:p>
            <a:r>
              <a:rPr lang="ko-KR" altLang="en-US" sz="2800"/>
              <a:t>배열은 어떻게 사용 할까</a:t>
            </a:r>
            <a:r>
              <a:rPr lang="en-US" altLang="ko-KR" sz="2800"/>
              <a:t>?</a:t>
            </a:r>
            <a:endParaRPr lang="ko-KR" altLang="en-US" sz="28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82FB0404-3C1A-49A1-944D-559F489C7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574510"/>
            <a:ext cx="9815315" cy="16783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00104F2-AEBB-4516-A5C8-DECA570FA141}"/>
              </a:ext>
            </a:extLst>
          </p:cNvPr>
          <p:cNvSpPr txBox="1"/>
          <p:nvPr/>
        </p:nvSpPr>
        <p:spPr>
          <a:xfrm>
            <a:off x="1371600" y="1205178"/>
            <a:ext cx="227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배열의 선언 및 생성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63550A2-7E4B-46BC-8872-943927464EB7}"/>
              </a:ext>
            </a:extLst>
          </p:cNvPr>
          <p:cNvSpPr txBox="1"/>
          <p:nvPr/>
        </p:nvSpPr>
        <p:spPr>
          <a:xfrm>
            <a:off x="1371600" y="3437498"/>
            <a:ext cx="1740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배열 초기 방법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4ADF23E2-48E6-47AB-BD6E-323422A90B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491" b="20654"/>
          <a:stretch/>
        </p:blipFill>
        <p:spPr>
          <a:xfrm>
            <a:off x="1371600" y="4022844"/>
            <a:ext cx="2856451" cy="764893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EFBE0E29-268B-49B7-B7D7-C16C291E88CE}"/>
              </a:ext>
            </a:extLst>
          </p:cNvPr>
          <p:cNvSpPr/>
          <p:nvPr/>
        </p:nvSpPr>
        <p:spPr>
          <a:xfrm>
            <a:off x="2296485" y="4128454"/>
            <a:ext cx="427839" cy="5536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75A2E4A9-925B-4E72-99DF-38A7B533C9A5}"/>
              </a:ext>
            </a:extLst>
          </p:cNvPr>
          <p:cNvCxnSpPr>
            <a:cxnSpLocks/>
            <a:stCxn id="12" idx="0"/>
            <a:endCxn id="18" idx="1"/>
          </p:cNvCxnSpPr>
          <p:nvPr/>
        </p:nvCxnSpPr>
        <p:spPr>
          <a:xfrm>
            <a:off x="2510405" y="4128454"/>
            <a:ext cx="1793146" cy="76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xmlns="" id="{82FB6726-971F-47A9-8BF5-88909D575717}"/>
              </a:ext>
            </a:extLst>
          </p:cNvPr>
          <p:cNvSpPr/>
          <p:nvPr/>
        </p:nvSpPr>
        <p:spPr>
          <a:xfrm>
            <a:off x="4303551" y="3622163"/>
            <a:ext cx="6384023" cy="11655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배열의 인덱스</a:t>
            </a:r>
            <a:r>
              <a:rPr lang="en-US" altLang="ko-KR"/>
              <a:t>, </a:t>
            </a:r>
            <a:r>
              <a:rPr lang="ko-KR" altLang="en-US"/>
              <a:t>인덱스는 배열의 크기</a:t>
            </a:r>
            <a:r>
              <a:rPr lang="en-US" altLang="ko-KR"/>
              <a:t>-1  </a:t>
            </a:r>
            <a:r>
              <a:rPr lang="ko-KR" altLang="en-US"/>
              <a:t>이며 인덱스 는 </a:t>
            </a:r>
            <a:r>
              <a:rPr lang="en-US" altLang="ko-KR"/>
              <a:t>0</a:t>
            </a:r>
            <a:r>
              <a:rPr lang="ko-KR" altLang="en-US"/>
              <a:t>부터 시작한다</a:t>
            </a:r>
            <a:r>
              <a:rPr lang="en-US" altLang="ko-KR"/>
              <a:t>.</a:t>
            </a:r>
          </a:p>
          <a:p>
            <a:pPr algn="ctr"/>
            <a:r>
              <a:rPr lang="en-US" altLang="ko-KR"/>
              <a:t>ex </a:t>
            </a:r>
            <a:r>
              <a:rPr lang="ko-KR" altLang="en-US"/>
              <a:t>크기 </a:t>
            </a:r>
            <a:r>
              <a:rPr lang="en-US" altLang="ko-KR"/>
              <a:t>5</a:t>
            </a:r>
            <a:r>
              <a:rPr lang="ko-KR" altLang="en-US"/>
              <a:t>의 배열이 있다면 인덱스값은 </a:t>
            </a:r>
            <a:r>
              <a:rPr lang="en-US" altLang="ko-KR"/>
              <a:t>0~4 </a:t>
            </a:r>
            <a:r>
              <a:rPr lang="ko-KR" altLang="en-US"/>
              <a:t>까지 이다</a:t>
            </a:r>
            <a:r>
              <a:rPr lang="en-US" altLang="ko-KR"/>
              <a:t>. </a:t>
            </a:r>
            <a:r>
              <a:rPr lang="ko-KR" altLang="en-US"/>
              <a:t> </a:t>
            </a:r>
            <a:r>
              <a:rPr lang="en-US" altLang="ko-KR"/>
              <a:t> </a:t>
            </a:r>
          </a:p>
          <a:p>
            <a:pPr algn="ctr"/>
            <a:r>
              <a:rPr lang="ko-KR" altLang="en-US"/>
              <a:t>  </a:t>
            </a:r>
            <a:endParaRPr lang="en-US" altLang="ko-K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5D833C2-01FE-441D-AF14-FD43E91B1A58}"/>
              </a:ext>
            </a:extLst>
          </p:cNvPr>
          <p:cNvSpPr txBox="1"/>
          <p:nvPr/>
        </p:nvSpPr>
        <p:spPr>
          <a:xfrm>
            <a:off x="1273028" y="4841660"/>
            <a:ext cx="1451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배열의 크기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C193D422-3470-4CD3-BE16-E97A54AA1B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03" t="17756" b="21513"/>
          <a:stretch/>
        </p:blipFill>
        <p:spPr>
          <a:xfrm>
            <a:off x="1371600" y="5326192"/>
            <a:ext cx="7021586" cy="503405"/>
          </a:xfrm>
          <a:prstGeom prst="rect">
            <a:avLst/>
          </a:prstGeom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xmlns="" id="{58EE6683-15AF-4317-A0E9-4E60C431A6CA}"/>
              </a:ext>
            </a:extLst>
          </p:cNvPr>
          <p:cNvSpPr/>
          <p:nvPr/>
        </p:nvSpPr>
        <p:spPr>
          <a:xfrm>
            <a:off x="5696125" y="5326192"/>
            <a:ext cx="2130803" cy="50340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xmlns="" id="{1F04B7EB-B481-4510-BA6D-8095A4B23554}"/>
              </a:ext>
            </a:extLst>
          </p:cNvPr>
          <p:cNvSpPr/>
          <p:nvPr/>
        </p:nvSpPr>
        <p:spPr>
          <a:xfrm>
            <a:off x="8393186" y="4841660"/>
            <a:ext cx="3171038" cy="503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배열의 크기를 가져오는 함수</a:t>
            </a:r>
            <a:r>
              <a:rPr lang="en-US" altLang="ko-KR" sz="1400"/>
              <a:t>.</a:t>
            </a:r>
          </a:p>
          <a:p>
            <a:pPr algn="ctr"/>
            <a:r>
              <a:rPr lang="ko-KR" altLang="en-US" sz="1400"/>
              <a:t>배열 이름</a:t>
            </a:r>
            <a:r>
              <a:rPr lang="en-US" altLang="ko-KR" sz="1400"/>
              <a:t>.length </a:t>
            </a:r>
            <a:r>
              <a:rPr lang="ko-KR" altLang="en-US" sz="1400"/>
              <a:t>를 쓴다</a:t>
            </a:r>
            <a:r>
              <a:rPr lang="en-US" altLang="ko-KR" sz="1400"/>
              <a:t>.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9CEA37BD-325C-4BA3-8072-7FC37432A3E1}"/>
              </a:ext>
            </a:extLst>
          </p:cNvPr>
          <p:cNvCxnSpPr>
            <a:stCxn id="23" idx="0"/>
            <a:endCxn id="24" idx="1"/>
          </p:cNvCxnSpPr>
          <p:nvPr/>
        </p:nvCxnSpPr>
        <p:spPr>
          <a:xfrm flipV="1">
            <a:off x="6761527" y="5093363"/>
            <a:ext cx="1631659" cy="232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797DD384-FCC4-48A2-89B1-25640E2290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5180" y="5326191"/>
            <a:ext cx="3685302" cy="1533635"/>
          </a:xfrm>
          <a:prstGeom prst="rect">
            <a:avLst/>
          </a:prstGeom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xmlns="" id="{FB318617-1C30-4AD3-8CBD-F079D5BF1997}"/>
              </a:ext>
            </a:extLst>
          </p:cNvPr>
          <p:cNvSpPr/>
          <p:nvPr/>
        </p:nvSpPr>
        <p:spPr>
          <a:xfrm>
            <a:off x="5222148" y="6082826"/>
            <a:ext cx="3171038" cy="570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소스를 따라쳐보고 결과를 확인해 보자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14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6B404F5-05AE-4087-A14A-359B49304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68385"/>
            <a:ext cx="4324525" cy="522215"/>
          </a:xfrm>
        </p:spPr>
        <p:txBody>
          <a:bodyPr>
            <a:normAutofit/>
          </a:bodyPr>
          <a:lstStyle/>
          <a:p>
            <a:r>
              <a:rPr lang="ko-KR" altLang="en-US" sz="2800"/>
              <a:t>배열은 어떻게 사용 할까</a:t>
            </a:r>
            <a:r>
              <a:rPr lang="en-US" altLang="ko-KR" sz="2800"/>
              <a:t>?</a:t>
            </a:r>
            <a:endParaRPr lang="ko-KR" altLang="en-US" sz="28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F1A2DC68-B738-49A4-BD8A-B8548A28A2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174"/>
          <a:stretch/>
        </p:blipFill>
        <p:spPr>
          <a:xfrm>
            <a:off x="1510423" y="2324931"/>
            <a:ext cx="9699688" cy="1936677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xmlns="" id="{4BE101A5-E41A-41BB-9CCE-26982299487B}"/>
              </a:ext>
            </a:extLst>
          </p:cNvPr>
          <p:cNvSpPr/>
          <p:nvPr/>
        </p:nvSpPr>
        <p:spPr>
          <a:xfrm>
            <a:off x="4756558" y="2525086"/>
            <a:ext cx="2608976" cy="59561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08A32CC3-3146-4D50-AF71-701E39F471AA}"/>
              </a:ext>
            </a:extLst>
          </p:cNvPr>
          <p:cNvSpPr/>
          <p:nvPr/>
        </p:nvSpPr>
        <p:spPr>
          <a:xfrm>
            <a:off x="6971251" y="1477052"/>
            <a:ext cx="3716322" cy="7717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배열의 인덱스는 크기</a:t>
            </a:r>
            <a:r>
              <a:rPr lang="en-US" altLang="ko-KR"/>
              <a:t>-1 </a:t>
            </a:r>
            <a:r>
              <a:rPr lang="ko-KR" altLang="en-US"/>
              <a:t>이기 때문에 </a:t>
            </a:r>
            <a:r>
              <a:rPr lang="en-US" altLang="ko-KR"/>
              <a:t>I </a:t>
            </a:r>
            <a:r>
              <a:rPr lang="ko-KR" altLang="en-US"/>
              <a:t>값이 </a:t>
            </a:r>
            <a:r>
              <a:rPr lang="en-US" altLang="ko-KR"/>
              <a:t>length </a:t>
            </a:r>
            <a:r>
              <a:rPr lang="ko-KR" altLang="en-US"/>
              <a:t>보다 작아야 한다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D479F0FE-A411-4DD9-9692-011A641BF458}"/>
              </a:ext>
            </a:extLst>
          </p:cNvPr>
          <p:cNvCxnSpPr>
            <a:stCxn id="5" idx="0"/>
          </p:cNvCxnSpPr>
          <p:nvPr/>
        </p:nvCxnSpPr>
        <p:spPr>
          <a:xfrm flipV="1">
            <a:off x="6061046" y="2172749"/>
            <a:ext cx="910205" cy="352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AEA429AC-D6A7-42EB-935C-D76C01199BCC}"/>
              </a:ext>
            </a:extLst>
          </p:cNvPr>
          <p:cNvSpPr/>
          <p:nvPr/>
        </p:nvSpPr>
        <p:spPr>
          <a:xfrm>
            <a:off x="2642532" y="3120705"/>
            <a:ext cx="8103765" cy="616591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C936448B-BF3E-434A-9811-6AE8ECC9AE82}"/>
              </a:ext>
            </a:extLst>
          </p:cNvPr>
          <p:cNvSpPr/>
          <p:nvPr/>
        </p:nvSpPr>
        <p:spPr>
          <a:xfrm>
            <a:off x="2642532" y="3120705"/>
            <a:ext cx="1090569" cy="616591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EA0432D7-9272-437D-B130-33709CB4E4A8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6593747" y="3702561"/>
            <a:ext cx="809538" cy="71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xmlns="" id="{9E03A614-8031-447A-8708-175A1787E2F8}"/>
              </a:ext>
            </a:extLst>
          </p:cNvPr>
          <p:cNvSpPr/>
          <p:nvPr/>
        </p:nvSpPr>
        <p:spPr>
          <a:xfrm>
            <a:off x="5033395" y="4422179"/>
            <a:ext cx="4739779" cy="435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a[i] </a:t>
            </a:r>
            <a:r>
              <a:rPr lang="ko-KR" altLang="en-US"/>
              <a:t>번째 에 </a:t>
            </a:r>
            <a:r>
              <a:rPr lang="en-US" altLang="ko-KR"/>
              <a:t>1~10 </a:t>
            </a:r>
            <a:r>
              <a:rPr lang="ko-KR" altLang="en-US"/>
              <a:t>까지의 난수를 저장 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xmlns="" id="{2B1B29B3-9A78-4743-BE95-1F32F0D7BCF7}"/>
              </a:ext>
            </a:extLst>
          </p:cNvPr>
          <p:cNvSpPr/>
          <p:nvPr/>
        </p:nvSpPr>
        <p:spPr>
          <a:xfrm>
            <a:off x="2927758" y="4412611"/>
            <a:ext cx="1979802" cy="578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저장될 배열의 인덱스</a:t>
            </a:r>
            <a:r>
              <a:rPr lang="en-US" altLang="ko-KR"/>
              <a:t>(</a:t>
            </a:r>
            <a:r>
              <a:rPr lang="ko-KR" altLang="en-US"/>
              <a:t>위치</a:t>
            </a:r>
            <a:r>
              <a:rPr lang="en-US" altLang="ko-KR"/>
              <a:t>)</a:t>
            </a:r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268FC642-E3F1-47D8-95EE-3442A9C9B893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3187816" y="3702561"/>
            <a:ext cx="729843" cy="710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37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866</TotalTime>
  <Words>278</Words>
  <Application>Microsoft Office PowerPoint</Application>
  <PresentationFormat>와이드스크린</PresentationFormat>
  <Paragraphs>54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돋움</vt:lpstr>
      <vt:lpstr>Franklin Gothic Book</vt:lpstr>
      <vt:lpstr>자르기</vt:lpstr>
      <vt:lpstr>PowerPoint 프레젠테이션</vt:lpstr>
      <vt:lpstr>String 클래스 </vt:lpstr>
      <vt:lpstr>String 클래스 메소드  </vt:lpstr>
      <vt:lpstr>String 클래스 메소드  </vt:lpstr>
      <vt:lpstr>Java 배열</vt:lpstr>
      <vt:lpstr>배열을 왜 사용 할까?</vt:lpstr>
      <vt:lpstr>배열은 어떻게 사용 할까?</vt:lpstr>
      <vt:lpstr>배열은 어떻게 사용 할까?</vt:lpstr>
      <vt:lpstr>배열은 어떻게 사용 할까?</vt:lpstr>
      <vt:lpstr>배열 실습</vt:lpstr>
      <vt:lpstr>배열 실습</vt:lpstr>
      <vt:lpstr>배열 실습</vt:lpstr>
      <vt:lpstr>배열 실습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배열</dc:title>
  <dc:creator>sang woo lee</dc:creator>
  <cp:lastModifiedBy>Hallym</cp:lastModifiedBy>
  <cp:revision>33</cp:revision>
  <dcterms:created xsi:type="dcterms:W3CDTF">2018-04-01T07:52:34Z</dcterms:created>
  <dcterms:modified xsi:type="dcterms:W3CDTF">2018-04-02T11:24:02Z</dcterms:modified>
</cp:coreProperties>
</file>